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7" r:id="rId2"/>
    <p:sldId id="285" r:id="rId3"/>
    <p:sldId id="281" r:id="rId4"/>
    <p:sldId id="260" r:id="rId5"/>
    <p:sldId id="284" r:id="rId6"/>
    <p:sldId id="286" r:id="rId7"/>
    <p:sldId id="259" r:id="rId8"/>
    <p:sldId id="261" r:id="rId9"/>
    <p:sldId id="262" r:id="rId10"/>
    <p:sldId id="263" r:id="rId11"/>
    <p:sldId id="264" r:id="rId12"/>
    <p:sldId id="265" r:id="rId13"/>
    <p:sldId id="287" r:id="rId14"/>
    <p:sldId id="266" r:id="rId15"/>
    <p:sldId id="267" r:id="rId16"/>
    <p:sldId id="268" r:id="rId17"/>
    <p:sldId id="288" r:id="rId18"/>
    <p:sldId id="270" r:id="rId19"/>
    <p:sldId id="271" r:id="rId20"/>
    <p:sldId id="272" r:id="rId21"/>
    <p:sldId id="274" r:id="rId22"/>
    <p:sldId id="279" r:id="rId23"/>
    <p:sldId id="278" r:id="rId24"/>
    <p:sldId id="277" r:id="rId25"/>
    <p:sldId id="273" r:id="rId26"/>
    <p:sldId id="282" r:id="rId27"/>
    <p:sldId id="280" r:id="rId2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E36B"/>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372" autoAdjust="0"/>
  </p:normalViewPr>
  <p:slideViewPr>
    <p:cSldViewPr snapToGrid="0">
      <p:cViewPr varScale="1">
        <p:scale>
          <a:sx n="33" d="100"/>
          <a:sy n="33" d="100"/>
        </p:scale>
        <p:origin x="184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c:style val="2"/>
  <c:chart>
    <c:autoTitleDeleted val="1"/>
    <c:plotArea>
      <c:layout>
        <c:manualLayout>
          <c:layoutTarget val="inner"/>
          <c:xMode val="edge"/>
          <c:yMode val="edge"/>
          <c:x val="0.160137"/>
          <c:y val="0.121225"/>
          <c:w val="0.60706499999999997"/>
          <c:h val="0.81033200000000005"/>
        </c:manualLayout>
      </c:layout>
      <c:barChart>
        <c:barDir val="bar"/>
        <c:grouping val="clustered"/>
        <c:varyColors val="0"/>
        <c:ser>
          <c:idx val="0"/>
          <c:order val="0"/>
          <c:tx>
            <c:strRef>
              <c:f>Sheet1!$B$1</c:f>
              <c:strCache>
                <c:ptCount val="1"/>
                <c:pt idx="0">
                  <c:v>Published Titles per Million Inhabitants, 2014-2015</c:v>
                </c:pt>
              </c:strCache>
            </c:strRef>
          </c:tx>
          <c:spPr>
            <a:solidFill>
              <a:schemeClr val="accent1">
                <a:lumOff val="16847"/>
              </a:schemeClr>
            </a:solidFill>
            <a:ln w="12700" cap="flat">
              <a:noFill/>
              <a:miter lim="400000"/>
            </a:ln>
            <a:effectLst/>
          </c:spPr>
          <c:invertIfNegative val="0"/>
          <c:cat>
            <c:strRef>
              <c:f>Sheet1!$A$2:$A$26</c:f>
              <c:strCache>
                <c:ptCount val="25"/>
                <c:pt idx="0">
                  <c:v>UK</c:v>
                </c:pt>
                <c:pt idx="1">
                  <c:v>Iceland</c:v>
                </c:pt>
                <c:pt idx="2">
                  <c:v>Denmark</c:v>
                </c:pt>
                <c:pt idx="3">
                  <c:v>France</c:v>
                </c:pt>
                <c:pt idx="4">
                  <c:v>Spain</c:v>
                </c:pt>
                <c:pt idx="5">
                  <c:v>Switzerland</c:v>
                </c:pt>
                <c:pt idx="6">
                  <c:v>Netherlands</c:v>
                </c:pt>
                <c:pt idx="7">
                  <c:v>Norway</c:v>
                </c:pt>
                <c:pt idx="8">
                  <c:v>Germany</c:v>
                </c:pt>
                <c:pt idx="9">
                  <c:v>Italy</c:v>
                </c:pt>
                <c:pt idx="10">
                  <c:v>USA</c:v>
                </c:pt>
                <c:pt idx="11">
                  <c:v>Georgia</c:v>
                </c:pt>
                <c:pt idx="12">
                  <c:v>Republic of Korea</c:v>
                </c:pt>
                <c:pt idx="13">
                  <c:v>Saudi Arabia</c:v>
                </c:pt>
                <c:pt idx="14">
                  <c:v>Bosnia &amp; Herz</c:v>
                </c:pt>
                <c:pt idx="15">
                  <c:v>Sweden</c:v>
                </c:pt>
                <c:pt idx="16">
                  <c:v>Argentina</c:v>
                </c:pt>
                <c:pt idx="17">
                  <c:v>Finland</c:v>
                </c:pt>
                <c:pt idx="18">
                  <c:v>Japan</c:v>
                </c:pt>
                <c:pt idx="19">
                  <c:v>Belgium</c:v>
                </c:pt>
                <c:pt idx="20">
                  <c:v>Brazil</c:v>
                </c:pt>
                <c:pt idx="21">
                  <c:v>China</c:v>
                </c:pt>
                <c:pt idx="22">
                  <c:v>Thailand</c:v>
                </c:pt>
                <c:pt idx="23">
                  <c:v>Philippines</c:v>
                </c:pt>
                <c:pt idx="24">
                  <c:v>Kenya</c:v>
                </c:pt>
              </c:strCache>
            </c:strRef>
          </c:cat>
          <c:val>
            <c:numRef>
              <c:f>Sheet1!$B$2:$B$26</c:f>
              <c:numCache>
                <c:formatCode>General</c:formatCode>
                <c:ptCount val="25"/>
                <c:pt idx="0">
                  <c:v>2710</c:v>
                </c:pt>
                <c:pt idx="1">
                  <c:v>2628</c:v>
                </c:pt>
                <c:pt idx="2">
                  <c:v>2326</c:v>
                </c:pt>
                <c:pt idx="3">
                  <c:v>1643</c:v>
                </c:pt>
                <c:pt idx="4">
                  <c:v>1552</c:v>
                </c:pt>
                <c:pt idx="5">
                  <c:v>1482</c:v>
                </c:pt>
                <c:pt idx="6">
                  <c:v>1405</c:v>
                </c:pt>
                <c:pt idx="7">
                  <c:v>1268</c:v>
                </c:pt>
                <c:pt idx="8">
                  <c:v>1084</c:v>
                </c:pt>
                <c:pt idx="9">
                  <c:v>1078</c:v>
                </c:pt>
                <c:pt idx="10">
                  <c:v>1043</c:v>
                </c:pt>
                <c:pt idx="11">
                  <c:v>969</c:v>
                </c:pt>
                <c:pt idx="12">
                  <c:v>909</c:v>
                </c:pt>
                <c:pt idx="13">
                  <c:v>765</c:v>
                </c:pt>
                <c:pt idx="14">
                  <c:v>731</c:v>
                </c:pt>
                <c:pt idx="15">
                  <c:v>695</c:v>
                </c:pt>
                <c:pt idx="16">
                  <c:v>687</c:v>
                </c:pt>
                <c:pt idx="17">
                  <c:v>640</c:v>
                </c:pt>
                <c:pt idx="18">
                  <c:v>603</c:v>
                </c:pt>
                <c:pt idx="19">
                  <c:v>459</c:v>
                </c:pt>
                <c:pt idx="20">
                  <c:v>435</c:v>
                </c:pt>
                <c:pt idx="21">
                  <c:v>335</c:v>
                </c:pt>
                <c:pt idx="22">
                  <c:v>168</c:v>
                </c:pt>
                <c:pt idx="23">
                  <c:v>93</c:v>
                </c:pt>
                <c:pt idx="24">
                  <c:v>11</c:v>
                </c:pt>
              </c:numCache>
            </c:numRef>
          </c:val>
        </c:ser>
        <c:dLbls>
          <c:showLegendKey val="0"/>
          <c:showVal val="0"/>
          <c:showCatName val="0"/>
          <c:showSerName val="0"/>
          <c:showPercent val="0"/>
          <c:showBubbleSize val="0"/>
        </c:dLbls>
        <c:gapWidth val="40"/>
        <c:overlap val="-10"/>
        <c:axId val="225403232"/>
        <c:axId val="225402840"/>
      </c:barChart>
      <c:catAx>
        <c:axId val="225403232"/>
        <c:scaling>
          <c:orientation val="maxMin"/>
        </c:scaling>
        <c:delete val="0"/>
        <c:axPos val="l"/>
        <c:numFmt formatCode="#,##0" sourceLinked="0"/>
        <c:majorTickMark val="none"/>
        <c:minorTickMark val="none"/>
        <c:tickLblPos val="nextTo"/>
        <c:spPr>
          <a:ln w="12700" cap="flat">
            <a:solidFill>
              <a:srgbClr val="000000"/>
            </a:solidFill>
            <a:prstDash val="solid"/>
            <a:miter lim="400000"/>
          </a:ln>
        </c:spPr>
        <c:txPr>
          <a:bodyPr rot="0"/>
          <a:lstStyle/>
          <a:p>
            <a:pPr>
              <a:defRPr sz="2200" b="0" i="0" u="none" strike="noStrike">
                <a:solidFill>
                  <a:srgbClr val="000000"/>
                </a:solidFill>
                <a:latin typeface="Helvetica Neue"/>
              </a:defRPr>
            </a:pPr>
            <a:endParaRPr lang="en-US"/>
          </a:p>
        </c:txPr>
        <c:crossAx val="225402840"/>
        <c:crosses val="autoZero"/>
        <c:auto val="1"/>
        <c:lblAlgn val="ctr"/>
        <c:lblOffset val="100"/>
        <c:noMultiLvlLbl val="1"/>
      </c:catAx>
      <c:valAx>
        <c:axId val="225402840"/>
        <c:scaling>
          <c:orientation val="minMax"/>
        </c:scaling>
        <c:delete val="0"/>
        <c:axPos val="t"/>
        <c:majorGridlines>
          <c:spPr>
            <a:ln w="12700" cap="flat">
              <a:solidFill>
                <a:srgbClr val="B8B8B8"/>
              </a:solidFill>
              <a:prstDash val="solid"/>
              <a:miter lim="400000"/>
            </a:ln>
          </c:spPr>
        </c:majorGridlines>
        <c:numFmt formatCode="0" sourceLinked="0"/>
        <c:majorTickMark val="none"/>
        <c:minorTickMark val="none"/>
        <c:tickLblPos val="high"/>
        <c:spPr>
          <a:ln w="12700" cap="flat">
            <a:noFill/>
            <a:prstDash val="solid"/>
            <a:miter lim="400000"/>
          </a:ln>
        </c:spPr>
        <c:txPr>
          <a:bodyPr rot="0"/>
          <a:lstStyle/>
          <a:p>
            <a:pPr>
              <a:defRPr sz="2200" b="0" i="0" u="none" strike="noStrike">
                <a:solidFill>
                  <a:srgbClr val="000000"/>
                </a:solidFill>
                <a:latin typeface="Helvetica Neue"/>
              </a:defRPr>
            </a:pPr>
            <a:endParaRPr lang="en-US"/>
          </a:p>
        </c:txPr>
        <c:crossAx val="225403232"/>
        <c:crosses val="autoZero"/>
        <c:crossBetween val="between"/>
        <c:majorUnit val="750"/>
        <c:minorUnit val="375"/>
      </c:valAx>
      <c:spPr>
        <a:noFill/>
        <a:ln w="12700" cap="flat">
          <a:noFill/>
          <a:miter lim="400000"/>
        </a:ln>
        <a:effectLst/>
      </c:spPr>
    </c:plotArea>
    <c:legend>
      <c:legendPos val="t"/>
      <c:layout>
        <c:manualLayout>
          <c:xMode val="edge"/>
          <c:yMode val="edge"/>
          <c:x val="6.6790828193359414E-4"/>
          <c:y val="0"/>
          <c:w val="0.80831936021267714"/>
          <c:h val="8.1629455867176723E-2"/>
        </c:manualLayout>
      </c:layout>
      <c:overlay val="1"/>
      <c:spPr>
        <a:noFill/>
        <a:ln w="12700" cap="flat">
          <a:noFill/>
          <a:miter lim="400000"/>
        </a:ln>
        <a:effectLst/>
      </c:spPr>
      <c:txPr>
        <a:bodyPr rot="0"/>
        <a:lstStyle/>
        <a:p>
          <a:pPr>
            <a:defRPr sz="4800" b="0" i="0" u="none" strike="noStrike">
              <a:solidFill>
                <a:srgbClr val="000000"/>
              </a:solidFill>
              <a:latin typeface="Calibri" panose="020F0502020204030204" pitchFamily="34" charset="0"/>
            </a:defRPr>
          </a:pPr>
          <a:endParaRPr lang="en-US"/>
        </a:p>
      </c:txPr>
    </c:legend>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122636098"/>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Stories reaffirm our shared cultural</a:t>
            </a:r>
            <a:r>
              <a:rPr lang="en-CA" baseline="0" dirty="0" smtClean="0"/>
              <a:t> values, establish community, give children a sense of place and history.</a:t>
            </a:r>
            <a:endParaRPr lang="en-CA" dirty="0" smtClean="0"/>
          </a:p>
          <a:p>
            <a:endParaRPr lang="en-CA" dirty="0" smtClean="0"/>
          </a:p>
          <a:p>
            <a:r>
              <a:rPr lang="en-CA" dirty="0" smtClean="0"/>
              <a:t>Description: When we support local creativity and the sharing of ideas, we support building community. Every library and memory institution has an opportunity to increase understanding of our history, the experiences of our neighbours and the value of individual stories. We can discover the voices of the present that aren’t being heard, and find ways to support authors, creators and storytellers.</a:t>
            </a:r>
            <a:endParaRPr lang="en-CA" dirty="0"/>
          </a:p>
        </p:txBody>
      </p:sp>
    </p:spTree>
    <p:extLst>
      <p:ext uri="{BB962C8B-B14F-4D97-AF65-F5344CB8AC3E}">
        <p14:creationId xmlns:p14="http://schemas.microsoft.com/office/powerpoint/2010/main" val="4024726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a:spLocks noGrp="1" noRot="1" noChangeAspect="1"/>
          </p:cNvSpPr>
          <p:nvPr>
            <p:ph type="sldImg"/>
          </p:nvPr>
        </p:nvSpPr>
        <p:spPr>
          <a:prstGeom prst="rect">
            <a:avLst/>
          </a:prstGeom>
        </p:spPr>
        <p:txBody>
          <a:bodyPr/>
          <a:lstStyle/>
          <a:p>
            <a:endParaRPr/>
          </a:p>
        </p:txBody>
      </p:sp>
      <p:sp>
        <p:nvSpPr>
          <p:cNvPr id="144" name="Shape 144"/>
          <p:cNvSpPr>
            <a:spLocks noGrp="1"/>
          </p:cNvSpPr>
          <p:nvPr>
            <p:ph type="body" sz="quarter" idx="1"/>
          </p:nvPr>
        </p:nvSpPr>
        <p:spPr>
          <a:prstGeom prst="rect">
            <a:avLst/>
          </a:prstGeom>
        </p:spPr>
        <p:txBody>
          <a:bodyPr/>
          <a:lstStyle/>
          <a:p>
            <a:r>
              <a:rPr dirty="0"/>
              <a:t>We built a repository in </a:t>
            </a:r>
            <a:r>
              <a:rPr dirty="0" err="1"/>
              <a:t>Islandora</a:t>
            </a:r>
            <a:r>
              <a:rPr dirty="0"/>
              <a:t> to hold our stories, whether audio, video, or our traditional photographs. And began to see more opportunities.</a:t>
            </a:r>
          </a:p>
        </p:txBody>
      </p:sp>
    </p:spTree>
    <p:extLst>
      <p:ext uri="{BB962C8B-B14F-4D97-AF65-F5344CB8AC3E}">
        <p14:creationId xmlns:p14="http://schemas.microsoft.com/office/powerpoint/2010/main" val="1614147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prstGeom prst="rect">
            <a:avLst/>
          </a:prstGeom>
        </p:spPr>
        <p:txBody>
          <a:bodyPr/>
          <a:lstStyle/>
          <a:p>
            <a:endParaRPr/>
          </a:p>
        </p:txBody>
      </p:sp>
      <p:sp>
        <p:nvSpPr>
          <p:cNvPr id="148" name="Shape 148"/>
          <p:cNvSpPr>
            <a:spLocks noGrp="1"/>
          </p:cNvSpPr>
          <p:nvPr>
            <p:ph type="body" sz="quarter" idx="1"/>
          </p:nvPr>
        </p:nvSpPr>
        <p:spPr>
          <a:prstGeom prst="rect">
            <a:avLst/>
          </a:prstGeom>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CA" dirty="0" smtClean="0"/>
              <a:t>From 2015 to March 2017. </a:t>
            </a:r>
            <a:r>
              <a:rPr dirty="0" smtClean="0"/>
              <a:t>In </a:t>
            </a:r>
            <a:r>
              <a:rPr dirty="0"/>
              <a:t>the DTES, each year </a:t>
            </a:r>
            <a:r>
              <a:rPr lang="en-CA" dirty="0" smtClean="0"/>
              <a:t>on Feb 14 </a:t>
            </a:r>
            <a:r>
              <a:rPr dirty="0" smtClean="0"/>
              <a:t>since </a:t>
            </a:r>
            <a:r>
              <a:rPr lang="en-CA" dirty="0" smtClean="0"/>
              <a:t>1991</a:t>
            </a:r>
            <a:r>
              <a:rPr dirty="0" smtClean="0"/>
              <a:t>, </a:t>
            </a:r>
            <a:r>
              <a:rPr lang="en-CA" dirty="0" smtClean="0"/>
              <a:t>there has</a:t>
            </a:r>
            <a:r>
              <a:rPr lang="en-CA" baseline="0" dirty="0" smtClean="0"/>
              <a:t> been a march </a:t>
            </a:r>
            <a:r>
              <a:rPr lang="en-CA" dirty="0" smtClean="0"/>
              <a:t>to honour the memory of all women from the Downtown Eastside (DTES) who have died due to physical, mental, emotional, and spiritual violence. Each year since 2005 the Women's Memorial March Quilt is carried by dozens of people during that march. Diane Wood of the Women’s Memorial March Committee</a:t>
            </a:r>
            <a:r>
              <a:rPr lang="en-CA" baseline="0" dirty="0" smtClean="0"/>
              <a:t> worked with VPL</a:t>
            </a:r>
            <a:r>
              <a:rPr lang="en-CA" dirty="0" smtClean="0"/>
              <a:t> over several months to carefully photograph each of the hand-sewn and hand-decorated panels for the online exhibit, </a:t>
            </a:r>
            <a:r>
              <a:rPr lang="en-CA" i="1" dirty="0" smtClean="0"/>
              <a:t>Remembering our DTES Women: Stories Behind the Women’s Memorial Quilt</a:t>
            </a:r>
            <a:r>
              <a:rPr lang="en-CA" dirty="0" smtClean="0"/>
              <a:t>.</a:t>
            </a:r>
          </a:p>
          <a:p>
            <a:endParaRPr lang="en-CA" dirty="0" smtClean="0"/>
          </a:p>
          <a:p>
            <a:r>
              <a:rPr dirty="0" smtClean="0"/>
              <a:t>They </a:t>
            </a:r>
            <a:r>
              <a:rPr dirty="0"/>
              <a:t>created a quilt with each square representing the memory of one of these women. We were approached because they wanted to display the quilt in the library so that it could be seen beyond the march itself, and one of our staff saw that we could do more, by digitally preserving the quilt squares and by asking friends and relatives to share their memories. This was an incredibly hard, emotional project, but one where we created a place for voices that had long been ignored</a:t>
            </a:r>
            <a:r>
              <a:rPr dirty="0" smtClean="0"/>
              <a:t>.</a:t>
            </a:r>
            <a:endParaRPr lang="en-CA" dirty="0" smtClean="0"/>
          </a:p>
          <a:p>
            <a:endParaRPr lang="en-CA" dirty="0" smtClean="0"/>
          </a:p>
          <a:p>
            <a:r>
              <a:rPr lang="en-CA" dirty="0" smtClean="0"/>
              <a:t>This quilt was created by the collaboration of family members, friends, and community members over many years. Each panel honours the love, hopes, and dreams for the women who have been murdered or gone missing in the DTES. Since 2015, the Vancouver Public Library and the Women's Memorial March Committee have been working together to digitize the 120+ beautiful panels that form the Women's Memorial March Quilt. Our intention is to preserve the images of the panels in high quality photographs, and then with the families' approval display the images in this online gallery. </a:t>
            </a:r>
            <a:endParaRPr dirty="0"/>
          </a:p>
        </p:txBody>
      </p:sp>
    </p:spTree>
    <p:extLst>
      <p:ext uri="{BB962C8B-B14F-4D97-AF65-F5344CB8AC3E}">
        <p14:creationId xmlns:p14="http://schemas.microsoft.com/office/powerpoint/2010/main" val="2698069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2788062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Here</a:t>
            </a:r>
            <a:r>
              <a:rPr lang="en-CA" baseline="0" dirty="0" smtClean="0"/>
              <a:t> we learned how to tackle difficult or controversial content – being very up front about our willingness to remove content upon request.</a:t>
            </a:r>
            <a:endParaRPr lang="en-CA" dirty="0"/>
          </a:p>
        </p:txBody>
      </p:sp>
    </p:spTree>
    <p:extLst>
      <p:ext uri="{BB962C8B-B14F-4D97-AF65-F5344CB8AC3E}">
        <p14:creationId xmlns:p14="http://schemas.microsoft.com/office/powerpoint/2010/main" val="568450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noRot="1" noChangeAspect="1"/>
          </p:cNvSpPr>
          <p:nvPr>
            <p:ph type="sldImg"/>
          </p:nvPr>
        </p:nvSpPr>
        <p:spPr>
          <a:prstGeom prst="rect">
            <a:avLst/>
          </a:prstGeom>
        </p:spPr>
        <p:txBody>
          <a:bodyPr/>
          <a:lstStyle/>
          <a:p>
            <a:endParaRPr/>
          </a:p>
        </p:txBody>
      </p:sp>
      <p:sp>
        <p:nvSpPr>
          <p:cNvPr id="154" name="Shape 154"/>
          <p:cNvSpPr>
            <a:spLocks noGrp="1"/>
          </p:cNvSpPr>
          <p:nvPr>
            <p:ph type="body" sz="quarter" idx="1"/>
          </p:nvPr>
        </p:nvSpPr>
        <p:spPr>
          <a:prstGeom prst="rect">
            <a:avLst/>
          </a:prstGeom>
        </p:spPr>
        <p:txBody>
          <a:bodyPr/>
          <a:lstStyle/>
          <a:p>
            <a:r>
              <a:rPr dirty="0"/>
              <a:t>Through Canada 150+, we explored another way to share stories, connecting people to their </a:t>
            </a:r>
            <a:r>
              <a:rPr dirty="0" err="1"/>
              <a:t>neighbourhoods</a:t>
            </a:r>
            <a:r>
              <a:rPr dirty="0"/>
              <a:t>, gathering stories by working with each community. This was amazing - community groups enthusiastically participated, wanting the stories of their perspectives on Vancouver shared in the library. This map we worked with Digital Echidna, who built it on our </a:t>
            </a:r>
            <a:r>
              <a:rPr dirty="0" err="1" smtClean="0"/>
              <a:t>Islan</a:t>
            </a:r>
            <a:r>
              <a:rPr lang="en-CA" dirty="0" err="1" smtClean="0"/>
              <a:t>dora</a:t>
            </a:r>
            <a:r>
              <a:rPr dirty="0" smtClean="0"/>
              <a:t> </a:t>
            </a:r>
            <a:r>
              <a:rPr dirty="0"/>
              <a:t>platform </a:t>
            </a:r>
            <a:r>
              <a:rPr dirty="0" smtClean="0"/>
              <a:t>using</a:t>
            </a:r>
            <a:r>
              <a:rPr lang="en-CA" baseline="0" dirty="0" smtClean="0"/>
              <a:t> Leaflet. We wrote the agreement with the developers to ensure they would share the code freely with the </a:t>
            </a:r>
            <a:r>
              <a:rPr lang="en-CA" baseline="0" dirty="0" err="1" smtClean="0"/>
              <a:t>Islandora</a:t>
            </a:r>
            <a:r>
              <a:rPr lang="en-CA" baseline="0" dirty="0" smtClean="0"/>
              <a:t> community. The launch was fun, fascinating and emotional, bringing people from seniors homes together with new immigrants.</a:t>
            </a:r>
            <a:endParaRPr dirty="0"/>
          </a:p>
        </p:txBody>
      </p:sp>
    </p:spTree>
    <p:extLst>
      <p:ext uri="{BB962C8B-B14F-4D97-AF65-F5344CB8AC3E}">
        <p14:creationId xmlns:p14="http://schemas.microsoft.com/office/powerpoint/2010/main" val="281986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r>
              <a:rPr dirty="0"/>
              <a:t>For those projects, we provided staff support and we’re building a history to be told by the library. The other side of our work is enabling anyone who has </a:t>
            </a:r>
            <a:r>
              <a:rPr dirty="0" smtClean="0"/>
              <a:t>a </a:t>
            </a:r>
            <a:r>
              <a:rPr dirty="0"/>
              <a:t>story, an idea or a creative expression to share with their communities to make that </a:t>
            </a:r>
            <a:r>
              <a:rPr dirty="0" smtClean="0"/>
              <a:t>happen</a:t>
            </a:r>
            <a:r>
              <a:rPr lang="en-CA" dirty="0" smtClean="0"/>
              <a:t>, in digital forms</a:t>
            </a:r>
            <a:r>
              <a:rPr dirty="0" smtClean="0"/>
              <a:t>. </a:t>
            </a:r>
            <a:r>
              <a:rPr dirty="0"/>
              <a:t>We provide the tools and the learning </a:t>
            </a:r>
            <a:r>
              <a:rPr dirty="0" smtClean="0"/>
              <a:t>opportunities</a:t>
            </a:r>
            <a:r>
              <a:rPr lang="en-CA" dirty="0" smtClean="0"/>
              <a:t>.</a:t>
            </a:r>
            <a:r>
              <a:rPr lang="en-CA" baseline="0" dirty="0" smtClean="0"/>
              <a:t> This extends the idea of digitization in the hands of our community members</a:t>
            </a:r>
            <a:r>
              <a:rPr dirty="0" smtClean="0"/>
              <a:t>.</a:t>
            </a:r>
            <a:endParaRPr dirty="0"/>
          </a:p>
        </p:txBody>
      </p:sp>
    </p:spTree>
    <p:extLst>
      <p:ext uri="{BB962C8B-B14F-4D97-AF65-F5344CB8AC3E}">
        <p14:creationId xmlns:p14="http://schemas.microsoft.com/office/powerpoint/2010/main" val="570524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prstGeom prst="rect">
            <a:avLst/>
          </a:prstGeom>
        </p:spPr>
        <p:txBody>
          <a:bodyPr/>
          <a:lstStyle/>
          <a:p>
            <a:endParaRPr/>
          </a:p>
        </p:txBody>
      </p:sp>
      <p:sp>
        <p:nvSpPr>
          <p:cNvPr id="162" name="Shape 162"/>
          <p:cNvSpPr>
            <a:spLocks noGrp="1"/>
          </p:cNvSpPr>
          <p:nvPr>
            <p:ph type="body" sz="quarter" idx="1"/>
          </p:nvPr>
        </p:nvSpPr>
        <p:spPr>
          <a:prstGeom prst="rect">
            <a:avLst/>
          </a:prstGeom>
        </p:spPr>
        <p:txBody>
          <a:bodyPr/>
          <a:lstStyle/>
          <a:p>
            <a:r>
              <a:t>We opened the Inspiration Lab in May 2015. This was in the period when people were installing fab labs and 3D printers, but we saw Vancouver as a place to explore ideas and stories through film, sound, music and built recording studios. This space cost us about $600,000 to build, and we added 2 small studios at our NCS branch in 2017. Funded through past gifts, City’s innovation fund and donors.</a:t>
            </a:r>
          </a:p>
        </p:txBody>
      </p:sp>
    </p:spTree>
    <p:extLst>
      <p:ext uri="{BB962C8B-B14F-4D97-AF65-F5344CB8AC3E}">
        <p14:creationId xmlns:p14="http://schemas.microsoft.com/office/powerpoint/2010/main" val="2836666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5400 hours of digitization</a:t>
            </a:r>
            <a:r>
              <a:rPr lang="en-CA" baseline="0" dirty="0" smtClean="0"/>
              <a:t> time. 11,000 patrons used recording studios</a:t>
            </a:r>
            <a:endParaRPr lang="en-CA" dirty="0"/>
          </a:p>
        </p:txBody>
      </p:sp>
    </p:spTree>
    <p:extLst>
      <p:ext uri="{BB962C8B-B14F-4D97-AF65-F5344CB8AC3E}">
        <p14:creationId xmlns:p14="http://schemas.microsoft.com/office/powerpoint/2010/main" val="1666472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noRot="1" noChangeAspect="1"/>
          </p:cNvSpPr>
          <p:nvPr>
            <p:ph type="sldImg"/>
          </p:nvPr>
        </p:nvSpPr>
        <p:spPr>
          <a:prstGeom prst="rect">
            <a:avLst/>
          </a:prstGeom>
        </p:spPr>
        <p:txBody>
          <a:bodyPr/>
          <a:lstStyle/>
          <a:p>
            <a:endParaRPr/>
          </a:p>
        </p:txBody>
      </p:sp>
      <p:sp>
        <p:nvSpPr>
          <p:cNvPr id="170" name="Shape 170"/>
          <p:cNvSpPr>
            <a:spLocks noGrp="1"/>
          </p:cNvSpPr>
          <p:nvPr>
            <p:ph type="body" sz="quarter" idx="1"/>
          </p:nvPr>
        </p:nvSpPr>
        <p:spPr>
          <a:prstGeom prst="rect">
            <a:avLst/>
          </a:prstGeom>
        </p:spPr>
        <p:txBody>
          <a:bodyPr/>
          <a:lstStyle/>
          <a:p>
            <a:r>
              <a:rPr dirty="0"/>
              <a:t>Teaching courses so people can learn to record and </a:t>
            </a:r>
            <a:r>
              <a:rPr dirty="0" smtClean="0"/>
              <a:t>preserve</a:t>
            </a:r>
            <a:r>
              <a:rPr lang="en-CA" dirty="0" smtClean="0"/>
              <a:t>. Hosting digital experts in documentary</a:t>
            </a:r>
            <a:r>
              <a:rPr lang="en-CA" baseline="0" dirty="0" smtClean="0"/>
              <a:t> filmmaking, sound editing, storyboarding.</a:t>
            </a:r>
            <a:endParaRPr dirty="0"/>
          </a:p>
        </p:txBody>
      </p:sp>
    </p:spTree>
    <p:extLst>
      <p:ext uri="{BB962C8B-B14F-4D97-AF65-F5344CB8AC3E}">
        <p14:creationId xmlns:p14="http://schemas.microsoft.com/office/powerpoint/2010/main" val="1036826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Taste of Identity, Derek</a:t>
            </a:r>
            <a:r>
              <a:rPr lang="en-CA" baseline="0" dirty="0" smtClean="0"/>
              <a:t> Kwan. </a:t>
            </a:r>
            <a:r>
              <a:rPr lang="en-CA" dirty="0" smtClean="0"/>
              <a:t>A candid look into the lives of four families, with origins from four different countries, coexisting along a single street in Vancouver. Taste of Identity explores the traditions of culture and cuisine in Canada, examining what defines the identity of a city.  It was in the lab that he did much of his editing and recorded much of the film’s narration, and then he set about promoting Taste – which went on to win awards for best Canadian short and best documentary at the 2015 Canada Shorts Film Festival.</a:t>
            </a:r>
            <a:endParaRPr lang="en-CA" dirty="0"/>
          </a:p>
        </p:txBody>
      </p:sp>
    </p:spTree>
    <p:extLst>
      <p:ext uri="{BB962C8B-B14F-4D97-AF65-F5344CB8AC3E}">
        <p14:creationId xmlns:p14="http://schemas.microsoft.com/office/powerpoint/2010/main" val="1377399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4280565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r>
              <a:rPr dirty="0" smtClean="0"/>
              <a:t>At the same time, we maintained the traditional side of libraries, and supported people in creating self-published books, and lending them, both digitally and in print. These are voices of Vancouver’s people that have not been subject to the rules of the market</a:t>
            </a:r>
            <a:r>
              <a:rPr lang="en-CA" dirty="0" smtClean="0"/>
              <a:t>. Everyone has a chance to be heard in self-publishing, and niche</a:t>
            </a:r>
            <a:r>
              <a:rPr lang="en-CA" baseline="0" dirty="0" smtClean="0"/>
              <a:t> markets can freely develop</a:t>
            </a:r>
            <a:r>
              <a:rPr dirty="0" smtClean="0"/>
              <a:t>. I love the excitement of an author who proudly shares that their book is held by Vancouver Public Library.</a:t>
            </a:r>
            <a:endParaRPr dirty="0"/>
          </a:p>
        </p:txBody>
      </p:sp>
    </p:spTree>
    <p:extLst>
      <p:ext uri="{BB962C8B-B14F-4D97-AF65-F5344CB8AC3E}">
        <p14:creationId xmlns:p14="http://schemas.microsoft.com/office/powerpoint/2010/main" val="3045134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621888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2336861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noRot="1" noChangeAspect="1"/>
          </p:cNvSpPr>
          <p:nvPr>
            <p:ph type="sldImg"/>
          </p:nvPr>
        </p:nvSpPr>
        <p:spPr>
          <a:prstGeom prst="rect">
            <a:avLst/>
          </a:prstGeom>
        </p:spPr>
        <p:txBody>
          <a:bodyPr/>
          <a:lstStyle/>
          <a:p>
            <a:endParaRPr/>
          </a:p>
        </p:txBody>
      </p:sp>
      <p:sp>
        <p:nvSpPr>
          <p:cNvPr id="199" name="Shape 19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50882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 Africa, in 2015, I worked with library leaders from 13 countries to identify priorities for their work to 2030. Just as we do in Vancouver, they identified that supporting local content creation was a priority. Local voices weren’t being heard.</a:t>
            </a:r>
          </a:p>
          <a:p>
            <a:r>
              <a:rPr lang="en-CA" dirty="0" smtClean="0"/>
              <a:t>Wikipedia project or UN SDGs?</a:t>
            </a:r>
          </a:p>
          <a:p>
            <a:endParaRPr lang="en-CA" dirty="0"/>
          </a:p>
        </p:txBody>
      </p:sp>
    </p:spTree>
    <p:extLst>
      <p:ext uri="{BB962C8B-B14F-4D97-AF65-F5344CB8AC3E}">
        <p14:creationId xmlns:p14="http://schemas.microsoft.com/office/powerpoint/2010/main" val="29659686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9422564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3560442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1890203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2724834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prstGeom prst="rect">
            <a:avLst/>
          </a:prstGeom>
        </p:spPr>
        <p:txBody>
          <a:bodyPr/>
          <a:lstStyle/>
          <a:p>
            <a:endParaRPr/>
          </a:p>
        </p:txBody>
      </p:sp>
      <p:sp>
        <p:nvSpPr>
          <p:cNvPr id="132" name="Shape 132"/>
          <p:cNvSpPr>
            <a:spLocks noGrp="1"/>
          </p:cNvSpPr>
          <p:nvPr>
            <p:ph type="body" sz="quarter" idx="1"/>
          </p:nvPr>
        </p:nvSpPr>
        <p:spPr>
          <a:prstGeom prst="rect">
            <a:avLst/>
          </a:prstGeom>
        </p:spPr>
        <p:txBody>
          <a:bodyPr/>
          <a:lstStyle/>
          <a:p>
            <a:r>
              <a:rPr lang="en-CA" dirty="0" smtClean="0"/>
              <a:t>We had been</a:t>
            </a:r>
            <a:r>
              <a:rPr lang="en-CA" baseline="0" dirty="0" smtClean="0"/>
              <a:t> digitizing community history for many years, but we realized there was more we could do, that </a:t>
            </a:r>
            <a:r>
              <a:rPr dirty="0" smtClean="0"/>
              <a:t>there </a:t>
            </a:r>
            <a:r>
              <a:rPr dirty="0"/>
              <a:t>is a place for us in finding the history and the stories that aren’t in our Special Collections, and aren’t being captured by digitization projects</a:t>
            </a:r>
          </a:p>
        </p:txBody>
      </p:sp>
    </p:spTree>
    <p:extLst>
      <p:ext uri="{BB962C8B-B14F-4D97-AF65-F5344CB8AC3E}">
        <p14:creationId xmlns:p14="http://schemas.microsoft.com/office/powerpoint/2010/main" val="2799684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r>
              <a:rPr lang="en-CA" dirty="0" smtClean="0"/>
              <a:t>We began with the idea that the people of Vancouver</a:t>
            </a:r>
            <a:r>
              <a:rPr lang="en-CA" baseline="0" dirty="0" smtClean="0"/>
              <a:t> do have something to offer to their community – their stories and history. The act of asking people for their stories so that they can be part of our library’s collection contributes to their sense of belonging. </a:t>
            </a:r>
            <a:r>
              <a:rPr lang="en-CA" dirty="0" smtClean="0"/>
              <a:t>The other side of our work is enabling anyone who has to a story, an idea or a creative expression to share with their communities to make that happen. We provide the tools and the learning opportunities to make this happen.</a:t>
            </a:r>
            <a:endParaRPr dirty="0"/>
          </a:p>
        </p:txBody>
      </p:sp>
    </p:spTree>
    <p:extLst>
      <p:ext uri="{BB962C8B-B14F-4D97-AF65-F5344CB8AC3E}">
        <p14:creationId xmlns:p14="http://schemas.microsoft.com/office/powerpoint/2010/main" val="1500295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r>
              <a:rPr dirty="0"/>
              <a:t>For </a:t>
            </a:r>
            <a:r>
              <a:rPr lang="en-CA" dirty="0" smtClean="0"/>
              <a:t>our story gathering </a:t>
            </a:r>
            <a:r>
              <a:rPr dirty="0" smtClean="0"/>
              <a:t>projects</a:t>
            </a:r>
            <a:r>
              <a:rPr dirty="0"/>
              <a:t>, we </a:t>
            </a:r>
            <a:r>
              <a:rPr dirty="0" smtClean="0"/>
              <a:t>provide </a:t>
            </a:r>
            <a:r>
              <a:rPr dirty="0"/>
              <a:t>staff support </a:t>
            </a:r>
            <a:r>
              <a:rPr lang="en-CA" dirty="0" smtClean="0"/>
              <a:t>to </a:t>
            </a:r>
            <a:r>
              <a:rPr dirty="0" smtClean="0"/>
              <a:t>build </a:t>
            </a:r>
            <a:r>
              <a:rPr dirty="0"/>
              <a:t>a history </a:t>
            </a:r>
            <a:r>
              <a:rPr lang="en-CA" dirty="0" smtClean="0"/>
              <a:t>being shared </a:t>
            </a:r>
            <a:r>
              <a:rPr dirty="0" smtClean="0"/>
              <a:t>by </a:t>
            </a:r>
            <a:r>
              <a:rPr dirty="0"/>
              <a:t>the library. </a:t>
            </a:r>
          </a:p>
        </p:txBody>
      </p:sp>
    </p:spTree>
    <p:extLst>
      <p:ext uri="{BB962C8B-B14F-4D97-AF65-F5344CB8AC3E}">
        <p14:creationId xmlns:p14="http://schemas.microsoft.com/office/powerpoint/2010/main" val="2072106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prstGeom prst="rect">
            <a:avLst/>
          </a:prstGeom>
        </p:spPr>
        <p:txBody>
          <a:bodyPr/>
          <a:lstStyle/>
          <a:p>
            <a:endParaRPr/>
          </a:p>
        </p:txBody>
      </p:sp>
      <p:sp>
        <p:nvSpPr>
          <p:cNvPr id="128" name="Shape 128"/>
          <p:cNvSpPr>
            <a:spLocks noGrp="1"/>
          </p:cNvSpPr>
          <p:nvPr>
            <p:ph type="body" sz="quarter" idx="1"/>
          </p:nvPr>
        </p:nvSpPr>
        <p:spPr>
          <a:prstGeom prst="rect">
            <a:avLst/>
          </a:prstGeom>
        </p:spPr>
        <p:txBody>
          <a:bodyPr/>
          <a:lstStyle/>
          <a:p>
            <a:r>
              <a:rPr lang="en-CA" dirty="0" smtClean="0"/>
              <a:t>We</a:t>
            </a:r>
            <a:r>
              <a:rPr lang="en-CA" baseline="0" dirty="0" smtClean="0"/>
              <a:t> had the idea, and then in </a:t>
            </a:r>
            <a:r>
              <a:rPr dirty="0" smtClean="0"/>
              <a:t>201</a:t>
            </a:r>
            <a:r>
              <a:rPr lang="en-CA" dirty="0" smtClean="0"/>
              <a:t>3</a:t>
            </a:r>
            <a:r>
              <a:rPr lang="en-CA" baseline="0" dirty="0" smtClean="0"/>
              <a:t> </a:t>
            </a:r>
            <a:r>
              <a:rPr dirty="0" smtClean="0"/>
              <a:t>a </a:t>
            </a:r>
            <a:r>
              <a:rPr dirty="0"/>
              <a:t>group of seniors approached us </a:t>
            </a:r>
            <a:r>
              <a:rPr lang="en-CA" dirty="0" smtClean="0"/>
              <a:t>with their West End Memories Project, </a:t>
            </a:r>
            <a:r>
              <a:rPr dirty="0" smtClean="0"/>
              <a:t>wanting </a:t>
            </a:r>
            <a:r>
              <a:rPr dirty="0"/>
              <a:t>to celebrate the 100th anniversary of the King George Secondary School by describing life in the West End over those years, and needing </a:t>
            </a:r>
            <a:r>
              <a:rPr dirty="0" smtClean="0"/>
              <a:t>assistance</a:t>
            </a:r>
            <a:r>
              <a:rPr lang="en-CA" dirty="0" smtClean="0"/>
              <a:t> with their project. They needed help recording and digitizing,</a:t>
            </a:r>
            <a:r>
              <a:rPr lang="en-CA" baseline="0" dirty="0" smtClean="0"/>
              <a:t> and this met both our objectives for the community digital initiatives team and our general digital literacy goals</a:t>
            </a:r>
            <a:r>
              <a:rPr dirty="0" smtClean="0"/>
              <a:t>.</a:t>
            </a:r>
            <a:r>
              <a:rPr lang="en-CA" dirty="0" smtClean="0"/>
              <a:t> We worked with them</a:t>
            </a:r>
            <a:r>
              <a:rPr lang="en-CA" baseline="0" dirty="0" smtClean="0"/>
              <a:t> to record their stories in June 2014. Through the project, we began to understand the kinds of support that community groups need to digitize and record their stories.</a:t>
            </a:r>
            <a:endParaRPr dirty="0"/>
          </a:p>
        </p:txBody>
      </p:sp>
    </p:spTree>
    <p:extLst>
      <p:ext uri="{BB962C8B-B14F-4D97-AF65-F5344CB8AC3E}">
        <p14:creationId xmlns:p14="http://schemas.microsoft.com/office/powerpoint/2010/main" val="16038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r>
              <a:rPr lang="en-CA" dirty="0" smtClean="0"/>
              <a:t>This meant that our staff needed to </a:t>
            </a:r>
            <a:r>
              <a:rPr dirty="0" smtClean="0"/>
              <a:t>develop </a:t>
            </a:r>
            <a:r>
              <a:rPr dirty="0"/>
              <a:t>new skills, in recording on the street and </a:t>
            </a:r>
            <a:r>
              <a:rPr lang="en-CA" dirty="0" smtClean="0"/>
              <a:t>wherever</a:t>
            </a:r>
            <a:r>
              <a:rPr lang="en-CA" baseline="0" dirty="0" smtClean="0"/>
              <a:t> our projects took us – which was at times to retirement facilities, and at times at community events</a:t>
            </a:r>
            <a:r>
              <a:rPr dirty="0" smtClean="0"/>
              <a:t>.</a:t>
            </a:r>
            <a:r>
              <a:rPr lang="en-CA" dirty="0" smtClean="0"/>
              <a:t> It also meant learning to edit sound, and the difficult decisions about how to curate the stories.</a:t>
            </a:r>
            <a:endParaRPr dirty="0"/>
          </a:p>
        </p:txBody>
      </p:sp>
    </p:spTree>
    <p:extLst>
      <p:ext uri="{BB962C8B-B14F-4D97-AF65-F5344CB8AC3E}">
        <p14:creationId xmlns:p14="http://schemas.microsoft.com/office/powerpoint/2010/main" val="1363061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prstGeom prst="rect">
            <a:avLst/>
          </a:prstGeom>
        </p:spPr>
        <p:txBody>
          <a:bodyPr/>
          <a:lstStyle/>
          <a:p>
            <a:endParaRPr/>
          </a:p>
        </p:txBody>
      </p:sp>
      <p:sp>
        <p:nvSpPr>
          <p:cNvPr id="140" name="Shape 140"/>
          <p:cNvSpPr>
            <a:spLocks noGrp="1"/>
          </p:cNvSpPr>
          <p:nvPr>
            <p:ph type="body" sz="quarter" idx="1"/>
          </p:nvPr>
        </p:nvSpPr>
        <p:spPr>
          <a:prstGeom prst="rect">
            <a:avLst/>
          </a:prstGeom>
        </p:spPr>
        <p:txBody>
          <a:bodyPr/>
          <a:lstStyle/>
          <a:p>
            <a:r>
              <a:rPr lang="en-CA" dirty="0" smtClean="0"/>
              <a:t>After the West End Memories project,</a:t>
            </a:r>
            <a:r>
              <a:rPr lang="en-CA" baseline="0" dirty="0" smtClean="0"/>
              <a:t> a community leader in Chinatown approached us, and this grew into</a:t>
            </a:r>
            <a:r>
              <a:rPr dirty="0" smtClean="0"/>
              <a:t> </a:t>
            </a:r>
            <a:r>
              <a:rPr dirty="0"/>
              <a:t>Chinatown Stories, working with </a:t>
            </a:r>
            <a:r>
              <a:rPr lang="en-CA" dirty="0" smtClean="0"/>
              <a:t>Chinese</a:t>
            </a:r>
            <a:r>
              <a:rPr lang="en-CA" baseline="0" dirty="0" smtClean="0"/>
              <a:t> </a:t>
            </a:r>
            <a:r>
              <a:rPr dirty="0" smtClean="0"/>
              <a:t>elders </a:t>
            </a:r>
            <a:r>
              <a:rPr dirty="0"/>
              <a:t>to share history </a:t>
            </a:r>
            <a:r>
              <a:rPr lang="en-CA" dirty="0" smtClean="0"/>
              <a:t>of the area. This is my favourite</a:t>
            </a:r>
            <a:r>
              <a:rPr lang="en-CA" baseline="0" dirty="0" smtClean="0"/>
              <a:t> video, where she goes on to say, “in my hometown, this was how it’s done…You can’t carry a baby in your arms all the time. How do you get any work done?”</a:t>
            </a:r>
            <a:r>
              <a:rPr dirty="0" smtClean="0"/>
              <a:t>. </a:t>
            </a:r>
            <a:r>
              <a:rPr dirty="0"/>
              <a:t>Launch was incredible for the conversations that connected people in April </a:t>
            </a:r>
            <a:r>
              <a:rPr dirty="0" smtClean="0"/>
              <a:t>2016</a:t>
            </a:r>
            <a:r>
              <a:rPr lang="en-CA" dirty="0" smtClean="0"/>
              <a:t>.</a:t>
            </a:r>
            <a:r>
              <a:rPr lang="en-CA" baseline="0" dirty="0" smtClean="0"/>
              <a:t> They shared an appreciation for the history of the neighbourhood and identified that now, people are proud that they live in a multicultural city.</a:t>
            </a:r>
            <a:endParaRPr dirty="0"/>
          </a:p>
        </p:txBody>
      </p:sp>
    </p:spTree>
    <p:extLst>
      <p:ext uri="{BB962C8B-B14F-4D97-AF65-F5344CB8AC3E}">
        <p14:creationId xmlns:p14="http://schemas.microsoft.com/office/powerpoint/2010/main" val="2865224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25600" y="673100"/>
            <a:ext cx="9753600" cy="59055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Type a quote here.”"/>
          <p:cNvSpPr txBox="1">
            <a:spLocks noGrp="1"/>
          </p:cNvSpPr>
          <p:nvPr>
            <p:ph type="body" sz="quarter" idx="14"/>
          </p:nvPr>
        </p:nvSpPr>
        <p:spPr>
          <a:xfrm>
            <a:off x="1270000" y="4267111"/>
            <a:ext cx="10464800" cy="609778"/>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6328884" y="9296400"/>
            <a:ext cx="340259" cy="324308"/>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Calibri" panose="020F0502020204030204" pitchFamily="34" charset="0"/>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Calibri" panose="020F0502020204030204" pitchFamily="34" charset="0"/>
          <a:ea typeface="Calibri" panose="020F0502020204030204" pitchFamily="34" charset="0"/>
          <a:cs typeface="Calibri" panose="020F0502020204030204" pitchFamily="34" charset="0"/>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Calibri" panose="020F0502020204030204" pitchFamily="34" charset="0"/>
          <a:ea typeface="Calibri" panose="020F0502020204030204" pitchFamily="34" charset="0"/>
          <a:cs typeface="Calibri" panose="020F0502020204030204" pitchFamily="34" charset="0"/>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Calibri" panose="020F0502020204030204" pitchFamily="34" charset="0"/>
          <a:ea typeface="Calibri" panose="020F0502020204030204" pitchFamily="34" charset="0"/>
          <a:cs typeface="Calibri" panose="020F0502020204030204" pitchFamily="34" charset="0"/>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Calibri" panose="020F0502020204030204" pitchFamily="34" charset="0"/>
          <a:ea typeface="Calibri" panose="020F0502020204030204" pitchFamily="34" charset="0"/>
          <a:cs typeface="Calibri" panose="020F0502020204030204" pitchFamily="34" charset="0"/>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Calibri" panose="020F0502020204030204" pitchFamily="34" charset="0"/>
          <a:ea typeface="Calibri" panose="020F0502020204030204" pitchFamily="34" charset="0"/>
          <a:cs typeface="Calibri" panose="020F0502020204030204" pitchFamily="34" charset="0"/>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s://www.youtube.com/watch?v=KnVzUzEVvL0&amp;feature=youtu.b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hyperlink" Target="https://www.ifla.org/node/10781"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hyperlink" Target="http://AuthorEarnings.com"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hyperlink" Target="https://thisvancouver.vpl.ca/islandora/object/islandora:15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8393" r="2486"/>
          <a:stretch/>
        </p:blipFill>
        <p:spPr>
          <a:xfrm>
            <a:off x="3365770" y="1845580"/>
            <a:ext cx="9396920" cy="7908021"/>
          </a:xfrm>
          <a:prstGeom prst="snip2SameRect">
            <a:avLst/>
          </a:prstGeom>
        </p:spPr>
      </p:pic>
      <p:sp>
        <p:nvSpPr>
          <p:cNvPr id="2" name="Title 1"/>
          <p:cNvSpPr>
            <a:spLocks noGrp="1"/>
          </p:cNvSpPr>
          <p:nvPr>
            <p:ph type="title"/>
          </p:nvPr>
        </p:nvSpPr>
        <p:spPr>
          <a:xfrm>
            <a:off x="631767" y="2988807"/>
            <a:ext cx="13004800" cy="2447723"/>
          </a:xfrm>
        </p:spPr>
        <p:txBody>
          <a:bodyPr>
            <a:noAutofit/>
          </a:bodyPr>
          <a:lstStyle/>
          <a:p>
            <a:pPr algn="l"/>
            <a:r>
              <a:rPr lang="en-CA" sz="8000" dirty="0" smtClean="0">
                <a:solidFill>
                  <a:schemeClr val="bg1"/>
                </a:solidFill>
                <a:effectLst>
                  <a:outerShdw blurRad="114300" dist="50800" dir="2700000" algn="tl">
                    <a:srgbClr val="000000">
                      <a:alpha val="51000"/>
                    </a:srgbClr>
                  </a:outerShdw>
                </a:effectLst>
                <a:latin typeface="Calibri" panose="020F0502020204030204" pitchFamily="34" charset="0"/>
              </a:rPr>
              <a:t>Building community through </a:t>
            </a:r>
            <a:br>
              <a:rPr lang="en-CA" sz="8000" dirty="0" smtClean="0">
                <a:solidFill>
                  <a:schemeClr val="bg1"/>
                </a:solidFill>
                <a:effectLst>
                  <a:outerShdw blurRad="114300" dist="50800" dir="2700000" algn="tl">
                    <a:srgbClr val="000000">
                      <a:alpha val="51000"/>
                    </a:srgbClr>
                  </a:outerShdw>
                </a:effectLst>
                <a:latin typeface="Calibri" panose="020F0502020204030204" pitchFamily="34" charset="0"/>
              </a:rPr>
            </a:br>
            <a:r>
              <a:rPr lang="en-CA" sz="8000" dirty="0" smtClean="0">
                <a:solidFill>
                  <a:schemeClr val="bg1"/>
                </a:solidFill>
                <a:effectLst>
                  <a:outerShdw blurRad="114300" dist="50800" dir="2700000" algn="tl">
                    <a:srgbClr val="000000">
                      <a:alpha val="51000"/>
                    </a:srgbClr>
                  </a:outerShdw>
                </a:effectLst>
                <a:latin typeface="Calibri" panose="020F0502020204030204" pitchFamily="34" charset="0"/>
              </a:rPr>
              <a:t>sharing history and stories</a:t>
            </a:r>
            <a:endParaRPr lang="en-CA" sz="8000" dirty="0">
              <a:solidFill>
                <a:schemeClr val="bg1"/>
              </a:solidFill>
              <a:effectLst>
                <a:outerShdw blurRad="114300" dist="50800" dir="2700000" algn="tl">
                  <a:srgbClr val="000000">
                    <a:alpha val="51000"/>
                  </a:srgbClr>
                </a:outerShdw>
              </a:effectLst>
              <a:latin typeface="Calibri" panose="020F0502020204030204" pitchFamily="34" charset="0"/>
            </a:endParaRPr>
          </a:p>
        </p:txBody>
      </p:sp>
      <p:sp>
        <p:nvSpPr>
          <p:cNvPr id="12" name="TextBox 11"/>
          <p:cNvSpPr txBox="1"/>
          <p:nvPr/>
        </p:nvSpPr>
        <p:spPr>
          <a:xfrm>
            <a:off x="798022" y="8440740"/>
            <a:ext cx="4256116"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CA" sz="2400" b="0" i="0" u="none" strike="noStrike" cap="none" spc="0" normalizeH="0" baseline="0" dirty="0" smtClean="0">
                <a:ln>
                  <a:noFill/>
                </a:ln>
                <a:solidFill>
                  <a:schemeClr val="bg1"/>
                </a:solidFill>
                <a:effectLst/>
                <a:uFillTx/>
                <a:latin typeface="Calibri" panose="020F0502020204030204" pitchFamily="34" charset="0"/>
                <a:sym typeface="Helvetica Neue"/>
              </a:rPr>
              <a:t>Christina de Castell</a:t>
            </a:r>
          </a:p>
          <a:p>
            <a:pPr marL="0" marR="0" indent="0" algn="l" defTabSz="584200" rtl="0" fontAlgn="auto" latinLnBrk="0" hangingPunct="0">
              <a:lnSpc>
                <a:spcPct val="100000"/>
              </a:lnSpc>
              <a:spcBef>
                <a:spcPts val="0"/>
              </a:spcBef>
              <a:spcAft>
                <a:spcPts val="0"/>
              </a:spcAft>
              <a:buClrTx/>
              <a:buSzTx/>
              <a:buFontTx/>
              <a:buNone/>
              <a:tabLst/>
            </a:pPr>
            <a:r>
              <a:rPr lang="en-CA" b="0" dirty="0" smtClean="0">
                <a:solidFill>
                  <a:schemeClr val="bg1"/>
                </a:solidFill>
                <a:latin typeface="Calibri" panose="020F0502020204030204" pitchFamily="34" charset="0"/>
              </a:rPr>
              <a:t>Vancouver Public Library</a:t>
            </a:r>
            <a:endParaRPr kumimoji="0" lang="en-CA" sz="2400" b="0" i="0" u="none" strike="noStrike" cap="none" spc="0" normalizeH="0" baseline="0" dirty="0">
              <a:ln>
                <a:noFill/>
              </a:ln>
              <a:solidFill>
                <a:schemeClr val="bg1"/>
              </a:solidFill>
              <a:effectLst/>
              <a:uFillTx/>
              <a:latin typeface="Calibri" panose="020F0502020204030204" pitchFamily="34" charset="0"/>
              <a:sym typeface="Helvetica Neue"/>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42" name="2018-09-13_17-18-39.png" descr="2018-09-13_17-18-39.png"/>
          <p:cNvPicPr>
            <a:picLocks noGrp="1" noChangeAspect="1"/>
          </p:cNvPicPr>
          <p:nvPr>
            <p:ph type="pic" idx="13"/>
          </p:nvPr>
        </p:nvPicPr>
        <p:blipFill>
          <a:blip r:embed="rId3">
            <a:extLst/>
          </a:blip>
          <a:srcRect l="4179" r="4179"/>
          <a:stretch>
            <a:fillRect/>
          </a:stretch>
        </p:blipFill>
        <p:spPr>
          <a:xfrm>
            <a:off x="17459" y="364788"/>
            <a:ext cx="12970073" cy="7852974"/>
          </a:xfrm>
          <a:prstGeom prst="rect">
            <a:avLst/>
          </a:prstGeom>
        </p:spPr>
      </p:pic>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2018-09-13_17-22-29.png" descr="2018-09-13_17-22-29.png"/>
          <p:cNvPicPr>
            <a:picLocks noGrp="1" noChangeAspect="1"/>
          </p:cNvPicPr>
          <p:nvPr>
            <p:ph type="pic" idx="13"/>
          </p:nvPr>
        </p:nvPicPr>
        <p:blipFill>
          <a:blip r:embed="rId3">
            <a:extLst/>
          </a:blip>
          <a:srcRect t="21692" b="21692"/>
          <a:stretch>
            <a:fillRect/>
          </a:stretch>
        </p:blipFill>
        <p:spPr>
          <a:xfrm>
            <a:off x="-1179034" y="-31354"/>
            <a:ext cx="16212632" cy="9816243"/>
          </a:xfrm>
          <a:prstGeom prst="rect">
            <a:avLst/>
          </a:prstGeom>
        </p:spPr>
      </p:pic>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2018-09-13_17-20-58.png" descr="2018-09-13_17-20-58.png"/>
          <p:cNvPicPr>
            <a:picLocks noGrp="1" noChangeAspect="1"/>
          </p:cNvPicPr>
          <p:nvPr>
            <p:ph type="pic" idx="13"/>
          </p:nvPr>
        </p:nvPicPr>
        <p:blipFill>
          <a:blip r:embed="rId3">
            <a:extLst/>
          </a:blip>
          <a:srcRect l="3585" r="3585"/>
          <a:stretch>
            <a:fillRect/>
          </a:stretch>
        </p:blipFill>
        <p:spPr>
          <a:xfrm>
            <a:off x="31154" y="958651"/>
            <a:ext cx="12942612" cy="7836348"/>
          </a:xfrm>
          <a:prstGeom prst="rect">
            <a:avLst/>
          </a:prstGeom>
        </p:spPr>
      </p:pic>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CA" sz="4000" dirty="0">
                <a:solidFill>
                  <a:schemeClr val="bg1"/>
                </a:solidFill>
                <a:latin typeface="Calibri Light" panose="020F0302020204030204" pitchFamily="34" charset="0"/>
              </a:rPr>
              <a:t>Our intention is to preserve the images of the panels in high quality photographs, and then with the families' approval display the images in this online gallery. If you are a family member of one of the women commemorated in the quilt panels and you have questions or concerns about the content presented in the Remembering Our DTES Women collection that relates to your family member, please contact cdi@vpl.ca at any time.</a:t>
            </a:r>
          </a:p>
        </p:txBody>
      </p:sp>
    </p:spTree>
    <p:extLst>
      <p:ext uri="{BB962C8B-B14F-4D97-AF65-F5344CB8AC3E}">
        <p14:creationId xmlns:p14="http://schemas.microsoft.com/office/powerpoint/2010/main" val="1691373530"/>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Image of Story City Map.JPG" descr="Image of Story City Map.JPG"/>
          <p:cNvPicPr>
            <a:picLocks noGrp="1" noChangeAspect="1"/>
          </p:cNvPicPr>
          <p:nvPr>
            <p:ph type="pic" idx="13"/>
          </p:nvPr>
        </p:nvPicPr>
        <p:blipFill>
          <a:blip r:embed="rId3">
            <a:extLst/>
          </a:blip>
          <a:srcRect l="9650" r="9650"/>
          <a:stretch>
            <a:fillRect/>
          </a:stretch>
        </p:blipFill>
        <p:spPr>
          <a:xfrm>
            <a:off x="-199" y="717331"/>
            <a:ext cx="13005114" cy="7874190"/>
          </a:xfrm>
          <a:prstGeom prst="rect">
            <a:avLst/>
          </a:prstGeom>
        </p:spPr>
      </p:pic>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AE36B"/>
        </a:solidFill>
        <a:effectLst/>
      </p:bgPr>
    </p:bg>
    <p:spTree>
      <p:nvGrpSpPr>
        <p:cNvPr id="1" name=""/>
        <p:cNvGrpSpPr/>
        <p:nvPr/>
      </p:nvGrpSpPr>
      <p:grpSpPr>
        <a:xfrm>
          <a:off x="0" y="0"/>
          <a:ext cx="0" cy="0"/>
          <a:chOff x="0" y="0"/>
          <a:chExt cx="0" cy="0"/>
        </a:xfrm>
      </p:grpSpPr>
      <p:sp>
        <p:nvSpPr>
          <p:cNvPr id="156" name="Enabling stories"/>
          <p:cNvSpPr txBox="1">
            <a:spLocks noGrp="1"/>
          </p:cNvSpPr>
          <p:nvPr>
            <p:ph type="title"/>
          </p:nvPr>
        </p:nvSpPr>
        <p:spPr>
          <a:prstGeom prst="rect">
            <a:avLst/>
          </a:prstGeom>
        </p:spPr>
        <p:txBody>
          <a:bodyPr>
            <a:normAutofit/>
          </a:bodyPr>
          <a:lstStyle/>
          <a:p>
            <a:r>
              <a:rPr sz="10600" dirty="0">
                <a:solidFill>
                  <a:schemeClr val="bg1"/>
                </a:solidFill>
              </a:rPr>
              <a:t>Enabling stories</a:t>
            </a: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Inspiration Lab photo"/>
          <p:cNvSpPr txBox="1">
            <a:spLocks noGrp="1"/>
          </p:cNvSpPr>
          <p:nvPr>
            <p:ph type="title"/>
          </p:nvPr>
        </p:nvSpPr>
        <p:spPr>
          <a:xfrm>
            <a:off x="952500" y="3797300"/>
            <a:ext cx="11099800" cy="2159000"/>
          </a:xfrm>
          <a:prstGeom prst="rect">
            <a:avLst/>
          </a:prstGeom>
        </p:spPr>
        <p:txBody>
          <a:bodyPr/>
          <a:lstStyle/>
          <a:p>
            <a:r>
              <a:t>Inspiration Lab photo</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1866"/>
            <a:ext cx="13004800" cy="8669867"/>
          </a:xfrm>
          <a:prstGeom prst="rect">
            <a:avLst/>
          </a:prstGeom>
        </p:spPr>
      </p:pic>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1866"/>
            <a:ext cx="13004800" cy="8669867"/>
          </a:xfrm>
          <a:prstGeom prst="rect">
            <a:avLst/>
          </a:prstGeom>
        </p:spPr>
      </p:pic>
    </p:spTree>
    <p:extLst>
      <p:ext uri="{BB962C8B-B14F-4D97-AF65-F5344CB8AC3E}">
        <p14:creationId xmlns:p14="http://schemas.microsoft.com/office/powerpoint/2010/main" val="1729044944"/>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InspirationLab_Calendar_OCT_2018_HighlightsDigitizationDropIn.pdf" descr="InspirationLab_Calendar_OCT_2018_HighlightsDigitizationDropIn.pdf"/>
          <p:cNvPicPr>
            <a:picLocks noGrp="1" noChangeAspect="1"/>
          </p:cNvPicPr>
          <p:nvPr>
            <p:ph type="pic" idx="13"/>
          </p:nvPr>
        </p:nvPicPr>
        <p:blipFill>
          <a:blip r:embed="rId3">
            <a:extLst/>
          </a:blip>
          <a:srcRect t="2307" r="1713" b="43952"/>
          <a:stretch>
            <a:fillRect/>
          </a:stretch>
        </p:blipFill>
        <p:spPr>
          <a:xfrm>
            <a:off x="681832" y="-129012"/>
            <a:ext cx="11441714" cy="9668269"/>
          </a:xfrm>
          <a:prstGeom prst="rect">
            <a:avLst/>
          </a:prstGeom>
        </p:spPr>
      </p:pic>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25042" y="-398586"/>
            <a:ext cx="7339723" cy="10300921"/>
          </a:xfrm>
          <a:prstGeom prst="rect">
            <a:avLst/>
          </a:prstGeom>
        </p:spPr>
      </p:pic>
      <p:sp>
        <p:nvSpPr>
          <p:cNvPr id="2" name="TextBox 1"/>
          <p:cNvSpPr txBox="1"/>
          <p:nvPr/>
        </p:nvSpPr>
        <p:spPr>
          <a:xfrm>
            <a:off x="10523913" y="8777850"/>
            <a:ext cx="2128058"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CA" sz="1400" b="0" dirty="0">
                <a:solidFill>
                  <a:schemeClr val="accent4"/>
                </a:solidFill>
                <a:hlinkClick r:id="rId4"/>
              </a:rPr>
              <a:t>https://</a:t>
            </a:r>
            <a:r>
              <a:rPr lang="en-CA" sz="1400" b="0" dirty="0" smtClean="0">
                <a:solidFill>
                  <a:schemeClr val="accent4"/>
                </a:solidFill>
                <a:hlinkClick r:id="rId4"/>
              </a:rPr>
              <a:t>www.youtube.com/watch?v=KnVzUzEVvL0&amp;feature=youtu.be</a:t>
            </a:r>
            <a:r>
              <a:rPr lang="en-CA" sz="1400" b="0" dirty="0" smtClean="0">
                <a:solidFill>
                  <a:schemeClr val="accent4"/>
                </a:solidFill>
              </a:rPr>
              <a:t> </a:t>
            </a:r>
            <a:endParaRPr kumimoji="0" lang="en-CA" sz="1400" b="0" i="0" u="none" strike="noStrike" cap="none" spc="0" normalizeH="0" baseline="0" dirty="0">
              <a:ln>
                <a:noFill/>
              </a:ln>
              <a:solidFill>
                <a:schemeClr val="accent4"/>
              </a:solidFill>
              <a:effectLst/>
              <a:uFillTx/>
              <a:sym typeface="Helvetica Neue"/>
            </a:endParaRP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AE36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CA" sz="4800" dirty="0" smtClean="0">
                <a:solidFill>
                  <a:schemeClr val="bg1"/>
                </a:solidFill>
              </a:rPr>
              <a:t>Community offers the promise of belonging and calls for us to acknowledge our interdependence. To belong is to act as an investor, owner and creator of this place. To be welcome, even if we are strangers. As if we came to the right place and are affirmed for that choice.</a:t>
            </a:r>
            <a:endParaRPr lang="en-CA" sz="4800" dirty="0">
              <a:solidFill>
                <a:schemeClr val="bg1"/>
              </a:solidFill>
            </a:endParaRPr>
          </a:p>
        </p:txBody>
      </p:sp>
      <p:sp>
        <p:nvSpPr>
          <p:cNvPr id="3" name="TextBox 2"/>
          <p:cNvSpPr txBox="1"/>
          <p:nvPr/>
        </p:nvSpPr>
        <p:spPr>
          <a:xfrm>
            <a:off x="1662545" y="7967807"/>
            <a:ext cx="11188931"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CA" sz="3600" b="0" i="1" dirty="0" smtClean="0">
                <a:solidFill>
                  <a:schemeClr val="bg1"/>
                </a:solidFill>
                <a:latin typeface="Calibri" panose="020F0502020204030204" pitchFamily="34" charset="0"/>
              </a:rPr>
              <a:t>Peter Block, Community: The Structure of Belonging, 2009</a:t>
            </a:r>
            <a:endParaRPr kumimoji="0" lang="en-CA" sz="3600" b="0" i="1" u="none" strike="noStrike" cap="none" spc="0" normalizeH="0" baseline="0" dirty="0">
              <a:ln>
                <a:noFill/>
              </a:ln>
              <a:solidFill>
                <a:schemeClr val="bg1"/>
              </a:solidFill>
              <a:effectLst/>
              <a:uFillTx/>
              <a:latin typeface="Calibri" panose="020F0502020204030204" pitchFamily="34" charset="0"/>
              <a:sym typeface="Helvetica Neue"/>
            </a:endParaRPr>
          </a:p>
        </p:txBody>
      </p:sp>
    </p:spTree>
    <p:extLst>
      <p:ext uri="{BB962C8B-B14F-4D97-AF65-F5344CB8AC3E}">
        <p14:creationId xmlns:p14="http://schemas.microsoft.com/office/powerpoint/2010/main" val="3410608391"/>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4" name="Screen Shot 2018-07-30 at 10.31.36 AM.png" descr="Screen Shot 2018-07-30 at 10.31.36 AM.png"/>
          <p:cNvPicPr>
            <a:picLocks noChangeAspect="1"/>
          </p:cNvPicPr>
          <p:nvPr/>
        </p:nvPicPr>
        <p:blipFill>
          <a:blip r:embed="rId3">
            <a:extLst/>
          </a:blip>
          <a:stretch>
            <a:fillRect/>
          </a:stretch>
        </p:blipFill>
        <p:spPr>
          <a:xfrm>
            <a:off x="-32535" y="15635"/>
            <a:ext cx="13069870" cy="910305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150697.png" descr="150697.png"/>
          <p:cNvPicPr>
            <a:picLocks noChangeAspect="1"/>
          </p:cNvPicPr>
          <p:nvPr/>
        </p:nvPicPr>
        <p:blipFill>
          <a:blip r:embed="rId3">
            <a:alphaModFix amt="10813"/>
            <a:extLst/>
          </a:blip>
          <a:stretch>
            <a:fillRect/>
          </a:stretch>
        </p:blipFill>
        <p:spPr>
          <a:xfrm flipH="1">
            <a:off x="-834002" y="4239612"/>
            <a:ext cx="6953333" cy="5459454"/>
          </a:xfrm>
          <a:prstGeom prst="rect">
            <a:avLst/>
          </a:prstGeom>
          <a:ln w="12700">
            <a:miter lim="400000"/>
          </a:ln>
        </p:spPr>
      </p:pic>
      <p:sp>
        <p:nvSpPr>
          <p:cNvPr id="2" name="TextBox 1"/>
          <p:cNvSpPr txBox="1"/>
          <p:nvPr/>
        </p:nvSpPr>
        <p:spPr>
          <a:xfrm>
            <a:off x="781396" y="2035133"/>
            <a:ext cx="11155680" cy="52732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CA" sz="4800" dirty="0">
                <a:latin typeface="Calibri" panose="020F0502020204030204" pitchFamily="34" charset="0"/>
              </a:rPr>
              <a:t>No Subsidiary </a:t>
            </a:r>
            <a:r>
              <a:rPr lang="en-CA" sz="4800" dirty="0" smtClean="0">
                <a:latin typeface="Calibri" panose="020F0502020204030204" pitchFamily="34" charset="0"/>
              </a:rPr>
              <a:t>Rights</a:t>
            </a:r>
            <a:endParaRPr lang="en-CA" sz="4800" dirty="0">
              <a:latin typeface="Calibri" panose="020F0502020204030204" pitchFamily="34" charset="0"/>
            </a:endParaRPr>
          </a:p>
          <a:p>
            <a:pPr algn="l"/>
            <a:r>
              <a:rPr lang="en-CA" sz="4800" b="0" dirty="0">
                <a:latin typeface="Calibri" panose="020F0502020204030204" pitchFamily="34" charset="0"/>
              </a:rPr>
              <a:t>VPL will only make available electronic versions of the eBook and has no </a:t>
            </a:r>
            <a:r>
              <a:rPr lang="en-CA" sz="4800" b="0" dirty="0" smtClean="0">
                <a:latin typeface="Calibri" panose="020F0502020204030204" pitchFamily="34" charset="0"/>
              </a:rPr>
              <a:t>other </a:t>
            </a:r>
            <a:endParaRPr lang="en-CA" sz="4800" b="0" dirty="0">
              <a:latin typeface="Calibri" panose="020F0502020204030204" pitchFamily="34" charset="0"/>
            </a:endParaRPr>
          </a:p>
          <a:p>
            <a:pPr algn="l"/>
            <a:r>
              <a:rPr lang="en-CA" sz="4800" b="0" dirty="0">
                <a:latin typeface="Calibri" panose="020F0502020204030204" pitchFamily="34" charset="0"/>
              </a:rPr>
              <a:t>subsidiary rights to the work </a:t>
            </a:r>
            <a:r>
              <a:rPr lang="en-CA" sz="4800" b="0" dirty="0" smtClean="0">
                <a:latin typeface="Calibri" panose="020F0502020204030204" pitchFamily="34" charset="0"/>
              </a:rPr>
              <a:t>including </a:t>
            </a:r>
            <a:r>
              <a:rPr lang="en-CA" sz="4800" b="0" dirty="0">
                <a:latin typeface="Calibri" panose="020F0502020204030204" pitchFamily="34" charset="0"/>
              </a:rPr>
              <a:t>print editions, audio editions, serial rights, or media rights other </a:t>
            </a:r>
            <a:r>
              <a:rPr lang="en-CA" sz="4800" b="0" dirty="0" smtClean="0">
                <a:latin typeface="Calibri" panose="020F0502020204030204" pitchFamily="34" charset="0"/>
              </a:rPr>
              <a:t>than </a:t>
            </a:r>
            <a:r>
              <a:rPr lang="en-CA" sz="4800" b="0" dirty="0">
                <a:latin typeface="Calibri" panose="020F0502020204030204" pitchFamily="34" charset="0"/>
              </a:rPr>
              <a:t>the electronic version distributed in VPL’s collection. </a:t>
            </a: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AE36B"/>
        </a:solidFill>
        <a:effectLst/>
      </p:bgPr>
    </p:bg>
    <p:spTree>
      <p:nvGrpSpPr>
        <p:cNvPr id="1" name=""/>
        <p:cNvGrpSpPr/>
        <p:nvPr/>
      </p:nvGrpSpPr>
      <p:grpSpPr>
        <a:xfrm>
          <a:off x="0" y="0"/>
          <a:ext cx="0" cy="0"/>
          <a:chOff x="0" y="0"/>
          <a:chExt cx="0" cy="0"/>
        </a:xfrm>
      </p:grpSpPr>
      <p:sp>
        <p:nvSpPr>
          <p:cNvPr id="201" name="Through providing technology and offering support, libraries have the capacity to promote and enable the creation of local content and to ensure its preservation.…"/>
          <p:cNvSpPr txBox="1">
            <a:spLocks noGrp="1"/>
          </p:cNvSpPr>
          <p:nvPr>
            <p:ph type="body" idx="4294967295"/>
          </p:nvPr>
        </p:nvSpPr>
        <p:spPr>
          <a:xfrm>
            <a:off x="1284329" y="1133704"/>
            <a:ext cx="10778515" cy="7486192"/>
          </a:xfrm>
          <a:prstGeom prst="rect">
            <a:avLst/>
          </a:prstGeom>
        </p:spPr>
        <p:txBody>
          <a:bodyPr lIns="71436" tIns="71436" rIns="71436" bIns="71436">
            <a:normAutofit/>
          </a:bodyPr>
          <a:lstStyle/>
          <a:p>
            <a:pPr marL="0" indent="0" defTabSz="475773">
              <a:spcBef>
                <a:spcPts val="0"/>
              </a:spcBef>
              <a:buSzTx/>
              <a:buNone/>
              <a:defRPr sz="4736">
                <a:solidFill>
                  <a:srgbClr val="002D19"/>
                </a:solidFill>
                <a:latin typeface="Helvetica"/>
                <a:ea typeface="Helvetica"/>
                <a:cs typeface="Helvetica"/>
                <a:sym typeface="Helvetica"/>
              </a:defRPr>
            </a:pPr>
            <a:r>
              <a:rPr sz="4800" dirty="0">
                <a:solidFill>
                  <a:schemeClr val="bg1"/>
                </a:solidFill>
                <a:latin typeface="Calibri Light" panose="020F0302020204030204" pitchFamily="34" charset="0"/>
              </a:rPr>
              <a:t>Through providing technology and offering support, </a:t>
            </a:r>
            <a:r>
              <a:rPr sz="4800" b="1" dirty="0">
                <a:solidFill>
                  <a:schemeClr val="bg1"/>
                </a:solidFill>
                <a:latin typeface="Calibri Light" panose="020F0302020204030204" pitchFamily="34" charset="0"/>
              </a:rPr>
              <a:t>libraries have the capacity to promote and enable the creation of local content </a:t>
            </a:r>
            <a:r>
              <a:rPr sz="4800" dirty="0">
                <a:solidFill>
                  <a:schemeClr val="bg1"/>
                </a:solidFill>
                <a:latin typeface="Calibri Light" panose="020F0302020204030204" pitchFamily="34" charset="0"/>
              </a:rPr>
              <a:t>and to ensure its preservation. </a:t>
            </a:r>
          </a:p>
          <a:p>
            <a:pPr marL="0" indent="0" defTabSz="475773">
              <a:spcBef>
                <a:spcPts val="0"/>
              </a:spcBef>
              <a:buSzTx/>
              <a:buNone/>
              <a:defRPr sz="4736">
                <a:solidFill>
                  <a:srgbClr val="002D19"/>
                </a:solidFill>
                <a:latin typeface="Helvetica"/>
                <a:ea typeface="Helvetica"/>
                <a:cs typeface="Helvetica"/>
                <a:sym typeface="Helvetica"/>
              </a:defRPr>
            </a:pPr>
            <a:endParaRPr sz="4800" dirty="0">
              <a:solidFill>
                <a:schemeClr val="bg1"/>
              </a:solidFill>
              <a:latin typeface="Calibri Light" panose="020F0302020204030204" pitchFamily="34" charset="0"/>
            </a:endParaRPr>
          </a:p>
          <a:p>
            <a:pPr marL="0" indent="0" defTabSz="475773">
              <a:spcBef>
                <a:spcPts val="0"/>
              </a:spcBef>
              <a:buSzTx/>
              <a:buNone/>
              <a:defRPr sz="4736" i="1">
                <a:solidFill>
                  <a:srgbClr val="002D19"/>
                </a:solidFill>
                <a:latin typeface="Helvetica"/>
                <a:ea typeface="Helvetica"/>
                <a:cs typeface="Helvetica"/>
                <a:sym typeface="Helvetica"/>
              </a:defRPr>
            </a:pPr>
            <a:r>
              <a:rPr sz="4400" dirty="0">
                <a:solidFill>
                  <a:schemeClr val="bg1"/>
                </a:solidFill>
                <a:latin typeface="Calibri Light" panose="020F0302020204030204" pitchFamily="34" charset="0"/>
              </a:rPr>
              <a:t>Principles on Public Access in Libraries, IFLA &amp; others, Dynamic Coalition on Public Access in Libraries, </a:t>
            </a:r>
            <a:r>
              <a:rPr lang="en-CA" sz="4400" dirty="0" smtClean="0">
                <a:solidFill>
                  <a:schemeClr val="bg1"/>
                </a:solidFill>
                <a:latin typeface="Calibri Light" panose="020F0302020204030204" pitchFamily="34" charset="0"/>
              </a:rPr>
              <a:t>UN Internet Governance Forum </a:t>
            </a:r>
            <a:r>
              <a:rPr sz="4400" dirty="0" smtClean="0">
                <a:solidFill>
                  <a:schemeClr val="bg1"/>
                </a:solidFill>
                <a:latin typeface="Calibri Light" panose="020F0302020204030204" pitchFamily="34" charset="0"/>
              </a:rPr>
              <a:t>201</a:t>
            </a:r>
            <a:r>
              <a:rPr lang="en-CA" sz="4400" dirty="0" smtClean="0">
                <a:solidFill>
                  <a:schemeClr val="bg1"/>
                </a:solidFill>
                <a:latin typeface="Calibri Light" panose="020F0302020204030204" pitchFamily="34" charset="0"/>
              </a:rPr>
              <a:t>5</a:t>
            </a:r>
            <a:endParaRPr sz="4400" dirty="0">
              <a:solidFill>
                <a:schemeClr val="bg1"/>
              </a:solidFill>
              <a:latin typeface="Calibri Light" panose="020F0302020204030204" pitchFamily="34" charset="0"/>
            </a:endParaRPr>
          </a:p>
        </p:txBody>
      </p:sp>
      <p:sp>
        <p:nvSpPr>
          <p:cNvPr id="2" name="TextBox 1"/>
          <p:cNvSpPr txBox="1"/>
          <p:nvPr/>
        </p:nvSpPr>
        <p:spPr>
          <a:xfrm>
            <a:off x="9376757" y="9275928"/>
            <a:ext cx="4339244"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CA" sz="1400" b="0" dirty="0">
                <a:hlinkClick r:id="rId3"/>
              </a:rPr>
              <a:t>https://</a:t>
            </a:r>
            <a:r>
              <a:rPr lang="en-CA" sz="1400" b="0" dirty="0" smtClean="0">
                <a:hlinkClick r:id="rId3"/>
              </a:rPr>
              <a:t>www.ifla.org/node/10781</a:t>
            </a:r>
            <a:r>
              <a:rPr lang="en-CA" sz="1400" b="0" dirty="0" smtClean="0"/>
              <a:t> </a:t>
            </a:r>
            <a:endParaRPr kumimoji="0" lang="en-CA" sz="1400" b="0" i="0" u="none" strike="noStrike" cap="none" spc="0" normalizeH="0" baseline="0" dirty="0">
              <a:ln>
                <a:noFill/>
              </a:ln>
              <a:solidFill>
                <a:srgbClr val="000000"/>
              </a:solidFill>
              <a:effectLst/>
              <a:uFillTx/>
              <a:sym typeface="Helvetica Neue"/>
            </a:endParaRP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Image" descr="Image"/>
          <p:cNvPicPr>
            <a:picLocks noChangeAspect="1"/>
          </p:cNvPicPr>
          <p:nvPr/>
        </p:nvPicPr>
        <p:blipFill>
          <a:blip r:embed="rId3">
            <a:alphaModFix amt="17071"/>
            <a:extLst/>
          </a:blip>
          <a:stretch>
            <a:fillRect/>
          </a:stretch>
        </p:blipFill>
        <p:spPr>
          <a:xfrm>
            <a:off x="1388210" y="99017"/>
            <a:ext cx="10228380" cy="10228380"/>
          </a:xfrm>
          <a:prstGeom prst="rect">
            <a:avLst/>
          </a:prstGeom>
          <a:ln w="12700">
            <a:miter lim="400000"/>
          </a:ln>
        </p:spPr>
      </p:pic>
      <p:sp>
        <p:nvSpPr>
          <p:cNvPr id="197" name="“Of the more than 7,000 existing languages, only a few hundred are recognized as being in use for content pages on the Internet.”"/>
          <p:cNvSpPr txBox="1"/>
          <p:nvPr/>
        </p:nvSpPr>
        <p:spPr>
          <a:xfrm>
            <a:off x="1273309" y="3553060"/>
            <a:ext cx="10458182" cy="33202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normAutofit/>
          </a:bodyPr>
          <a:lstStyle>
            <a:lvl1pPr defTabSz="706516">
              <a:defRPr sz="5160" b="0">
                <a:latin typeface="+mn-lt"/>
                <a:ea typeface="+mn-ea"/>
                <a:cs typeface="+mn-cs"/>
                <a:sym typeface="Helvetica Neue Medium"/>
              </a:defRPr>
            </a:lvl1pPr>
          </a:lstStyle>
          <a:p>
            <a:r>
              <a:rPr dirty="0"/>
              <a:t>“Of the more than 7,000 existing languages, only a few hundred are recognized as being in use for content pages on the Internet.” </a:t>
            </a:r>
          </a:p>
        </p:txBody>
      </p:sp>
      <p:sp>
        <p:nvSpPr>
          <p:cNvPr id="2" name="TextBox 1"/>
          <p:cNvSpPr txBox="1"/>
          <p:nvPr/>
        </p:nvSpPr>
        <p:spPr>
          <a:xfrm>
            <a:off x="6068291" y="8326148"/>
            <a:ext cx="631767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CA" b="0" i="1" dirty="0" smtClean="0"/>
              <a:t>Languages used on the Internet, Wikipedia</a:t>
            </a:r>
            <a:endParaRPr kumimoji="0" lang="en-CA" sz="2400" b="0" i="1" u="none" strike="noStrike" cap="none" spc="0" normalizeH="0" baseline="0" dirty="0">
              <a:ln>
                <a:noFill/>
              </a:ln>
              <a:solidFill>
                <a:srgbClr val="000000"/>
              </a:solidFill>
              <a:effectLst/>
              <a:uFillTx/>
              <a:sym typeface="Helvetica Neue"/>
            </a:endParaRP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 name="2D Bar Chart"/>
          <p:cNvGraphicFramePr/>
          <p:nvPr>
            <p:extLst>
              <p:ext uri="{D42A27DB-BD31-4B8C-83A1-F6EECF244321}">
                <p14:modId xmlns:p14="http://schemas.microsoft.com/office/powerpoint/2010/main" val="2138288726"/>
              </p:ext>
            </p:extLst>
          </p:nvPr>
        </p:nvGraphicFramePr>
        <p:xfrm>
          <a:off x="226057" y="638821"/>
          <a:ext cx="15491648" cy="844490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BlankMap-World-v2.png" descr="BlankMap-World-v2.png"/>
          <p:cNvPicPr>
            <a:picLocks noChangeAspect="1"/>
          </p:cNvPicPr>
          <p:nvPr/>
        </p:nvPicPr>
        <p:blipFill>
          <a:blip r:embed="rId3">
            <a:alphaModFix amt="26982"/>
            <a:extLst/>
          </a:blip>
          <a:stretch>
            <a:fillRect/>
          </a:stretch>
        </p:blipFill>
        <p:spPr>
          <a:xfrm>
            <a:off x="-441332" y="1914119"/>
            <a:ext cx="13887464" cy="6199761"/>
          </a:xfrm>
          <a:prstGeom prst="rect">
            <a:avLst/>
          </a:prstGeom>
          <a:ln w="12700">
            <a:miter lim="400000"/>
          </a:ln>
        </p:spPr>
      </p:pic>
      <p:sp>
        <p:nvSpPr>
          <p:cNvPr id="179" name="Self-published ebooks represent 24-34% of all ebook sales in English-language markets"/>
          <p:cNvSpPr txBox="1">
            <a:spLocks noGrp="1"/>
          </p:cNvSpPr>
          <p:nvPr>
            <p:ph type="title" idx="4294967295"/>
          </p:nvPr>
        </p:nvSpPr>
        <p:spPr>
          <a:xfrm>
            <a:off x="676456" y="2729911"/>
            <a:ext cx="11651888" cy="4568176"/>
          </a:xfrm>
          <a:prstGeom prst="rect">
            <a:avLst/>
          </a:prstGeom>
        </p:spPr>
        <p:txBody>
          <a:bodyPr lIns="71436" tIns="71436" rIns="71436" bIns="71436"/>
          <a:lstStyle>
            <a:lvl1pPr defTabSz="519536">
              <a:defRPr sz="7068"/>
            </a:lvl1pPr>
          </a:lstStyle>
          <a:p>
            <a:r>
              <a:rPr dirty="0"/>
              <a:t>Self-published </a:t>
            </a:r>
            <a:r>
              <a:rPr dirty="0" err="1"/>
              <a:t>ebooks</a:t>
            </a:r>
            <a:r>
              <a:rPr dirty="0"/>
              <a:t> represent 24-34% of all </a:t>
            </a:r>
            <a:r>
              <a:rPr dirty="0" err="1"/>
              <a:t>ebook</a:t>
            </a:r>
            <a:r>
              <a:rPr dirty="0"/>
              <a:t> sales in English-language markets</a:t>
            </a:r>
          </a:p>
        </p:txBody>
      </p:sp>
      <p:sp>
        <p:nvSpPr>
          <p:cNvPr id="180" name="AuthorEarnings.com"/>
          <p:cNvSpPr txBox="1"/>
          <p:nvPr/>
        </p:nvSpPr>
        <p:spPr>
          <a:xfrm>
            <a:off x="7451457" y="7717728"/>
            <a:ext cx="4143578" cy="6263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3200" u="sng">
                <a:solidFill>
                  <a:srgbClr val="0000FF"/>
                </a:solidFill>
                <a:uFill>
                  <a:solidFill>
                    <a:srgbClr val="0000FF"/>
                  </a:solidFill>
                </a:uFill>
                <a:hlinkClick r:id="rId4"/>
              </a:defRPr>
            </a:lvl1pPr>
          </a:lstStyle>
          <a:p>
            <a:pPr>
              <a:defRPr>
                <a:solidFill>
                  <a:srgbClr val="000000"/>
                </a:solidFill>
                <a:uFillTx/>
              </a:defRPr>
            </a:pPr>
            <a:r>
              <a:rPr>
                <a:solidFill>
                  <a:srgbClr val="0000FF"/>
                </a:solidFill>
                <a:uFill>
                  <a:solidFill>
                    <a:srgbClr val="0000FF"/>
                  </a:solidFill>
                </a:uFill>
                <a:hlinkClick r:id="rId4"/>
              </a:rPr>
              <a:t>AuthorEarnings.com</a:t>
            </a:r>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AE36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4771" y="1180407"/>
            <a:ext cx="11621193" cy="7847215"/>
          </a:xfrm>
        </p:spPr>
        <p:txBody>
          <a:bodyPr>
            <a:normAutofit/>
          </a:bodyPr>
          <a:lstStyle/>
          <a:p>
            <a:pPr algn="l"/>
            <a:r>
              <a:rPr lang="en-CA" sz="4000" dirty="0" smtClean="0">
                <a:solidFill>
                  <a:schemeClr val="bg1"/>
                </a:solidFill>
              </a:rPr>
              <a:t>Connecting </a:t>
            </a:r>
            <a:r>
              <a:rPr lang="en-CA" sz="4000" dirty="0">
                <a:solidFill>
                  <a:schemeClr val="bg1"/>
                </a:solidFill>
              </a:rPr>
              <a:t>and engaging are not just </a:t>
            </a:r>
            <a:r>
              <a:rPr lang="en-CA" sz="4000" dirty="0" smtClean="0">
                <a:solidFill>
                  <a:schemeClr val="bg1"/>
                </a:solidFill>
              </a:rPr>
              <a:t>personal challenges </a:t>
            </a:r>
            <a:r>
              <a:rPr lang="en-CA" sz="4000" dirty="0">
                <a:solidFill>
                  <a:schemeClr val="bg1"/>
                </a:solidFill>
              </a:rPr>
              <a:t>– </a:t>
            </a:r>
            <a:r>
              <a:rPr lang="en-CA" sz="4000" dirty="0" smtClean="0">
                <a:solidFill>
                  <a:schemeClr val="bg1"/>
                </a:solidFill>
              </a:rPr>
              <a:t>it </a:t>
            </a:r>
            <a:r>
              <a:rPr lang="en-CA" sz="4000" dirty="0">
                <a:solidFill>
                  <a:schemeClr val="bg1"/>
                </a:solidFill>
              </a:rPr>
              <a:t>is up to all of us to create the </a:t>
            </a:r>
            <a:r>
              <a:rPr lang="en-CA" sz="4000" dirty="0" smtClean="0">
                <a:solidFill>
                  <a:schemeClr val="bg1"/>
                </a:solidFill>
              </a:rPr>
              <a:t>community connectivity </a:t>
            </a:r>
            <a:r>
              <a:rPr lang="en-CA" sz="4000" dirty="0">
                <a:solidFill>
                  <a:schemeClr val="bg1"/>
                </a:solidFill>
              </a:rPr>
              <a:t>and </a:t>
            </a:r>
            <a:r>
              <a:rPr lang="en-CA" sz="4000" dirty="0" smtClean="0">
                <a:solidFill>
                  <a:schemeClr val="bg1"/>
                </a:solidFill>
              </a:rPr>
              <a:t>supportive </a:t>
            </a:r>
            <a:r>
              <a:rPr lang="en-CA" sz="4000" dirty="0">
                <a:solidFill>
                  <a:schemeClr val="bg1"/>
                </a:solidFill>
              </a:rPr>
              <a:t>conditions that enable everyone to </a:t>
            </a:r>
            <a:r>
              <a:rPr lang="en-CA" sz="4000" dirty="0" smtClean="0">
                <a:solidFill>
                  <a:schemeClr val="bg1"/>
                </a:solidFill>
              </a:rPr>
              <a:t>thrive. Let’s weave the ties that allow us to enjoy each other’s company, adapt, and lean on each other in times of need. </a:t>
            </a:r>
            <a:r>
              <a:rPr lang="en-CA" sz="4000" dirty="0">
                <a:solidFill>
                  <a:schemeClr val="bg1"/>
                </a:solidFill>
              </a:rPr>
              <a:t>Let’s also </a:t>
            </a:r>
            <a:r>
              <a:rPr lang="en-CA" sz="4000" dirty="0" smtClean="0">
                <a:solidFill>
                  <a:schemeClr val="bg1"/>
                </a:solidFill>
              </a:rPr>
              <a:t>shape </a:t>
            </a:r>
            <a:r>
              <a:rPr lang="en-CA" sz="4000" dirty="0">
                <a:solidFill>
                  <a:schemeClr val="bg1"/>
                </a:solidFill>
              </a:rPr>
              <a:t>our physical, political, social, legal, economic and </a:t>
            </a:r>
            <a:r>
              <a:rPr lang="en-CA" sz="4000" dirty="0" smtClean="0">
                <a:solidFill>
                  <a:schemeClr val="bg1"/>
                </a:solidFill>
              </a:rPr>
              <a:t>cultural </a:t>
            </a:r>
            <a:r>
              <a:rPr lang="en-CA" sz="4000" dirty="0">
                <a:solidFill>
                  <a:schemeClr val="bg1"/>
                </a:solidFill>
              </a:rPr>
              <a:t>context to support connecting and engaging</a:t>
            </a:r>
            <a:r>
              <a:rPr lang="en-CA" sz="4000" dirty="0" smtClean="0">
                <a:solidFill>
                  <a:schemeClr val="bg1"/>
                </a:solidFill>
              </a:rPr>
              <a:t>. </a:t>
            </a:r>
            <a:r>
              <a:rPr lang="en-CA" sz="4000" dirty="0">
                <a:solidFill>
                  <a:schemeClr val="bg1"/>
                </a:solidFill>
              </a:rPr>
              <a:t/>
            </a:r>
            <a:br>
              <a:rPr lang="en-CA" sz="4000" dirty="0">
                <a:solidFill>
                  <a:schemeClr val="bg1"/>
                </a:solidFill>
              </a:rPr>
            </a:br>
            <a:r>
              <a:rPr lang="en-CA" sz="4000" dirty="0" smtClean="0">
                <a:solidFill>
                  <a:schemeClr val="bg1"/>
                </a:solidFill>
              </a:rPr>
              <a:t/>
            </a:r>
            <a:br>
              <a:rPr lang="en-CA" sz="4000" dirty="0" smtClean="0">
                <a:solidFill>
                  <a:schemeClr val="bg1"/>
                </a:solidFill>
              </a:rPr>
            </a:br>
            <a:r>
              <a:rPr lang="en-CA" sz="3600" dirty="0" smtClean="0">
                <a:solidFill>
                  <a:schemeClr val="bg1"/>
                </a:solidFill>
              </a:rPr>
              <a:t>			</a:t>
            </a:r>
            <a:r>
              <a:rPr lang="en-CA" sz="3600" i="1" dirty="0" smtClean="0">
                <a:solidFill>
                  <a:schemeClr val="bg1"/>
                </a:solidFill>
              </a:rPr>
              <a:t>Dr</a:t>
            </a:r>
            <a:r>
              <a:rPr lang="en-CA" sz="3600" i="1" dirty="0">
                <a:solidFill>
                  <a:schemeClr val="bg1"/>
                </a:solidFill>
              </a:rPr>
              <a:t>. Vanessa </a:t>
            </a:r>
            <a:r>
              <a:rPr lang="en-CA" sz="3600" i="1" dirty="0" err="1">
                <a:solidFill>
                  <a:schemeClr val="bg1"/>
                </a:solidFill>
              </a:rPr>
              <a:t>Timmer</a:t>
            </a:r>
            <a:r>
              <a:rPr lang="en-CA" sz="3600" i="1" dirty="0">
                <a:solidFill>
                  <a:schemeClr val="bg1"/>
                </a:solidFill>
              </a:rPr>
              <a:t>, Executive Director, One Earth</a:t>
            </a:r>
          </a:p>
        </p:txBody>
      </p:sp>
    </p:spTree>
    <p:extLst>
      <p:ext uri="{BB962C8B-B14F-4D97-AF65-F5344CB8AC3E}">
        <p14:creationId xmlns:p14="http://schemas.microsoft.com/office/powerpoint/2010/main" val="2246450146"/>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AE36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70000" y="3225799"/>
            <a:ext cx="10464800" cy="5951451"/>
          </a:xfrm>
        </p:spPr>
        <p:txBody>
          <a:bodyPr>
            <a:normAutofit fontScale="90000"/>
          </a:bodyPr>
          <a:lstStyle/>
          <a:p>
            <a:r>
              <a:rPr lang="en-CA" sz="10700" dirty="0" smtClean="0">
                <a:solidFill>
                  <a:schemeClr val="bg1"/>
                </a:solidFill>
              </a:rPr>
              <a:t>Thank you</a:t>
            </a:r>
            <a:br>
              <a:rPr lang="en-CA" sz="10700" dirty="0" smtClean="0">
                <a:solidFill>
                  <a:schemeClr val="bg1"/>
                </a:solidFill>
              </a:rPr>
            </a:br>
            <a:r>
              <a:rPr lang="en-CA" sz="10700" dirty="0" smtClean="0">
                <a:solidFill>
                  <a:schemeClr val="bg1"/>
                </a:solidFill>
              </a:rPr>
              <a:t/>
            </a:r>
            <a:br>
              <a:rPr lang="en-CA" sz="10700" dirty="0" smtClean="0">
                <a:solidFill>
                  <a:schemeClr val="bg1"/>
                </a:solidFill>
              </a:rPr>
            </a:br>
            <a:r>
              <a:rPr lang="en-CA" dirty="0">
                <a:solidFill>
                  <a:schemeClr val="bg1"/>
                </a:solidFill>
              </a:rPr>
              <a:t/>
            </a:r>
            <a:br>
              <a:rPr lang="en-CA" dirty="0">
                <a:solidFill>
                  <a:schemeClr val="bg1"/>
                </a:solidFill>
              </a:rPr>
            </a:br>
            <a:r>
              <a:rPr lang="en-CA" dirty="0" smtClean="0">
                <a:solidFill>
                  <a:schemeClr val="bg1"/>
                </a:solidFill>
              </a:rPr>
              <a:t>christina.decastell@vpl.ca</a:t>
            </a:r>
            <a:endParaRPr lang="en-CA" dirty="0">
              <a:solidFill>
                <a:schemeClr val="bg1"/>
              </a:solidFill>
            </a:endParaRP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AE36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CA" sz="4800" dirty="0" smtClean="0">
                <a:solidFill>
                  <a:schemeClr val="bg1"/>
                </a:solidFill>
              </a:rPr>
              <a:t>…our </a:t>
            </a:r>
            <a:r>
              <a:rPr lang="en-CA" sz="4800" dirty="0">
                <a:solidFill>
                  <a:schemeClr val="bg1"/>
                </a:solidFill>
              </a:rPr>
              <a:t>survey found that too many people seem to have retreated from civic life </a:t>
            </a:r>
            <a:r>
              <a:rPr lang="en-CA" sz="4800" dirty="0" smtClean="0">
                <a:solidFill>
                  <a:schemeClr val="bg1"/>
                </a:solidFill>
              </a:rPr>
              <a:t>and do </a:t>
            </a:r>
            <a:r>
              <a:rPr lang="en-CA" sz="4800" dirty="0">
                <a:solidFill>
                  <a:schemeClr val="bg1"/>
                </a:solidFill>
              </a:rPr>
              <a:t>not </a:t>
            </a:r>
            <a:r>
              <a:rPr lang="en-CA" sz="4800" dirty="0" smtClean="0">
                <a:solidFill>
                  <a:schemeClr val="bg1"/>
                </a:solidFill>
              </a:rPr>
              <a:t>participate </a:t>
            </a:r>
            <a:r>
              <a:rPr lang="en-CA" sz="4800" dirty="0">
                <a:solidFill>
                  <a:schemeClr val="bg1"/>
                </a:solidFill>
              </a:rPr>
              <a:t>in the many neighbourhood or community activities that are available. We were surprised to </a:t>
            </a:r>
            <a:br>
              <a:rPr lang="en-CA" sz="4800" dirty="0">
                <a:solidFill>
                  <a:schemeClr val="bg1"/>
                </a:solidFill>
              </a:rPr>
            </a:br>
            <a:r>
              <a:rPr lang="en-CA" sz="4800" dirty="0">
                <a:solidFill>
                  <a:schemeClr val="bg1"/>
                </a:solidFill>
              </a:rPr>
              <a:t>learn that the most cited reason is that people think they have little to offer.</a:t>
            </a:r>
          </a:p>
        </p:txBody>
      </p:sp>
      <p:sp>
        <p:nvSpPr>
          <p:cNvPr id="3" name="TextBox 2"/>
          <p:cNvSpPr txBox="1"/>
          <p:nvPr/>
        </p:nvSpPr>
        <p:spPr>
          <a:xfrm>
            <a:off x="1778924" y="7967807"/>
            <a:ext cx="11072552"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CA" sz="3600" b="0" i="1" u="none" strike="noStrike" cap="none" spc="0" normalizeH="0" baseline="0" dirty="0" smtClean="0">
                <a:ln>
                  <a:noFill/>
                </a:ln>
                <a:solidFill>
                  <a:schemeClr val="bg1"/>
                </a:solidFill>
                <a:effectLst/>
                <a:uFillTx/>
                <a:latin typeface="Calibri" panose="020F0502020204030204" pitchFamily="34" charset="0"/>
                <a:sym typeface="Helvetica Neue"/>
              </a:rPr>
              <a:t>Connections &amp; Engagement, Vancouver Foundation, 2012</a:t>
            </a:r>
            <a:endParaRPr kumimoji="0" lang="en-CA" sz="3600" b="0" i="1" u="none" strike="noStrike" cap="none" spc="0" normalizeH="0" baseline="0" dirty="0">
              <a:ln>
                <a:noFill/>
              </a:ln>
              <a:solidFill>
                <a:schemeClr val="bg1"/>
              </a:solidFill>
              <a:effectLst/>
              <a:uFillTx/>
              <a:latin typeface="Calibri" panose="020F0502020204030204" pitchFamily="34" charset="0"/>
              <a:sym typeface="Helvetica Neue"/>
            </a:endParaRPr>
          </a:p>
        </p:txBody>
      </p:sp>
    </p:spTree>
    <p:extLst>
      <p:ext uri="{BB962C8B-B14F-4D97-AF65-F5344CB8AC3E}">
        <p14:creationId xmlns:p14="http://schemas.microsoft.com/office/powerpoint/2010/main" val="2796509865"/>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30" name="SPE-3.JPG" descr="SPE-3.JPG"/>
          <p:cNvPicPr>
            <a:picLocks noGrp="1" noChangeAspect="1"/>
          </p:cNvPicPr>
          <p:nvPr>
            <p:ph type="pic" idx="13"/>
          </p:nvPr>
        </p:nvPicPr>
        <p:blipFill>
          <a:blip r:embed="rId3">
            <a:extLst/>
          </a:blip>
          <a:srcRect t="19726" b="19726"/>
          <a:stretch>
            <a:fillRect/>
          </a:stretch>
        </p:blipFill>
        <p:spPr>
          <a:xfrm>
            <a:off x="-59929" y="903486"/>
            <a:ext cx="13124622" cy="7946548"/>
          </a:xfrm>
          <a:prstGeom prst="rect">
            <a:avLst/>
          </a:prstGeom>
        </p:spPr>
      </p:pic>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AE36B"/>
        </a:solidFill>
        <a:effectLst/>
      </p:bgPr>
    </p:bg>
    <p:spTree>
      <p:nvGrpSpPr>
        <p:cNvPr id="1" name=""/>
        <p:cNvGrpSpPr/>
        <p:nvPr/>
      </p:nvGrpSpPr>
      <p:grpSpPr>
        <a:xfrm>
          <a:off x="0" y="0"/>
          <a:ext cx="0" cy="0"/>
          <a:chOff x="0" y="0"/>
          <a:chExt cx="0" cy="0"/>
        </a:xfrm>
      </p:grpSpPr>
      <p:sp>
        <p:nvSpPr>
          <p:cNvPr id="156" name="Enabling stories"/>
          <p:cNvSpPr txBox="1">
            <a:spLocks noGrp="1"/>
          </p:cNvSpPr>
          <p:nvPr>
            <p:ph type="title"/>
          </p:nvPr>
        </p:nvSpPr>
        <p:spPr>
          <a:xfrm>
            <a:off x="1270000" y="1712421"/>
            <a:ext cx="10464800" cy="6367549"/>
          </a:xfrm>
          <a:prstGeom prst="rect">
            <a:avLst/>
          </a:prstGeom>
        </p:spPr>
        <p:txBody>
          <a:bodyPr>
            <a:noAutofit/>
          </a:bodyPr>
          <a:lstStyle/>
          <a:p>
            <a:pPr marL="174625" algn="l">
              <a:spcAft>
                <a:spcPts val="200"/>
              </a:spcAft>
            </a:pPr>
            <a:r>
              <a:rPr lang="en-CA" dirty="0" smtClean="0">
                <a:solidFill>
                  <a:schemeClr val="bg1"/>
                </a:solidFill>
              </a:rPr>
              <a:t>Build a sense of belonging by gathering and sharing history and stories</a:t>
            </a:r>
            <a:endParaRPr lang="en-CA" dirty="0">
              <a:solidFill>
                <a:schemeClr val="bg1"/>
              </a:solidFill>
            </a:endParaRPr>
          </a:p>
        </p:txBody>
      </p:sp>
    </p:spTree>
    <p:extLst>
      <p:ext uri="{BB962C8B-B14F-4D97-AF65-F5344CB8AC3E}">
        <p14:creationId xmlns:p14="http://schemas.microsoft.com/office/powerpoint/2010/main" val="3096565929"/>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56" name="Enabling stories"/>
          <p:cNvSpPr txBox="1">
            <a:spLocks noGrp="1"/>
          </p:cNvSpPr>
          <p:nvPr>
            <p:ph type="title"/>
          </p:nvPr>
        </p:nvSpPr>
        <p:spPr>
          <a:prstGeom prst="rect">
            <a:avLst/>
          </a:prstGeom>
        </p:spPr>
        <p:txBody>
          <a:bodyPr>
            <a:normAutofit/>
          </a:bodyPr>
          <a:lstStyle/>
          <a:p>
            <a:r>
              <a:rPr lang="en-CA" sz="10600" dirty="0" smtClean="0">
                <a:solidFill>
                  <a:schemeClr val="bg1"/>
                </a:solidFill>
              </a:rPr>
              <a:t>Gathering</a:t>
            </a:r>
            <a:r>
              <a:rPr sz="10600" dirty="0" smtClean="0">
                <a:solidFill>
                  <a:schemeClr val="bg1"/>
                </a:solidFill>
              </a:rPr>
              <a:t> </a:t>
            </a:r>
            <a:r>
              <a:rPr sz="10600" dirty="0">
                <a:solidFill>
                  <a:schemeClr val="bg1"/>
                </a:solidFill>
              </a:rPr>
              <a:t>stories</a:t>
            </a:r>
          </a:p>
        </p:txBody>
      </p:sp>
    </p:spTree>
    <p:extLst>
      <p:ext uri="{BB962C8B-B14F-4D97-AF65-F5344CB8AC3E}">
        <p14:creationId xmlns:p14="http://schemas.microsoft.com/office/powerpoint/2010/main" val="3297449794"/>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26" name="2014_WestEndStories_Program_PromoCard_Back_V4.pdf" descr="2014_WestEndStories_Program_PromoCard_Back_V4.pdf"/>
          <p:cNvPicPr>
            <a:picLocks noGrp="1" noChangeAspect="1"/>
          </p:cNvPicPr>
          <p:nvPr>
            <p:ph type="pic" idx="13"/>
          </p:nvPr>
        </p:nvPicPr>
        <p:blipFill>
          <a:blip r:embed="rId3">
            <a:extLst/>
          </a:blip>
          <a:srcRect t="3748" b="3748"/>
          <a:stretch>
            <a:fillRect/>
          </a:stretch>
        </p:blipFill>
        <p:spPr>
          <a:xfrm>
            <a:off x="-2977" y="758305"/>
            <a:ext cx="13010867" cy="7877675"/>
          </a:xfrm>
          <a:prstGeom prst="rect">
            <a:avLst/>
          </a:prstGeom>
        </p:spPr>
      </p:pic>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34" name="IMG_2118.JPG" descr="IMG_2118.JPG"/>
          <p:cNvPicPr>
            <a:picLocks noGrp="1" noChangeAspect="1"/>
          </p:cNvPicPr>
          <p:nvPr>
            <p:ph type="pic" idx="13"/>
          </p:nvPr>
        </p:nvPicPr>
        <p:blipFill>
          <a:blip r:embed="rId3">
            <a:extLst/>
          </a:blip>
          <a:srcRect t="9635" b="9635"/>
          <a:stretch>
            <a:fillRect/>
          </a:stretch>
        </p:blipFill>
        <p:spPr>
          <a:xfrm>
            <a:off x="-11708" y="932656"/>
            <a:ext cx="13028181" cy="7888156"/>
          </a:xfrm>
          <a:prstGeom prst="rect">
            <a:avLst/>
          </a:prstGeom>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225" y="90487"/>
            <a:ext cx="13049250" cy="9572625"/>
          </a:xfrm>
          <a:prstGeom prst="rect">
            <a:avLst/>
          </a:prstGeom>
        </p:spPr>
      </p:pic>
      <p:sp>
        <p:nvSpPr>
          <p:cNvPr id="2" name="TextBox 1"/>
          <p:cNvSpPr txBox="1"/>
          <p:nvPr/>
        </p:nvSpPr>
        <p:spPr>
          <a:xfrm>
            <a:off x="7980218" y="9193877"/>
            <a:ext cx="4821382" cy="3252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CA" sz="1400" b="0" dirty="0">
                <a:solidFill>
                  <a:schemeClr val="accent4"/>
                </a:solidFill>
                <a:latin typeface="Calibri" panose="020F0502020204030204" pitchFamily="34" charset="0"/>
                <a:hlinkClick r:id="rId4"/>
              </a:rPr>
              <a:t>https://</a:t>
            </a:r>
            <a:r>
              <a:rPr lang="en-CA" sz="1400" b="0" dirty="0" smtClean="0">
                <a:solidFill>
                  <a:schemeClr val="accent4"/>
                </a:solidFill>
                <a:latin typeface="Calibri" panose="020F0502020204030204" pitchFamily="34" charset="0"/>
                <a:hlinkClick r:id="rId4"/>
              </a:rPr>
              <a:t>thisvancouver.vpl.ca/islandora/object/islandora:158</a:t>
            </a:r>
            <a:r>
              <a:rPr lang="en-CA" sz="1400" b="0" dirty="0" smtClean="0">
                <a:solidFill>
                  <a:schemeClr val="accent4"/>
                </a:solidFill>
                <a:latin typeface="Calibri" panose="020F0502020204030204" pitchFamily="34" charset="0"/>
              </a:rPr>
              <a:t> </a:t>
            </a:r>
            <a:endParaRPr kumimoji="0" lang="en-CA" sz="1400" b="0" i="0" u="none" strike="noStrike" cap="none" spc="0" normalizeH="0" baseline="0" dirty="0">
              <a:ln>
                <a:noFill/>
              </a:ln>
              <a:solidFill>
                <a:schemeClr val="accent4"/>
              </a:solidFill>
              <a:effectLst/>
              <a:uFillTx/>
              <a:latin typeface="Calibri" panose="020F0502020204030204" pitchFamily="34" charset="0"/>
              <a:sym typeface="Helvetica Neue"/>
            </a:endParaRPr>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313</TotalTime>
  <Words>1882</Words>
  <Application>Microsoft Office PowerPoint</Application>
  <PresentationFormat>Custom</PresentationFormat>
  <Paragraphs>52</Paragraphs>
  <Slides>27</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Calibri</vt:lpstr>
      <vt:lpstr>Calibri Light</vt:lpstr>
      <vt:lpstr>Helvetica</vt:lpstr>
      <vt:lpstr>Helvetica Light</vt:lpstr>
      <vt:lpstr>Helvetica Neue</vt:lpstr>
      <vt:lpstr>Helvetica Neue Light</vt:lpstr>
      <vt:lpstr>Helvetica Neue Medium</vt:lpstr>
      <vt:lpstr>Helvetica Neue Thin</vt:lpstr>
      <vt:lpstr>White</vt:lpstr>
      <vt:lpstr>Building community through  sharing history and stories</vt:lpstr>
      <vt:lpstr>Community offers the promise of belonging and calls for us to acknowledge our interdependence. To belong is to act as an investor, owner and creator of this place. To be welcome, even if we are strangers. As if we came to the right place and are affirmed for that choice.</vt:lpstr>
      <vt:lpstr>…our survey found that too many people seem to have retreated from civic life and do not participate in the many neighbourhood or community activities that are available. We were surprised to  learn that the most cited reason is that people think they have little to offer.</vt:lpstr>
      <vt:lpstr>PowerPoint Presentation</vt:lpstr>
      <vt:lpstr>Build a sense of belonging by gathering and sharing history and stories</vt:lpstr>
      <vt:lpstr>Gathering stories</vt:lpstr>
      <vt:lpstr>PowerPoint Presentation</vt:lpstr>
      <vt:lpstr>PowerPoint Presentation</vt:lpstr>
      <vt:lpstr>PowerPoint Presentation</vt:lpstr>
      <vt:lpstr>PowerPoint Presentation</vt:lpstr>
      <vt:lpstr>PowerPoint Presentation</vt:lpstr>
      <vt:lpstr>PowerPoint Presentation</vt:lpstr>
      <vt:lpstr>Our intention is to preserve the images of the panels in high quality photographs, and then with the families' approval display the images in this online gallery. If you are a family member of one of the women commemorated in the quilt panels and you have questions or concerns about the content presented in the Remembering Our DTES Women collection that relates to your family member, please contact cdi@vpl.ca at any time.</vt:lpstr>
      <vt:lpstr>PowerPoint Presentation</vt:lpstr>
      <vt:lpstr>Enabling stories</vt:lpstr>
      <vt:lpstr>Inspiration Lab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Self-published ebooks represent 24-34% of all ebook sales in English-language markets</vt:lpstr>
      <vt:lpstr>Connecting and engaging are not just personal challenges – it is up to all of us to create the community connectivity and supportive conditions that enable everyone to thrive. Let’s weave the ties that allow us to enjoy each other’s company, adapt, and lean on each other in times of need. Let’s also shape our physical, political, social, legal, economic and cultural context to support connecting and engaging.      Dr. Vanessa Timmer, Executive Director, One Earth</vt:lpstr>
      <vt:lpstr>Thank you   christina.decastell@vpl.ca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we support local creativity and the sharing of ideas, we support building community. Every library and memory institution has an opportunity to increase understanding of our history, the experiences of our neighbours and the value of individual stories. We can discover the voices of the present that aren’t being heard, and find ways to support authors, creators and storytellers. Christina will discuss Vancouver Public Library’s exploration of ways to support and share ideas and stories in a digital environment, and connect this to conversations happening in libraries around the world.</dc:title>
  <dc:creator>Christina de Castell</dc:creator>
  <cp:lastModifiedBy>Rebecca Ross</cp:lastModifiedBy>
  <cp:revision>19</cp:revision>
  <dcterms:modified xsi:type="dcterms:W3CDTF">2018-10-16T17:30:28Z</dcterms:modified>
</cp:coreProperties>
</file>