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323" r:id="rId3"/>
    <p:sldId id="327" r:id="rId4"/>
    <p:sldId id="338" r:id="rId5"/>
    <p:sldId id="328" r:id="rId6"/>
    <p:sldId id="326" r:id="rId7"/>
    <p:sldId id="329" r:id="rId8"/>
    <p:sldId id="336" r:id="rId9"/>
    <p:sldId id="331" r:id="rId10"/>
    <p:sldId id="335" r:id="rId11"/>
    <p:sldId id="337" r:id="rId12"/>
  </p:sldIdLst>
  <p:sldSz cx="89995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Ross" initials="RR" lastIdx="7" clrIdx="0">
    <p:extLst>
      <p:ext uri="{19B8F6BF-5375-455C-9EA6-DF929625EA0E}">
        <p15:presenceInfo xmlns:p15="http://schemas.microsoft.com/office/powerpoint/2012/main" userId="S-1-5-21-3528513905-3373930309-1385917738-3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19B"/>
    <a:srgbClr val="2C3F45"/>
    <a:srgbClr val="BC5B80"/>
    <a:srgbClr val="009A46"/>
    <a:srgbClr val="91132B"/>
    <a:srgbClr val="9C1B39"/>
    <a:srgbClr val="21A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74656" autoAdjust="0"/>
  </p:normalViewPr>
  <p:slideViewPr>
    <p:cSldViewPr snapToGrid="0" snapToObjects="1">
      <p:cViewPr varScale="1">
        <p:scale>
          <a:sx n="52" d="100"/>
          <a:sy n="52" d="100"/>
        </p:scale>
        <p:origin x="1720" y="56"/>
      </p:cViewPr>
      <p:guideLst>
        <p:guide orient="horz" pos="2160"/>
        <p:guide pos="2834"/>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AD36D2-9427-2C48-B290-786E95CBC9B6}" type="datetimeFigureOut">
              <a:rPr lang="en-CA" smtClean="0"/>
              <a:t>2018-10-16</a:t>
            </a:fld>
            <a:endParaRPr lang="en-CA" dirty="0"/>
          </a:p>
        </p:txBody>
      </p:sp>
      <p:sp>
        <p:nvSpPr>
          <p:cNvPr id="4" name="Slide Image Placeholder 3"/>
          <p:cNvSpPr>
            <a:spLocks noGrp="1" noRot="1" noChangeAspect="1"/>
          </p:cNvSpPr>
          <p:nvPr>
            <p:ph type="sldImg" idx="2"/>
          </p:nvPr>
        </p:nvSpPr>
        <p:spPr>
          <a:xfrm>
            <a:off x="1446213" y="1162050"/>
            <a:ext cx="4117975"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E8C9AD-3E43-6D40-9303-93F5324D15A6}" type="slidenum">
              <a:rPr lang="en-CA" smtClean="0"/>
              <a:t>‹#›</a:t>
            </a:fld>
            <a:endParaRPr lang="en-CA" dirty="0"/>
          </a:p>
        </p:txBody>
      </p:sp>
    </p:spTree>
    <p:extLst>
      <p:ext uri="{BB962C8B-B14F-4D97-AF65-F5344CB8AC3E}">
        <p14:creationId xmlns:p14="http://schemas.microsoft.com/office/powerpoint/2010/main" val="45123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1</a:t>
            </a:fld>
            <a:endParaRPr lang="en-CA" dirty="0"/>
          </a:p>
        </p:txBody>
      </p:sp>
    </p:spTree>
    <p:extLst>
      <p:ext uri="{BB962C8B-B14F-4D97-AF65-F5344CB8AC3E}">
        <p14:creationId xmlns:p14="http://schemas.microsoft.com/office/powerpoint/2010/main" val="2032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smtClean="0"/>
              <a:t>And this is</a:t>
            </a:r>
            <a:r>
              <a:rPr lang="en-CA" b="0" baseline="0" dirty="0" smtClean="0"/>
              <a:t> where you come in. As we continue to build and plan for the future we are also engaging in strategic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smtClean="0"/>
              <a:t>We are holding an open consultation in November (invitation to come next week) and we hope to hear from you. If you would like to participate in strategic planning, let Rebecca know. </a:t>
            </a:r>
            <a:endParaRPr lang="en-CA" b="0" dirty="0" smtClean="0"/>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10</a:t>
            </a:fld>
            <a:endParaRPr lang="en-CA" dirty="0"/>
          </a:p>
        </p:txBody>
      </p:sp>
    </p:spTree>
    <p:extLst>
      <p:ext uri="{BB962C8B-B14F-4D97-AF65-F5344CB8AC3E}">
        <p14:creationId xmlns:p14="http://schemas.microsoft.com/office/powerpoint/2010/main" val="69180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Thanks for your time</a:t>
            </a:r>
          </a:p>
          <a:p>
            <a:r>
              <a:rPr lang="en-CA" dirty="0" smtClean="0"/>
              <a:t>Looking forward to the discussions today</a:t>
            </a:r>
            <a:r>
              <a:rPr lang="en-CA" baseline="0" dirty="0" smtClean="0"/>
              <a:t> </a:t>
            </a:r>
            <a:endParaRPr lang="en-CA" dirty="0" smtClean="0"/>
          </a:p>
        </p:txBody>
      </p:sp>
      <p:sp>
        <p:nvSpPr>
          <p:cNvPr id="4" name="Slide Number Placeholder 3"/>
          <p:cNvSpPr>
            <a:spLocks noGrp="1"/>
          </p:cNvSpPr>
          <p:nvPr>
            <p:ph type="sldNum" sz="quarter" idx="10"/>
          </p:nvPr>
        </p:nvSpPr>
        <p:spPr/>
        <p:txBody>
          <a:bodyPr/>
          <a:lstStyle/>
          <a:p>
            <a:fld id="{01E8C9AD-3E43-6D40-9303-93F5324D15A6}" type="slidenum">
              <a:rPr lang="en-CA" smtClean="0"/>
              <a:t>11</a:t>
            </a:fld>
            <a:endParaRPr lang="en-CA" dirty="0"/>
          </a:p>
        </p:txBody>
      </p:sp>
    </p:spTree>
    <p:extLst>
      <p:ext uri="{BB962C8B-B14F-4D97-AF65-F5344CB8AC3E}">
        <p14:creationId xmlns:p14="http://schemas.microsoft.com/office/powerpoint/2010/main" val="232290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Brief overview of CRKN</a:t>
            </a:r>
          </a:p>
          <a:p>
            <a:endParaRPr lang="en-CA" dirty="0" smtClean="0"/>
          </a:p>
          <a:p>
            <a:r>
              <a:rPr lang="en-CA" sz="1200" b="0" i="0" kern="1200" dirty="0" smtClean="0">
                <a:solidFill>
                  <a:schemeClr val="tx1"/>
                </a:solidFill>
                <a:effectLst/>
                <a:latin typeface="+mn-lt"/>
                <a:ea typeface="+mn-ea"/>
                <a:cs typeface="+mn-cs"/>
              </a:rPr>
              <a:t>CRKN is a partnership of 75 Canadian universities, dedicated to expanding digital content for the academic research and teaching enterprise in Canada.</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On</a:t>
            </a:r>
            <a:r>
              <a:rPr lang="en-CA" sz="1200" b="0" i="0" kern="1200" baseline="0" dirty="0" smtClean="0">
                <a:solidFill>
                  <a:schemeClr val="tx1"/>
                </a:solidFill>
                <a:effectLst/>
                <a:latin typeface="+mn-lt"/>
                <a:ea typeface="+mn-ea"/>
                <a:cs typeface="+mn-cs"/>
              </a:rPr>
              <a:t> behalf of our members, we undertake large scale content acquisition and licensing activities. We negotiate and manage over 50 licenses with Canadian and international publishers to provide essential research and teaching content in Canada’s universities.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In addition to licensing, we also provide a number of tools and services that are designed in consultation with members with a focus on:</a:t>
            </a:r>
          </a:p>
          <a:p>
            <a:pPr marL="171450" indent="-171450">
              <a:buFont typeface="Arial" panose="020B0604020202020204" pitchFamily="34" charset="0"/>
              <a:buChar char="•"/>
            </a:pPr>
            <a:r>
              <a:rPr lang="en-CA" dirty="0" smtClean="0"/>
              <a:t>Sustainable scholarly communication</a:t>
            </a:r>
          </a:p>
          <a:p>
            <a:pPr marL="171450" indent="-171450">
              <a:buFont typeface="Arial" panose="020B0604020202020204" pitchFamily="34" charset="0"/>
              <a:buChar char="•"/>
            </a:pPr>
            <a:r>
              <a:rPr lang="en-CA" dirty="0" smtClean="0"/>
              <a:t>Open access initiatives</a:t>
            </a:r>
          </a:p>
          <a:p>
            <a:pPr marL="171450" indent="-171450">
              <a:buFont typeface="Arial" panose="020B0604020202020204" pitchFamily="34" charset="0"/>
              <a:buChar char="•"/>
            </a:pPr>
            <a:r>
              <a:rPr lang="en-CA" dirty="0" smtClean="0"/>
              <a:t>Evidence-based collection management </a:t>
            </a:r>
          </a:p>
          <a:p>
            <a:pPr marL="171450" indent="-171450">
              <a:buFont typeface="Arial" panose="020B0604020202020204" pitchFamily="34" charset="0"/>
              <a:buChar char="•"/>
            </a:pPr>
            <a:r>
              <a:rPr lang="en-CA" dirty="0" smtClean="0"/>
              <a:t>Digital research infrastructure </a:t>
            </a: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2</a:t>
            </a:fld>
            <a:endParaRPr lang="en-CA" dirty="0"/>
          </a:p>
        </p:txBody>
      </p:sp>
    </p:spTree>
    <p:extLst>
      <p:ext uri="{BB962C8B-B14F-4D97-AF65-F5344CB8AC3E}">
        <p14:creationId xmlns:p14="http://schemas.microsoft.com/office/powerpoint/2010/main" val="12257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Canadiana</a:t>
            </a:r>
            <a:r>
              <a:rPr lang="en-CA" baseline="0" dirty="0" smtClean="0"/>
              <a:t> has been preserving Canada’s documentary heritage for over 40 years. Working with partners and stakeholders, Canadiana digitizes, preserves and makes accessible its own collections and it also provides digitization, access and preservation expertise and services to institutions and organizations in Canada. </a:t>
            </a:r>
            <a:endParaRPr lang="en-CA" dirty="0" smtClean="0"/>
          </a:p>
          <a:p>
            <a:endParaRPr lang="en-CA" dirty="0" smtClean="0"/>
          </a:p>
          <a:p>
            <a:r>
              <a:rPr lang="en-CA" dirty="0" smtClean="0"/>
              <a:t>Canadiana has digitized over 70 million pages. </a:t>
            </a:r>
          </a:p>
          <a:p>
            <a:endParaRPr lang="en-CA" b="0" dirty="0" smtClean="0">
              <a:effectLst/>
            </a:endParaRPr>
          </a:p>
          <a:p>
            <a:pPr marL="0" indent="0">
              <a:buNone/>
            </a:pPr>
            <a:r>
              <a:rPr lang="en-CA" sz="1200" dirty="0" smtClean="0"/>
              <a:t>Canadiana Online (2018-   )</a:t>
            </a:r>
          </a:p>
          <a:p>
            <a:pPr marL="0" indent="0">
              <a:buNone/>
            </a:pPr>
            <a:r>
              <a:rPr lang="en-CA" sz="1200" dirty="0" err="1" smtClean="0"/>
              <a:t>Héritage</a:t>
            </a:r>
            <a:r>
              <a:rPr lang="en-CA" sz="1200" dirty="0" smtClean="0"/>
              <a:t> (2013-  )</a:t>
            </a:r>
          </a:p>
          <a:p>
            <a:pPr marL="0" indent="0">
              <a:buNone/>
            </a:pPr>
            <a:r>
              <a:rPr lang="fr-CA" sz="1200" dirty="0" err="1" smtClean="0"/>
              <a:t>Early</a:t>
            </a:r>
            <a:r>
              <a:rPr lang="fr-CA" sz="1200" dirty="0" smtClean="0"/>
              <a:t> Canadiana Online (1999-2017)</a:t>
            </a:r>
            <a:endParaRPr lang="en-CA" sz="1200" dirty="0" smtClean="0"/>
          </a:p>
          <a:p>
            <a:endParaRPr lang="en-US" b="0" dirty="0" smtClean="0">
              <a:effectLst/>
            </a:endParaRPr>
          </a:p>
          <a:p>
            <a:r>
              <a:rPr lang="en-CA" sz="1200" b="0" i="0" kern="1200" baseline="0" dirty="0" smtClean="0">
                <a:solidFill>
                  <a:schemeClr val="tx1"/>
                </a:solidFill>
                <a:effectLst/>
                <a:latin typeface="+mn-lt"/>
                <a:ea typeface="+mn-ea"/>
                <a:cs typeface="+mn-cs"/>
              </a:rPr>
              <a:t>Canadiana also has one of only six certified Trustworthy Digital Repositories</a:t>
            </a:r>
          </a:p>
          <a:p>
            <a:endParaRPr lang="en-CA" sz="1200" b="0" i="0" kern="1200" baseline="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3</a:t>
            </a:fld>
            <a:endParaRPr lang="en-CA" dirty="0"/>
          </a:p>
        </p:txBody>
      </p:sp>
    </p:spTree>
    <p:extLst>
      <p:ext uri="{BB962C8B-B14F-4D97-AF65-F5344CB8AC3E}">
        <p14:creationId xmlns:p14="http://schemas.microsoft.com/office/powerpoint/2010/main" val="10753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 many of you know, in April of this year, CRKN and Canadiana.org merged as a combined organization. This was the conclusion of over two years of discovery, discussion, and planning. </a:t>
            </a:r>
            <a:endParaRPr lang="en-CA" dirty="0" smtClean="0"/>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4</a:t>
            </a:fld>
            <a:endParaRPr lang="en-CA" dirty="0"/>
          </a:p>
        </p:txBody>
      </p:sp>
    </p:spTree>
    <p:extLst>
      <p:ext uri="{BB962C8B-B14F-4D97-AF65-F5344CB8AC3E}">
        <p14:creationId xmlns:p14="http://schemas.microsoft.com/office/powerpoint/2010/main" val="412611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baseline="0" dirty="0" smtClean="0">
                <a:solidFill>
                  <a:schemeClr val="tx1"/>
                </a:solidFill>
                <a:effectLst/>
                <a:latin typeface="+mn-lt"/>
                <a:ea typeface="+mn-ea"/>
                <a:cs typeface="+mn-cs"/>
              </a:rPr>
              <a:t>As a combined organization, we have the opportunity to work collectively toward shared goals of digitization, preservation and access to our digital documentary heritage. There is also the opportunity to leverage </a:t>
            </a:r>
            <a:r>
              <a:rPr lang="en-CA" sz="1200" b="0" i="0" kern="1200" baseline="0" dirty="0" err="1" smtClean="0">
                <a:solidFill>
                  <a:schemeClr val="tx1"/>
                </a:solidFill>
                <a:effectLst/>
                <a:latin typeface="+mn-lt"/>
                <a:ea typeface="+mn-ea"/>
                <a:cs typeface="+mn-cs"/>
              </a:rPr>
              <a:t>Canadiana’s</a:t>
            </a:r>
            <a:r>
              <a:rPr lang="en-CA" sz="1200" b="0" i="0" kern="1200" baseline="0" dirty="0" smtClean="0">
                <a:solidFill>
                  <a:schemeClr val="tx1"/>
                </a:solidFill>
                <a:effectLst/>
                <a:latin typeface="+mn-lt"/>
                <a:ea typeface="+mn-ea"/>
                <a:cs typeface="+mn-cs"/>
              </a:rPr>
              <a:t> TDR to support CRKN’s members and to advance open access and expand access to digital collections.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CRKN and Canadiana also had a overlapping membership - as a combined organization, we can develop programs and services to meet the needs of our members and our expanded stakeholder community.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Through the combination, a number of efficiencies and economies of scale have been realized – making us more available to respond to shifting and developing member and community needs. </a:t>
            </a:r>
          </a:p>
          <a:p>
            <a:endParaRPr lang="en-CA" sz="1200" b="0" i="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r>
              <a:rPr lang="en-CA" dirty="0" smtClean="0">
                <a:solidFill>
                  <a:srgbClr val="2C3F45"/>
                </a:solidFill>
                <a:latin typeface="Arial" panose="020B0604020202020204" pitchFamily="34" charset="0"/>
                <a:ea typeface="Arial" charset="0"/>
                <a:cs typeface="Arial" panose="020B0604020202020204" pitchFamily="34" charset="0"/>
              </a:rPr>
              <a:t>Opportunities to centralize administration and governance </a:t>
            </a:r>
          </a:p>
          <a:p>
            <a:pPr marL="285750" indent="-285750">
              <a:buFont typeface="Arial" panose="020B0604020202020204" pitchFamily="34" charset="0"/>
              <a:buChar char="•"/>
            </a:pPr>
            <a:r>
              <a:rPr lang="en-CA" dirty="0" smtClean="0">
                <a:solidFill>
                  <a:srgbClr val="2C3F45"/>
                </a:solidFill>
                <a:latin typeface="Arial" panose="020B0604020202020204" pitchFamily="34" charset="0"/>
                <a:ea typeface="Arial" charset="0"/>
                <a:cs typeface="Arial" panose="020B0604020202020204" pitchFamily="34" charset="0"/>
              </a:rPr>
              <a:t>Ability to develop cross-functional teams to meet the needs of members</a:t>
            </a: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E8C9AD-3E43-6D40-9303-93F5324D15A6}" type="slidenum">
              <a:rPr lang="en-CA" smtClean="0"/>
              <a:t>5</a:t>
            </a:fld>
            <a:endParaRPr lang="en-CA" dirty="0"/>
          </a:p>
        </p:txBody>
      </p:sp>
    </p:spTree>
    <p:extLst>
      <p:ext uri="{BB962C8B-B14F-4D97-AF65-F5344CB8AC3E}">
        <p14:creationId xmlns:p14="http://schemas.microsoft.com/office/powerpoint/2010/main" val="367496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baseline="0" dirty="0" smtClean="0">
                <a:solidFill>
                  <a:schemeClr val="tx1"/>
                </a:solidFill>
                <a:effectLst/>
                <a:latin typeface="+mn-lt"/>
                <a:ea typeface="+mn-ea"/>
                <a:cs typeface="+mn-cs"/>
              </a:rPr>
              <a:t>The integration of the Canadiana services through the digitization program and platform development program are in addition to our core licensing services and all groups are supported a centralized management and administration team.</a:t>
            </a:r>
          </a:p>
        </p:txBody>
      </p:sp>
      <p:sp>
        <p:nvSpPr>
          <p:cNvPr id="4" name="Slide Number Placeholder 3"/>
          <p:cNvSpPr>
            <a:spLocks noGrp="1"/>
          </p:cNvSpPr>
          <p:nvPr>
            <p:ph type="sldNum" sz="quarter" idx="10"/>
          </p:nvPr>
        </p:nvSpPr>
        <p:spPr/>
        <p:txBody>
          <a:bodyPr/>
          <a:lstStyle/>
          <a:p>
            <a:fld id="{01E8C9AD-3E43-6D40-9303-93F5324D15A6}" type="slidenum">
              <a:rPr lang="en-CA" smtClean="0"/>
              <a:t>6</a:t>
            </a:fld>
            <a:endParaRPr lang="en-CA" dirty="0"/>
          </a:p>
        </p:txBody>
      </p:sp>
    </p:spTree>
    <p:extLst>
      <p:ext uri="{BB962C8B-B14F-4D97-AF65-F5344CB8AC3E}">
        <p14:creationId xmlns:p14="http://schemas.microsoft.com/office/powerpoint/2010/main" val="226862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Since the merger, we have worked on a number of priorities: </a:t>
            </a:r>
          </a:p>
          <a:p>
            <a:pPr marL="0" indent="0">
              <a:buFont typeface="Arial" panose="020B0604020202020204" pitchFamily="34" charset="0"/>
              <a:buNone/>
            </a:pPr>
            <a:endParaRPr lang="en-CA" dirty="0" smtClean="0">
              <a:solidFill>
                <a:schemeClr val="tx1"/>
              </a:solidFill>
            </a:endParaRPr>
          </a:p>
          <a:p>
            <a:pPr marL="285750" indent="-285750">
              <a:buFont typeface="Arial" panose="020B0604020202020204" pitchFamily="34" charset="0"/>
              <a:buChar char="•"/>
            </a:pPr>
            <a:r>
              <a:rPr lang="en-CA" dirty="0" smtClean="0"/>
              <a:t>Expanding access to the Canadiana Collections</a:t>
            </a:r>
          </a:p>
          <a:p>
            <a:pPr marL="735726" lvl="1" indent="-285750">
              <a:buFont typeface="Arial" panose="020B0604020202020204" pitchFamily="34" charset="0"/>
              <a:buChar char="•"/>
            </a:pPr>
            <a:r>
              <a:rPr lang="en-CA" sz="1600" dirty="0" smtClean="0">
                <a:solidFill>
                  <a:srgbClr val="2C3F45"/>
                </a:solidFill>
              </a:rPr>
              <a:t>No charge to users as of January 1, 2019</a:t>
            </a:r>
          </a:p>
          <a:p>
            <a:pPr marL="735726" lvl="1" indent="-285750">
              <a:buFont typeface="Arial" panose="020B0604020202020204" pitchFamily="34" charset="0"/>
              <a:buChar char="•"/>
            </a:pPr>
            <a:r>
              <a:rPr lang="en-CA" sz="1600" dirty="0" smtClean="0">
                <a:solidFill>
                  <a:srgbClr val="2C3F45"/>
                </a:solidFill>
              </a:rPr>
              <a:t>Developing a content strategy to identify digitization priorities </a:t>
            </a:r>
          </a:p>
          <a:p>
            <a:pPr marL="285750" indent="-285750">
              <a:buFont typeface="Arial" panose="020B0604020202020204" pitchFamily="34" charset="0"/>
              <a:buChar char="•"/>
            </a:pPr>
            <a:r>
              <a:rPr lang="en-CA" dirty="0" smtClean="0"/>
              <a:t>Ongoing digitization for Canadiana Collections, CRKN members, and third-party clients</a:t>
            </a:r>
          </a:p>
          <a:p>
            <a:pPr marL="285750" indent="-285750">
              <a:buFont typeface="Arial" panose="020B0604020202020204" pitchFamily="34" charset="0"/>
              <a:buChar char="•"/>
            </a:pPr>
            <a:r>
              <a:rPr lang="en-CA" dirty="0" smtClean="0"/>
              <a:t>Platform maintenance development to meet emerging standards</a:t>
            </a:r>
          </a:p>
          <a:p>
            <a:pPr marL="742950" lvl="1" indent="-285750">
              <a:buFont typeface="Arial" panose="020B0604020202020204" pitchFamily="34" charset="0"/>
              <a:buChar char="•"/>
            </a:pPr>
            <a:r>
              <a:rPr lang="en-CA" dirty="0" smtClean="0">
                <a:solidFill>
                  <a:schemeClr val="tx1"/>
                </a:solidFill>
              </a:rPr>
              <a:t>Vast majority of platform built in-house</a:t>
            </a:r>
          </a:p>
          <a:p>
            <a:pPr marL="742950" lvl="1" indent="-285750">
              <a:buFont typeface="Arial" panose="020B0604020202020204" pitchFamily="34" charset="0"/>
              <a:buChar char="•"/>
            </a:pPr>
            <a:r>
              <a:rPr lang="en-CA" dirty="0" smtClean="0">
                <a:solidFill>
                  <a:schemeClr val="tx1"/>
                </a:solidFill>
              </a:rPr>
              <a:t>Platform originally built to house ECO content (books, periodicals) now also comprising archival materials, parliamentary records, newspapers</a:t>
            </a:r>
          </a:p>
          <a:p>
            <a:pPr marL="742950" lvl="1" indent="-285750">
              <a:buFont typeface="Arial" panose="020B0604020202020204" pitchFamily="34" charset="0"/>
              <a:buChar char="•"/>
            </a:pPr>
            <a:r>
              <a:rPr lang="en-CA" dirty="0" smtClean="0">
                <a:solidFill>
                  <a:srgbClr val="FF0000"/>
                </a:solidFill>
              </a:rPr>
              <a:t>Access component of the platform </a:t>
            </a:r>
            <a:r>
              <a:rPr lang="en-CA" dirty="0" smtClean="0">
                <a:solidFill>
                  <a:schemeClr val="tx1"/>
                </a:solidFill>
              </a:rPr>
              <a:t>was built to support subscription model for </a:t>
            </a:r>
            <a:r>
              <a:rPr lang="en-CA" dirty="0" err="1" smtClean="0">
                <a:solidFill>
                  <a:schemeClr val="tx1"/>
                </a:solidFill>
              </a:rPr>
              <a:t>Canadiana’s</a:t>
            </a:r>
            <a:r>
              <a:rPr lang="en-CA" dirty="0" smtClean="0">
                <a:solidFill>
                  <a:schemeClr val="tx1"/>
                </a:solidFill>
              </a:rPr>
              <a:t> collections, with ability to host new portals for client collections</a:t>
            </a:r>
            <a:endParaRPr lang="en-CA" sz="1600" dirty="0" smtClean="0">
              <a:solidFill>
                <a:srgbClr val="2C3F45"/>
              </a:solidFill>
            </a:endParaRPr>
          </a:p>
          <a:p>
            <a:pPr marL="735726" lvl="1" indent="-285750">
              <a:buFont typeface="Arial" panose="020B0604020202020204" pitchFamily="34" charset="0"/>
              <a:buChar char="•"/>
            </a:pPr>
            <a:r>
              <a:rPr lang="en-CA" sz="1600" dirty="0" smtClean="0">
                <a:solidFill>
                  <a:srgbClr val="2C3F45"/>
                </a:solidFill>
              </a:rPr>
              <a:t>Separating access and preservation platforms</a:t>
            </a:r>
          </a:p>
          <a:p>
            <a:pPr marL="735726" lvl="1" indent="-285750">
              <a:buFont typeface="Arial" panose="020B0604020202020204" pitchFamily="34" charset="0"/>
              <a:buChar char="•"/>
            </a:pPr>
            <a:r>
              <a:rPr lang="en-CA" sz="1600" dirty="0" smtClean="0">
                <a:solidFill>
                  <a:srgbClr val="2C3F45"/>
                </a:solidFill>
              </a:rPr>
              <a:t>Working toward integration of IIIF and </a:t>
            </a:r>
            <a:r>
              <a:rPr lang="en-CA" sz="1600" dirty="0" err="1" smtClean="0">
                <a:solidFill>
                  <a:srgbClr val="2C3F45"/>
                </a:solidFill>
              </a:rPr>
              <a:t>Archivematica</a:t>
            </a:r>
            <a:r>
              <a:rPr lang="en-CA" sz="1600" dirty="0" smtClean="0">
                <a:solidFill>
                  <a:srgbClr val="2C3F45"/>
                </a:solidFill>
              </a:rPr>
              <a:t> </a:t>
            </a:r>
          </a:p>
          <a:p>
            <a:pPr marL="285750" indent="-285750">
              <a:buFont typeface="Arial" panose="020B0604020202020204" pitchFamily="34" charset="0"/>
              <a:buChar char="•"/>
            </a:pPr>
            <a:r>
              <a:rPr lang="en-CA" dirty="0" smtClean="0"/>
              <a:t>Connecting with our expanding stakeholder community and user groups to identify opportunities</a:t>
            </a:r>
          </a:p>
          <a:p>
            <a:pPr marL="285750" indent="-285750">
              <a:buFont typeface="Arial" panose="020B0604020202020204" pitchFamily="34" charset="0"/>
              <a:buChar char="•"/>
            </a:pPr>
            <a:r>
              <a:rPr lang="en-CA" dirty="0" smtClean="0"/>
              <a:t>Leadership and guidance from the Preservation and Access Committee  </a:t>
            </a:r>
          </a:p>
          <a:p>
            <a:pPr marL="285750" indent="-285750">
              <a:buFont typeface="Arial" panose="020B0604020202020204" pitchFamily="34" charset="0"/>
              <a:buChar char="•"/>
            </a:pPr>
            <a:endParaRPr lang="en-US" dirty="0" smtClean="0"/>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7</a:t>
            </a:fld>
            <a:endParaRPr lang="en-CA" dirty="0"/>
          </a:p>
        </p:txBody>
      </p:sp>
    </p:spTree>
    <p:extLst>
      <p:ext uri="{BB962C8B-B14F-4D97-AF65-F5344CB8AC3E}">
        <p14:creationId xmlns:p14="http://schemas.microsoft.com/office/powerpoint/2010/main" val="48350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As of January 1, 2019, 60 million pages of Canadian digital documentary heritage will be available at no charge to users. </a:t>
            </a:r>
          </a:p>
          <a:p>
            <a:pPr marL="171450" indent="-171450">
              <a:buFont typeface="Arial" panose="020B0604020202020204" pitchFamily="34" charset="0"/>
              <a:buChar char="•"/>
            </a:pPr>
            <a:r>
              <a:rPr lang="en-CA" dirty="0" smtClean="0"/>
              <a:t>The Canadiana Online Terms of Service will also be updated to reflect this and we will</a:t>
            </a:r>
            <a:r>
              <a:rPr lang="en-CA" baseline="0" dirty="0" smtClean="0"/>
              <a:t> be working with the Preservation and Access Committee to determine rights statements for </a:t>
            </a:r>
            <a:r>
              <a:rPr lang="en-CA" baseline="0" smtClean="0"/>
              <a:t>the content. </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 removal of the subscription paywall and user fee does not mean that there are no longer costs associated with the continued maintenance and development of this content.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Ongoing costs and support for Canadiana collections comes from CRKN members who have made a three-year commitment to fund the development of the collections and access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 In the coming year, CRKN is looking to make critical updates to its platform, increasing the ability to find and use Canadiana content. CRKN also plans to eventually make the Canadiana collections available as open access which would entail a review and implementation of user rights statements.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These developments will once again increase ease of use and access to the collections, eventually making them more readily available in research settings and to the general public. </a:t>
            </a:r>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8</a:t>
            </a:fld>
            <a:endParaRPr lang="en-CA" dirty="0"/>
          </a:p>
        </p:txBody>
      </p:sp>
    </p:spTree>
    <p:extLst>
      <p:ext uri="{BB962C8B-B14F-4D97-AF65-F5344CB8AC3E}">
        <p14:creationId xmlns:p14="http://schemas.microsoft.com/office/powerpoint/2010/main" val="302047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we look to the future, one of our main goals is to get to know our expanded</a:t>
            </a:r>
            <a:r>
              <a:rPr lang="en-CA" baseline="0" dirty="0" smtClean="0"/>
              <a:t> stakeholder community of archivists, members of the GLAM community, researchers, and the individuals using the Canadiana platform and accessing the Canadiana collections. </a:t>
            </a:r>
          </a:p>
          <a:p>
            <a:endParaRPr lang="en-CA" baseline="0" dirty="0" smtClean="0"/>
          </a:p>
          <a:p>
            <a:r>
              <a:rPr lang="en-CA" baseline="0" dirty="0" smtClean="0"/>
              <a:t>We want to better understand what you’d like to see in the future and what we can work collectively on – as we contribute to Canada’s national strategy of digitization, preservation and access with all of our partners in the room today. </a:t>
            </a:r>
          </a:p>
          <a:p>
            <a:endParaRPr lang="en-CA" baseline="0" dirty="0" smtClean="0"/>
          </a:p>
          <a:p>
            <a:r>
              <a:rPr lang="en-CA" dirty="0" smtClean="0"/>
              <a:t>Under the leadership of our Preservation and Access Committee, we are working on our digitization priorities, both for adding to the Canadiana</a:t>
            </a:r>
            <a:r>
              <a:rPr lang="en-CA" baseline="0" dirty="0" smtClean="0"/>
              <a:t> collections and for providing digitization services to our community. We are also doing so much needed updating to our access and preservation platform, putting in the building blocks to integrate common standards and be ready to develop features and tools, as directed by our users. </a:t>
            </a:r>
          </a:p>
          <a:p>
            <a:endParaRPr lang="en-CA" baseline="0" dirty="0" smtClean="0"/>
          </a:p>
          <a:p>
            <a:r>
              <a:rPr lang="en-CA" baseline="0" dirty="0" smtClean="0"/>
              <a:t>Throughout this process, we are also partnering with key stakeholders, and as part of our AGM this week, the CRKN members will be voting on a motion to include LAC, </a:t>
            </a:r>
            <a:r>
              <a:rPr lang="en-CA" baseline="0" dirty="0" err="1" smtClean="0"/>
              <a:t>BAnQ</a:t>
            </a:r>
            <a:r>
              <a:rPr lang="en-CA" baseline="0" dirty="0" smtClean="0"/>
              <a:t>, and TPL as CRKN members. Throughout the late summer and fall I have been meeting with funders, partners, and other key stakeholders and the energy and excitement surrounding the opportunities of expanding and increasing access to digital documentary heritage is palpable. </a:t>
            </a:r>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9</a:t>
            </a:fld>
            <a:endParaRPr lang="en-CA" dirty="0"/>
          </a:p>
        </p:txBody>
      </p:sp>
    </p:spTree>
    <p:extLst>
      <p:ext uri="{BB962C8B-B14F-4D97-AF65-F5344CB8AC3E}">
        <p14:creationId xmlns:p14="http://schemas.microsoft.com/office/powerpoint/2010/main" val="421189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7000" y="4664356"/>
            <a:ext cx="5023108" cy="1096277"/>
          </a:xfrm>
        </p:spPr>
        <p:txBody>
          <a:bodyPr anchor="b">
            <a:normAutofit/>
          </a:bodyPr>
          <a:lstStyle>
            <a:lvl1pPr algn="l">
              <a:defRPr sz="2800" b="0" i="0">
                <a:solidFill>
                  <a:schemeClr val="bg1"/>
                </a:solidFill>
                <a:latin typeface="Arial" charset="0"/>
                <a:ea typeface="Arial" charset="0"/>
                <a:cs typeface="Arial" charset="0"/>
              </a:defRPr>
            </a:lvl1pPr>
          </a:lstStyle>
          <a:p>
            <a:r>
              <a:rPr lang="en-CA" noProof="0" dirty="0"/>
              <a:t>Click to edit </a:t>
            </a:r>
            <a:br>
              <a:rPr lang="en-CA" noProof="0" dirty="0"/>
            </a:br>
            <a:r>
              <a:rPr lang="en-CA" noProof="0" dirty="0"/>
              <a:t>Master title style</a:t>
            </a:r>
          </a:p>
        </p:txBody>
      </p:sp>
      <p:sp>
        <p:nvSpPr>
          <p:cNvPr id="3" name="Subtitle 2"/>
          <p:cNvSpPr>
            <a:spLocks noGrp="1"/>
          </p:cNvSpPr>
          <p:nvPr>
            <p:ph type="subTitle" idx="1"/>
          </p:nvPr>
        </p:nvSpPr>
        <p:spPr>
          <a:xfrm>
            <a:off x="537000" y="5852709"/>
            <a:ext cx="5023108" cy="588197"/>
          </a:xfrm>
        </p:spPr>
        <p:txBody>
          <a:bodyPr rIns="72000">
            <a:normAutofit/>
          </a:bodyPr>
          <a:lstStyle>
            <a:lvl1pPr marL="0" indent="0" algn="l">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Click to edit Master subtitle style</a:t>
            </a:r>
          </a:p>
        </p:txBody>
      </p:sp>
    </p:spTree>
    <p:extLst>
      <p:ext uri="{BB962C8B-B14F-4D97-AF65-F5344CB8AC3E}">
        <p14:creationId xmlns:p14="http://schemas.microsoft.com/office/powerpoint/2010/main" val="20972982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4" name="Slide Number Placeholder 5">
            <a:extLst>
              <a:ext uri="{FF2B5EF4-FFF2-40B4-BE49-F238E27FC236}">
                <a16:creationId xmlns:a16="http://schemas.microsoft.com/office/drawing/2014/main" xmlns="" id="{FD1AAF22-06E9-494C-8A7E-C5A8C65A5EBB}"/>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5" name="Straight Connector 8">
            <a:extLst>
              <a:ext uri="{FF2B5EF4-FFF2-40B4-BE49-F238E27FC236}">
                <a16:creationId xmlns:a16="http://schemas.microsoft.com/office/drawing/2014/main" xmlns="" id="{076E1AAE-6555-6443-9BFD-7FAA8930A134}"/>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6" name="Picture 12">
            <a:extLst>
              <a:ext uri="{FF2B5EF4-FFF2-40B4-BE49-F238E27FC236}">
                <a16:creationId xmlns:a16="http://schemas.microsoft.com/office/drawing/2014/main" xmlns="" id="{85495D50-1862-9B47-96ED-4B01200158C3}"/>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7" name="Picture 13">
            <a:extLst>
              <a:ext uri="{FF2B5EF4-FFF2-40B4-BE49-F238E27FC236}">
                <a16:creationId xmlns:a16="http://schemas.microsoft.com/office/drawing/2014/main" xmlns="" id="{0CE69C4A-CAEC-3D47-8049-AF8C70880759}"/>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33621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3" name="Slide Number Placeholder 5">
            <a:extLst>
              <a:ext uri="{FF2B5EF4-FFF2-40B4-BE49-F238E27FC236}">
                <a16:creationId xmlns:a16="http://schemas.microsoft.com/office/drawing/2014/main" xmlns="" id="{B46A8B62-DB3D-2F40-A547-C9FDD275D61B}"/>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xmlns="" id="{88C32CCD-A8F7-DF48-A908-2DAB23654D5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xmlns="" id="{E642E0C6-6A43-1E48-A87C-950635AA43E0}"/>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xmlns="" id="{EA3D6866-F05C-0240-821D-54CC99487825}"/>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107247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3" name="Slide Number Placeholder 5">
            <a:extLst>
              <a:ext uri="{FF2B5EF4-FFF2-40B4-BE49-F238E27FC236}">
                <a16:creationId xmlns:a16="http://schemas.microsoft.com/office/drawing/2014/main" xmlns="" id="{9FAD3846-6803-3A40-BAA5-3143268116DA}"/>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xmlns="" id="{4A865D85-DEE6-2E42-AECA-55FD9F5CAE6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xmlns="" id="{B0ECDE71-ADA4-9B46-A42A-40A2B91E7A5C}"/>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xmlns="" id="{4F1D81FC-0B81-214A-8C28-02F00C2B0703}"/>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310545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3" name="Slide Number Placeholder 5">
            <a:extLst>
              <a:ext uri="{FF2B5EF4-FFF2-40B4-BE49-F238E27FC236}">
                <a16:creationId xmlns:a16="http://schemas.microsoft.com/office/drawing/2014/main" xmlns="" id="{31F4680E-21F6-3C44-A6F2-6049525E77D2}"/>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xmlns="" id="{0D65F4BE-0642-7F44-A120-53FDE5EEE44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xmlns="" id="{8766BB5B-BB84-4040-A278-9C30114F91D4}"/>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xmlns="" id="{18FB5F29-1192-4049-B6CE-7DDEF89A9C61}"/>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6129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xmlns="" id="{3761EAA4-BBCC-4148-96BA-167B9D2ABDDD}"/>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xmlns="" id="{67832ECB-0962-B44D-B55D-8A8F63DDDDFB}"/>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xmlns="" id="{6CFE4074-569D-5442-90BD-A009F92C455C}"/>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xmlns="" id="{2B1E94D3-9FCB-BE4B-AA8D-FA859D11D1BE}"/>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213589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xmlns="" id="{0A7618B7-805A-7E4B-8775-6E889EBCF088}"/>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xmlns="" id="{7BB72B06-94BD-5444-98A3-C0275A6F661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xmlns="" id="{C2C03481-D382-9347-AB57-45A648F66C07}"/>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xmlns="" id="{41238205-FBD1-A342-8D0B-4B9F76BC03CA}"/>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83519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xmlns="" id="{22B6F211-8EE6-594C-805B-8889E21E754B}"/>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xmlns="" id="{DE1920D7-152A-0F4E-BE3D-C9F6B2A5AAC6}"/>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xmlns="" id="{B171558F-5163-C94C-8C25-72CF8E634D98}"/>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xmlns="" id="{8DBEBF1C-F5CF-A345-A338-E1A5F9ACCEE1}"/>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94819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xmlns="" id="{9F012BD8-26CB-B546-85B3-E66B3CB8921C}"/>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xmlns="" id="{0B683E3E-D440-DF47-BC6F-23A8F9F51DB4}"/>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xmlns="" id="{5CEB7A44-E4F4-0444-A564-CFDB00ED609A}"/>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xmlns="" id="{042EB342-D059-E64A-AB4E-58793994580C}"/>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779648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7259" y="1379589"/>
            <a:ext cx="4080608" cy="823912"/>
          </a:xfrm>
        </p:spPr>
        <p:txBody>
          <a:bodyPr anchor="t">
            <a:normAutofit/>
          </a:bodyPr>
          <a:lstStyle>
            <a:lvl1pPr marL="0" indent="0">
              <a:buNone/>
              <a:defRPr sz="2000" b="1" i="0" baseline="0">
                <a:solidFill>
                  <a:srgbClr val="21A29D"/>
                </a:solidFill>
                <a:latin typeface="Arial" charset="0"/>
                <a:ea typeface="Arial" charset="0"/>
                <a:cs typeface="Arial" charset="0"/>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CA" noProof="0" dirty="0"/>
              <a:t>Title of Bullets (H2)</a:t>
            </a:r>
          </a:p>
        </p:txBody>
      </p:sp>
      <p:sp>
        <p:nvSpPr>
          <p:cNvPr id="4" name="Content Placeholder 3"/>
          <p:cNvSpPr>
            <a:spLocks noGrp="1"/>
          </p:cNvSpPr>
          <p:nvPr>
            <p:ph sz="half" idx="2"/>
          </p:nvPr>
        </p:nvSpPr>
        <p:spPr>
          <a:xfrm>
            <a:off x="327259" y="2203501"/>
            <a:ext cx="4080608" cy="3239277"/>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rgbClr val="2C3F45"/>
                </a:solidFill>
                <a:latin typeface="Arial" charset="0"/>
                <a:ea typeface="Arial" charset="0"/>
                <a:cs typeface="Arial" charset="0"/>
              </a:defRPr>
            </a:lvl4pPr>
            <a:lvl5pPr>
              <a:defRPr sz="1600">
                <a:solidFill>
                  <a:srgbClr val="2C3F45"/>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Text Placeholder 4"/>
          <p:cNvSpPr>
            <a:spLocks noGrp="1"/>
          </p:cNvSpPr>
          <p:nvPr>
            <p:ph type="body" sz="quarter" idx="3" hasCustomPrompt="1"/>
          </p:nvPr>
        </p:nvSpPr>
        <p:spPr>
          <a:xfrm>
            <a:off x="4556016" y="1379589"/>
            <a:ext cx="4087469" cy="823912"/>
          </a:xfrm>
        </p:spPr>
        <p:txBody>
          <a:bodyPr anchor="t">
            <a:normAutofit/>
          </a:bodyPr>
          <a:lstStyle>
            <a:lvl1pPr marL="0" indent="0">
              <a:buNone/>
              <a:defRPr sz="2000" b="1" i="0">
                <a:solidFill>
                  <a:srgbClr val="21A29D"/>
                </a:solidFill>
                <a:latin typeface="Arial" charset="0"/>
                <a:ea typeface="Arial" charset="0"/>
                <a:cs typeface="Arial" charset="0"/>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CA" noProof="0" dirty="0"/>
              <a:t>Title of Bullets (H2)</a:t>
            </a:r>
          </a:p>
        </p:txBody>
      </p:sp>
      <p:sp>
        <p:nvSpPr>
          <p:cNvPr id="6" name="Content Placeholder 5"/>
          <p:cNvSpPr>
            <a:spLocks noGrp="1"/>
          </p:cNvSpPr>
          <p:nvPr>
            <p:ph sz="quarter" idx="4"/>
          </p:nvPr>
        </p:nvSpPr>
        <p:spPr>
          <a:xfrm>
            <a:off x="4556017" y="2203501"/>
            <a:ext cx="4087468" cy="3239277"/>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rgbClr val="2C3F45"/>
                </a:solidFill>
                <a:latin typeface="Arial" charset="0"/>
                <a:ea typeface="Arial" charset="0"/>
                <a:cs typeface="Arial" charset="0"/>
              </a:defRPr>
            </a:lvl4pPr>
            <a:lvl5pPr>
              <a:defRPr sz="1600">
                <a:solidFill>
                  <a:srgbClr val="2C3F45"/>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4" name="Slide Number Placeholder 5">
            <a:extLst>
              <a:ext uri="{FF2B5EF4-FFF2-40B4-BE49-F238E27FC236}">
                <a16:creationId xmlns:a16="http://schemas.microsoft.com/office/drawing/2014/main" xmlns="" id="{B1ECDB36-D94C-254F-89AE-17732A92CAE7}"/>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5" name="Straight Connector 8">
            <a:extLst>
              <a:ext uri="{FF2B5EF4-FFF2-40B4-BE49-F238E27FC236}">
                <a16:creationId xmlns:a16="http://schemas.microsoft.com/office/drawing/2014/main" xmlns="" id="{CCB383F8-0BB7-D34D-ADD9-307248283622}"/>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6" name="Picture 12">
            <a:extLst>
              <a:ext uri="{FF2B5EF4-FFF2-40B4-BE49-F238E27FC236}">
                <a16:creationId xmlns:a16="http://schemas.microsoft.com/office/drawing/2014/main" xmlns="" id="{5E67A6C2-9964-CB41-ABCA-353078C0D6A3}"/>
              </a:ext>
            </a:extLst>
          </p:cNvPr>
          <p:cNvPicPr>
            <a:picLocks noChangeAspect="1"/>
          </p:cNvPicPr>
          <p:nvPr userDrawn="1"/>
        </p:nvPicPr>
        <p:blipFill>
          <a:blip r:embed="rId2"/>
          <a:stretch>
            <a:fillRect/>
          </a:stretch>
        </p:blipFill>
        <p:spPr>
          <a:xfrm>
            <a:off x="8064618" y="6037506"/>
            <a:ext cx="442762" cy="459202"/>
          </a:xfrm>
          <a:prstGeom prst="rect">
            <a:avLst/>
          </a:prstGeom>
        </p:spPr>
      </p:pic>
      <p:pic>
        <p:nvPicPr>
          <p:cNvPr id="17" name="Picture 13">
            <a:extLst>
              <a:ext uri="{FF2B5EF4-FFF2-40B4-BE49-F238E27FC236}">
                <a16:creationId xmlns:a16="http://schemas.microsoft.com/office/drawing/2014/main" xmlns="" id="{B4737F8E-305C-6943-BA18-4F5F7A191F26}"/>
              </a:ext>
            </a:extLst>
          </p:cNvPr>
          <p:cNvPicPr>
            <a:picLocks noChangeAspect="1"/>
          </p:cNvPicPr>
          <p:nvPr userDrawn="1"/>
        </p:nvPicPr>
        <p:blipFill>
          <a:blip r:embed="rId3"/>
          <a:stretch>
            <a:fillRect/>
          </a:stretch>
        </p:blipFill>
        <p:spPr>
          <a:xfrm>
            <a:off x="279699" y="6102417"/>
            <a:ext cx="801113" cy="347245"/>
          </a:xfrm>
          <a:prstGeom prst="rect">
            <a:avLst/>
          </a:prstGeom>
        </p:spPr>
      </p:pic>
    </p:spTree>
    <p:extLst>
      <p:ext uri="{BB962C8B-B14F-4D97-AF65-F5344CB8AC3E}">
        <p14:creationId xmlns:p14="http://schemas.microsoft.com/office/powerpoint/2010/main" val="2067209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261" y="828577"/>
            <a:ext cx="7730488"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a:t>Title of Slide (H2)</a:t>
            </a:r>
          </a:p>
        </p:txBody>
      </p:sp>
      <p:sp>
        <p:nvSpPr>
          <p:cNvPr id="4" name="Text Placeholder 3"/>
          <p:cNvSpPr>
            <a:spLocks noGrp="1"/>
          </p:cNvSpPr>
          <p:nvPr>
            <p:ph type="body" sz="half" idx="2" hasCustomPrompt="1"/>
          </p:nvPr>
        </p:nvSpPr>
        <p:spPr>
          <a:xfrm>
            <a:off x="669260" y="1605504"/>
            <a:ext cx="3156716"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dolor sit.</a:t>
            </a:r>
          </a:p>
        </p:txBody>
      </p:sp>
      <p:sp>
        <p:nvSpPr>
          <p:cNvPr id="9" name="Picture Placeholder 2"/>
          <p:cNvSpPr>
            <a:spLocks noGrp="1" noChangeAspect="1"/>
          </p:cNvSpPr>
          <p:nvPr>
            <p:ph type="pic" idx="13" hasCustomPrompt="1"/>
          </p:nvPr>
        </p:nvSpPr>
        <p:spPr>
          <a:xfrm>
            <a:off x="3825976" y="1588974"/>
            <a:ext cx="4573772" cy="4258344"/>
          </a:xfrm>
        </p:spPr>
        <p:txBody>
          <a:bodyPr anchor="ctr">
            <a:normAutofit/>
          </a:bodyPr>
          <a:lstStyle>
            <a:lvl1pPr marL="0" indent="0" algn="ctr">
              <a:buNone/>
              <a:defRPr sz="1400">
                <a:solidFill>
                  <a:srgbClr val="21A29D"/>
                </a:solidFill>
                <a:latin typeface="Arial" charset="0"/>
                <a:ea typeface="Arial" charset="0"/>
                <a:cs typeface="Arial" charset="0"/>
              </a:defRPr>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CA" noProof="0" dirty="0"/>
              <a:t>PICTURE</a:t>
            </a:r>
          </a:p>
        </p:txBody>
      </p:sp>
      <p:sp>
        <p:nvSpPr>
          <p:cNvPr id="13" name="Slide Number Placeholder 5">
            <a:extLst>
              <a:ext uri="{FF2B5EF4-FFF2-40B4-BE49-F238E27FC236}">
                <a16:creationId xmlns:a16="http://schemas.microsoft.com/office/drawing/2014/main" xmlns="" id="{83C686FF-801C-554B-B4EE-9CB6DA03AF27}"/>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xmlns="" id="{1B4D3785-890B-8843-ACB3-DABDDEDEF38F}"/>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xmlns="" id="{18FB0B55-65C1-B545-8453-517458803538}"/>
              </a:ext>
            </a:extLst>
          </p:cNvPr>
          <p:cNvPicPr>
            <a:picLocks noChangeAspect="1"/>
          </p:cNvPicPr>
          <p:nvPr userDrawn="1"/>
        </p:nvPicPr>
        <p:blipFill>
          <a:blip r:embed="rId2"/>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xmlns="" id="{985BE491-057C-CA4C-84B5-FDE5829D415C}"/>
              </a:ext>
            </a:extLst>
          </p:cNvPr>
          <p:cNvPicPr>
            <a:picLocks noChangeAspect="1"/>
          </p:cNvPicPr>
          <p:nvPr userDrawn="1"/>
        </p:nvPicPr>
        <p:blipFill>
          <a:blip r:embed="rId3"/>
          <a:stretch>
            <a:fillRect/>
          </a:stretch>
        </p:blipFill>
        <p:spPr>
          <a:xfrm>
            <a:off x="279699" y="6102417"/>
            <a:ext cx="801113" cy="347245"/>
          </a:xfrm>
          <a:prstGeom prst="rect">
            <a:avLst/>
          </a:prstGeom>
        </p:spPr>
      </p:pic>
    </p:spTree>
    <p:extLst>
      <p:ext uri="{BB962C8B-B14F-4D97-AF65-F5344CB8AC3E}">
        <p14:creationId xmlns:p14="http://schemas.microsoft.com/office/powerpoint/2010/main" val="6957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7"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8" name="Slide Number Placeholder 5"/>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9" name="Straight Connector 8"/>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8064618" y="6037506"/>
            <a:ext cx="442762" cy="459202"/>
          </a:xfrm>
          <a:prstGeom prst="rect">
            <a:avLst/>
          </a:prstGeom>
        </p:spPr>
      </p:pic>
      <p:pic>
        <p:nvPicPr>
          <p:cNvPr id="14" name="Picture 13"/>
          <p:cNvPicPr>
            <a:picLocks noChangeAspect="1"/>
          </p:cNvPicPr>
          <p:nvPr userDrawn="1"/>
        </p:nvPicPr>
        <p:blipFill>
          <a:blip r:embed="rId4"/>
          <a:stretch>
            <a:fillRect/>
          </a:stretch>
        </p:blipFill>
        <p:spPr>
          <a:xfrm>
            <a:off x="279699" y="6102417"/>
            <a:ext cx="801113" cy="347245"/>
          </a:xfrm>
          <a:prstGeom prst="rect">
            <a:avLst/>
          </a:prstGeom>
        </p:spPr>
      </p:pic>
    </p:spTree>
    <p:extLst>
      <p:ext uri="{BB962C8B-B14F-4D97-AF65-F5344CB8AC3E}">
        <p14:creationId xmlns:p14="http://schemas.microsoft.com/office/powerpoint/2010/main" val="524133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261" y="828577"/>
            <a:ext cx="7730488"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a:t>Title of Slide (H2)</a:t>
            </a:r>
          </a:p>
        </p:txBody>
      </p:sp>
      <p:sp>
        <p:nvSpPr>
          <p:cNvPr id="4" name="Text Placeholder 3"/>
          <p:cNvSpPr>
            <a:spLocks noGrp="1"/>
          </p:cNvSpPr>
          <p:nvPr>
            <p:ph type="body" sz="half" idx="2" hasCustomPrompt="1"/>
          </p:nvPr>
        </p:nvSpPr>
        <p:spPr>
          <a:xfrm>
            <a:off x="669259" y="1605504"/>
            <a:ext cx="7730489"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dolor sit.</a:t>
            </a:r>
          </a:p>
        </p:txBody>
      </p:sp>
      <p:sp>
        <p:nvSpPr>
          <p:cNvPr id="12" name="Slide Number Placeholder 5">
            <a:extLst>
              <a:ext uri="{FF2B5EF4-FFF2-40B4-BE49-F238E27FC236}">
                <a16:creationId xmlns:a16="http://schemas.microsoft.com/office/drawing/2014/main" xmlns="" id="{45361E96-F10B-BA4F-92DC-8A42DF05F88A}"/>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3" name="Straight Connector 8">
            <a:extLst>
              <a:ext uri="{FF2B5EF4-FFF2-40B4-BE49-F238E27FC236}">
                <a16:creationId xmlns:a16="http://schemas.microsoft.com/office/drawing/2014/main" xmlns="" id="{8B5B704F-70CC-A041-A33E-2D2F65D56D11}"/>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4" name="Picture 12">
            <a:extLst>
              <a:ext uri="{FF2B5EF4-FFF2-40B4-BE49-F238E27FC236}">
                <a16:creationId xmlns:a16="http://schemas.microsoft.com/office/drawing/2014/main" xmlns="" id="{E5EC9FF8-5D59-354C-BDE5-61AB8CB73B43}"/>
              </a:ext>
            </a:extLst>
          </p:cNvPr>
          <p:cNvPicPr>
            <a:picLocks noChangeAspect="1"/>
          </p:cNvPicPr>
          <p:nvPr userDrawn="1"/>
        </p:nvPicPr>
        <p:blipFill>
          <a:blip r:embed="rId2"/>
          <a:stretch>
            <a:fillRect/>
          </a:stretch>
        </p:blipFill>
        <p:spPr>
          <a:xfrm>
            <a:off x="8064618" y="6037506"/>
            <a:ext cx="442762" cy="459202"/>
          </a:xfrm>
          <a:prstGeom prst="rect">
            <a:avLst/>
          </a:prstGeom>
        </p:spPr>
      </p:pic>
      <p:pic>
        <p:nvPicPr>
          <p:cNvPr id="15" name="Picture 13">
            <a:extLst>
              <a:ext uri="{FF2B5EF4-FFF2-40B4-BE49-F238E27FC236}">
                <a16:creationId xmlns:a16="http://schemas.microsoft.com/office/drawing/2014/main" xmlns="" id="{CB6380FC-5052-9241-BFB4-B6B1A6869C71}"/>
              </a:ext>
            </a:extLst>
          </p:cNvPr>
          <p:cNvPicPr>
            <a:picLocks noChangeAspect="1"/>
          </p:cNvPicPr>
          <p:nvPr userDrawn="1"/>
        </p:nvPicPr>
        <p:blipFill>
          <a:blip r:embed="rId3"/>
          <a:stretch>
            <a:fillRect/>
          </a:stretch>
        </p:blipFill>
        <p:spPr>
          <a:xfrm>
            <a:off x="279699" y="6102417"/>
            <a:ext cx="801113" cy="347245"/>
          </a:xfrm>
          <a:prstGeom prst="rect">
            <a:avLst/>
          </a:prstGeom>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8606" y="5172892"/>
            <a:ext cx="4492214" cy="1665172"/>
          </a:xfrm>
        </p:spPr>
        <p:txBody>
          <a:bodyPr>
            <a:normAutofit/>
          </a:bodyPr>
          <a:lstStyle>
            <a:lvl1pPr algn="r">
              <a:lnSpc>
                <a:spcPct val="100000"/>
              </a:lnSpc>
              <a:defRPr sz="1600" b="0" i="0">
                <a:solidFill>
                  <a:schemeClr val="bg1"/>
                </a:solidFill>
                <a:latin typeface="Arial" charset="0"/>
                <a:ea typeface="Arial" charset="0"/>
                <a:cs typeface="Arial" charset="0"/>
              </a:defRPr>
            </a:lvl1pPr>
          </a:lstStyle>
          <a:p>
            <a:r>
              <a:rPr lang="en-CA" noProof="0" dirty="0"/>
              <a:t>Name Here</a:t>
            </a:r>
            <a:br>
              <a:rPr lang="en-CA" noProof="0" dirty="0"/>
            </a:br>
            <a:r>
              <a:rPr lang="en-CA" sz="1400" noProof="0" dirty="0"/>
              <a:t>613.000.000</a:t>
            </a:r>
            <a:br>
              <a:rPr lang="en-CA" sz="1400" noProof="0" dirty="0"/>
            </a:br>
            <a:r>
              <a:rPr lang="en-CA" sz="1400" noProof="0" dirty="0"/>
              <a:t/>
            </a:r>
            <a:br>
              <a:rPr lang="en-CA" sz="1400" noProof="0" dirty="0"/>
            </a:br>
            <a:r>
              <a:rPr lang="en-CA" sz="1400" noProof="0" dirty="0"/>
              <a:t>000 </a:t>
            </a:r>
            <a:r>
              <a:rPr lang="en-CA" sz="1400" noProof="0" dirty="0" err="1"/>
              <a:t>Streetname</a:t>
            </a:r>
            <a:r>
              <a:rPr lang="en-CA" sz="1400" noProof="0" dirty="0"/>
              <a:t> Ave.</a:t>
            </a:r>
            <a:br>
              <a:rPr lang="en-CA" sz="1400" noProof="0" dirty="0"/>
            </a:br>
            <a:r>
              <a:rPr lang="en-CA" sz="1400" noProof="0" dirty="0"/>
              <a:t>City PR, A1B 2C3</a:t>
            </a:r>
            <a:endParaRPr lang="en-CA" noProof="0" dirty="0"/>
          </a:p>
        </p:txBody>
      </p:sp>
    </p:spTree>
    <p:extLst>
      <p:ext uri="{BB962C8B-B14F-4D97-AF65-F5344CB8AC3E}">
        <p14:creationId xmlns:p14="http://schemas.microsoft.com/office/powerpoint/2010/main" val="77814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11"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12" name="Slide Number Placeholder 5">
            <a:extLst>
              <a:ext uri="{FF2B5EF4-FFF2-40B4-BE49-F238E27FC236}">
                <a16:creationId xmlns:a16="http://schemas.microsoft.com/office/drawing/2014/main" xmlns="" id="{3AAB3744-519E-6B4D-88FE-6D4633D85878}"/>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3" name="Straight Connector 8">
            <a:extLst>
              <a:ext uri="{FF2B5EF4-FFF2-40B4-BE49-F238E27FC236}">
                <a16:creationId xmlns:a16="http://schemas.microsoft.com/office/drawing/2014/main" xmlns="" id="{045130F8-D0BB-C24D-B3A6-CEEA5E55A6E7}"/>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4" name="Picture 12">
            <a:extLst>
              <a:ext uri="{FF2B5EF4-FFF2-40B4-BE49-F238E27FC236}">
                <a16:creationId xmlns:a16="http://schemas.microsoft.com/office/drawing/2014/main" xmlns="" id="{E8B951C0-1BC3-584F-98B6-4D96B5C80DE7}"/>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8" name="Picture 13">
            <a:extLst>
              <a:ext uri="{FF2B5EF4-FFF2-40B4-BE49-F238E27FC236}">
                <a16:creationId xmlns:a16="http://schemas.microsoft.com/office/drawing/2014/main" xmlns="" id="{19B4F792-F0C4-C849-8A87-474C1A9F4A93}"/>
              </a:ext>
            </a:extLst>
          </p:cNvPr>
          <p:cNvPicPr>
            <a:picLocks noChangeAspect="1"/>
          </p:cNvPicPr>
          <p:nvPr userDrawn="1"/>
        </p:nvPicPr>
        <p:blipFill>
          <a:blip r:embed="rId4"/>
          <a:stretch>
            <a:fillRect/>
          </a:stretch>
        </p:blipFill>
        <p:spPr>
          <a:xfrm>
            <a:off x="279699" y="6102417"/>
            <a:ext cx="801113" cy="347245"/>
          </a:xfrm>
          <a:prstGeom prst="rect">
            <a:avLst/>
          </a:prstGeom>
        </p:spPr>
      </p:pic>
    </p:spTree>
    <p:extLst>
      <p:ext uri="{BB962C8B-B14F-4D97-AF65-F5344CB8AC3E}">
        <p14:creationId xmlns:p14="http://schemas.microsoft.com/office/powerpoint/2010/main" val="70760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11"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15" name="Slide Number Placeholder 5">
            <a:extLst>
              <a:ext uri="{FF2B5EF4-FFF2-40B4-BE49-F238E27FC236}">
                <a16:creationId xmlns:a16="http://schemas.microsoft.com/office/drawing/2014/main" xmlns="" id="{0D04FEC4-8A85-6348-B178-44D0068C44FC}"/>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6" name="Straight Connector 8">
            <a:extLst>
              <a:ext uri="{FF2B5EF4-FFF2-40B4-BE49-F238E27FC236}">
                <a16:creationId xmlns:a16="http://schemas.microsoft.com/office/drawing/2014/main" xmlns="" id="{440C869B-D8D3-8E4A-9B54-257195B72ED2}"/>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7" name="Picture 12">
            <a:extLst>
              <a:ext uri="{FF2B5EF4-FFF2-40B4-BE49-F238E27FC236}">
                <a16:creationId xmlns:a16="http://schemas.microsoft.com/office/drawing/2014/main" xmlns="" id="{2155F4DD-E5AA-374F-B6E8-E3A4E0D096C6}"/>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8" name="Picture 13">
            <a:extLst>
              <a:ext uri="{FF2B5EF4-FFF2-40B4-BE49-F238E27FC236}">
                <a16:creationId xmlns:a16="http://schemas.microsoft.com/office/drawing/2014/main" xmlns="" id="{8DB67E55-BF40-1C46-BAF8-28EBADC7D8AE}"/>
              </a:ext>
            </a:extLst>
          </p:cNvPr>
          <p:cNvPicPr>
            <a:picLocks noChangeAspect="1"/>
          </p:cNvPicPr>
          <p:nvPr userDrawn="1"/>
        </p:nvPicPr>
        <p:blipFill>
          <a:blip r:embed="rId4"/>
          <a:stretch>
            <a:fillRect/>
          </a:stretch>
        </p:blipFill>
        <p:spPr>
          <a:xfrm>
            <a:off x="279699" y="6102417"/>
            <a:ext cx="801113" cy="347245"/>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11"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15" name="Slide Number Placeholder 5">
            <a:extLst>
              <a:ext uri="{FF2B5EF4-FFF2-40B4-BE49-F238E27FC236}">
                <a16:creationId xmlns:a16="http://schemas.microsoft.com/office/drawing/2014/main" xmlns="" id="{CA8C5DF3-3220-E74D-8C73-2095D365514D}"/>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6" name="Straight Connector 8">
            <a:extLst>
              <a:ext uri="{FF2B5EF4-FFF2-40B4-BE49-F238E27FC236}">
                <a16:creationId xmlns:a16="http://schemas.microsoft.com/office/drawing/2014/main" xmlns="" id="{00776F16-EF47-8240-B9C8-67AD8121AB8C}"/>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7" name="Picture 12">
            <a:extLst>
              <a:ext uri="{FF2B5EF4-FFF2-40B4-BE49-F238E27FC236}">
                <a16:creationId xmlns:a16="http://schemas.microsoft.com/office/drawing/2014/main" xmlns="" id="{F285A312-94EA-A343-A27E-24787758B64D}"/>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8" name="Picture 13">
            <a:extLst>
              <a:ext uri="{FF2B5EF4-FFF2-40B4-BE49-F238E27FC236}">
                <a16:creationId xmlns:a16="http://schemas.microsoft.com/office/drawing/2014/main" xmlns="" id="{5690C2F0-1036-1F48-AFA5-C4961083CC9A}"/>
              </a:ext>
            </a:extLst>
          </p:cNvPr>
          <p:cNvPicPr>
            <a:picLocks noChangeAspect="1"/>
          </p:cNvPicPr>
          <p:nvPr userDrawn="1"/>
        </p:nvPicPr>
        <p:blipFill>
          <a:blip r:embed="rId4"/>
          <a:stretch>
            <a:fillRect/>
          </a:stretch>
        </p:blipFill>
        <p:spPr>
          <a:xfrm>
            <a:off x="279699" y="6102417"/>
            <a:ext cx="801113" cy="347245"/>
          </a:xfrm>
          <a:prstGeom prst="rect">
            <a:avLst/>
          </a:prstGeom>
        </p:spPr>
      </p:pic>
    </p:spTree>
    <p:extLst>
      <p:ext uri="{BB962C8B-B14F-4D97-AF65-F5344CB8AC3E}">
        <p14:creationId xmlns:p14="http://schemas.microsoft.com/office/powerpoint/2010/main" val="123048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7814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40272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96458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186565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5127"/>
            <a:ext cx="7762102" cy="1325563"/>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618718" y="1825625"/>
            <a:ext cx="7762102" cy="4351338"/>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618718" y="6356352"/>
            <a:ext cx="2024896" cy="365125"/>
          </a:xfrm>
          <a:prstGeom prst="rect">
            <a:avLst/>
          </a:prstGeom>
        </p:spPr>
        <p:txBody>
          <a:bodyPr vert="horz" lIns="91440" tIns="45720" rIns="91440" bIns="45720" rtlCol="0" anchor="ctr"/>
          <a:lstStyle>
            <a:lvl1pPr algn="l">
              <a:defRPr sz="1181">
                <a:solidFill>
                  <a:schemeClr val="tx1">
                    <a:tint val="75000"/>
                  </a:schemeClr>
                </a:solidFill>
              </a:defRPr>
            </a:lvl1pPr>
          </a:lstStyle>
          <a:p>
            <a:fld id="{BFEF975B-266B-3441-9692-3F1179333BD6}" type="datetime1">
              <a:rPr lang="en-CA" smtClean="0"/>
              <a:t>2018-10-16</a:t>
            </a:fld>
            <a:endParaRPr lang="en-CA" dirty="0"/>
          </a:p>
        </p:txBody>
      </p:sp>
      <p:sp>
        <p:nvSpPr>
          <p:cNvPr id="5" name="Footer Placeholder 4"/>
          <p:cNvSpPr>
            <a:spLocks noGrp="1"/>
          </p:cNvSpPr>
          <p:nvPr>
            <p:ph type="ftr" sz="quarter" idx="3"/>
          </p:nvPr>
        </p:nvSpPr>
        <p:spPr>
          <a:xfrm>
            <a:off x="2981097" y="6356352"/>
            <a:ext cx="3037344" cy="365125"/>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355924" y="6356352"/>
            <a:ext cx="2024896" cy="365125"/>
          </a:xfrm>
          <a:prstGeom prst="rect">
            <a:avLst/>
          </a:prstGeom>
        </p:spPr>
        <p:txBody>
          <a:bodyPr vert="horz" lIns="91440" tIns="45720" rIns="91440" bIns="45720" rtlCol="0" anchor="ctr"/>
          <a:lstStyle>
            <a:lvl1pPr algn="r">
              <a:defRPr sz="1181">
                <a:solidFill>
                  <a:schemeClr val="tx1">
                    <a:tint val="75000"/>
                  </a:schemeClr>
                </a:solidFill>
              </a:defRPr>
            </a:lvl1pPr>
          </a:lstStyle>
          <a:p>
            <a:fld id="{5EBD7134-EEA9-3A4D-9FFF-42FDD70F282B}" type="slidenum">
              <a:rPr lang="en-CA" smtClean="0"/>
              <a:t>‹#›</a:t>
            </a:fld>
            <a:endParaRPr lang="en-CA" dirty="0"/>
          </a:p>
        </p:txBody>
      </p:sp>
    </p:spTree>
    <p:extLst>
      <p:ext uri="{BB962C8B-B14F-4D97-AF65-F5344CB8AC3E}">
        <p14:creationId xmlns:p14="http://schemas.microsoft.com/office/powerpoint/2010/main" val="51262296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81" r:id="rId3"/>
    <p:sldLayoutId id="2147483679" r:id="rId4"/>
    <p:sldLayoutId id="2147483680" r:id="rId5"/>
    <p:sldLayoutId id="2147483672" r:id="rId6"/>
    <p:sldLayoutId id="2147483674" r:id="rId7"/>
    <p:sldLayoutId id="2147483682" r:id="rId8"/>
    <p:sldLayoutId id="2147483683" r:id="rId9"/>
    <p:sldLayoutId id="2147483684" r:id="rId10"/>
    <p:sldLayoutId id="2147483686" r:id="rId11"/>
    <p:sldLayoutId id="2147483663" r:id="rId12"/>
    <p:sldLayoutId id="2147483685" r:id="rId13"/>
    <p:sldLayoutId id="2147483687" r:id="rId14"/>
    <p:sldLayoutId id="2147483689" r:id="rId15"/>
    <p:sldLayoutId id="2147483664" r:id="rId16"/>
    <p:sldLayoutId id="2147483688" r:id="rId17"/>
    <p:sldLayoutId id="2147483665" r:id="rId18"/>
    <p:sldLayoutId id="2147483669" r:id="rId19"/>
    <p:sldLayoutId id="2147483678" r:id="rId20"/>
    <p:sldLayoutId id="2147483673" r:id="rId21"/>
  </p:sldLayoutIdLst>
  <p:hf hdr="0" ftr="0" dt="0"/>
  <p:txStyles>
    <p:titleStyle>
      <a:lvl1pPr algn="l" defTabSz="899952" rtl="0" eaLnBrk="1" latinLnBrk="0" hangingPunct="1">
        <a:lnSpc>
          <a:spcPct val="90000"/>
        </a:lnSpc>
        <a:spcBef>
          <a:spcPct val="0"/>
        </a:spcBef>
        <a:buNone/>
        <a:defRPr sz="3400" b="1" kern="1200">
          <a:solidFill>
            <a:schemeClr val="accent1"/>
          </a:solidFill>
          <a:latin typeface="Arial" charset="0"/>
          <a:ea typeface="Arial" charset="0"/>
          <a:cs typeface="Arial" charset="0"/>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1600" kern="1200">
          <a:solidFill>
            <a:srgbClr val="2C3F45"/>
          </a:solidFill>
          <a:latin typeface="Arial" charset="0"/>
          <a:ea typeface="Arial" charset="0"/>
          <a:cs typeface="Arial" charset="0"/>
        </a:defRPr>
      </a:lvl1pPr>
      <a:lvl2pPr marL="674964"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2pPr>
      <a:lvl3pPr marL="1124941"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3pPr>
      <a:lvl4pPr marL="1574917"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4pPr>
      <a:lvl5pPr marL="2024893"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000" y="4571998"/>
            <a:ext cx="5023108" cy="1096277"/>
          </a:xfrm>
        </p:spPr>
        <p:txBody>
          <a:bodyPr>
            <a:normAutofit/>
          </a:bodyPr>
          <a:lstStyle/>
          <a:p>
            <a:r>
              <a:rPr lang="en-CA" dirty="0" smtClean="0"/>
              <a:t>Overview &amp; Update on Recent Canadiana Activities</a:t>
            </a:r>
            <a:endParaRPr lang="en-CA" dirty="0"/>
          </a:p>
        </p:txBody>
      </p:sp>
      <p:sp>
        <p:nvSpPr>
          <p:cNvPr id="3" name="Subtitle 2"/>
          <p:cNvSpPr>
            <a:spLocks noGrp="1"/>
          </p:cNvSpPr>
          <p:nvPr>
            <p:ph type="subTitle" idx="1"/>
          </p:nvPr>
        </p:nvSpPr>
        <p:spPr>
          <a:xfrm>
            <a:off x="537000" y="5799540"/>
            <a:ext cx="5023108" cy="588197"/>
          </a:xfrm>
        </p:spPr>
        <p:txBody>
          <a:bodyPr>
            <a:normAutofit/>
          </a:bodyPr>
          <a:lstStyle/>
          <a:p>
            <a:r>
              <a:rPr lang="en-CA" dirty="0" smtClean="0"/>
              <a:t>Clare Appavoo, Executive Director, CRKN</a:t>
            </a:r>
            <a:endParaRPr lang="en-CA" dirty="0"/>
          </a:p>
        </p:txBody>
      </p:sp>
    </p:spTree>
    <p:extLst>
      <p:ext uri="{BB962C8B-B14F-4D97-AF65-F5344CB8AC3E}">
        <p14:creationId xmlns:p14="http://schemas.microsoft.com/office/powerpoint/2010/main" val="72856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EBD7134-EEA9-3A4D-9FFF-42FDD70F282B}" type="slidenum">
              <a:rPr lang="en-CA" smtClean="0"/>
              <a:pPr/>
              <a:t>10</a:t>
            </a:fld>
            <a:endParaRPr lang="en-CA"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293"/>
            <a:ext cx="8999538" cy="3146852"/>
          </a:xfrm>
          <a:prstGeom prst="rect">
            <a:avLst/>
          </a:prstGeom>
        </p:spPr>
      </p:pic>
    </p:spTree>
    <p:extLst>
      <p:ext uri="{BB962C8B-B14F-4D97-AF65-F5344CB8AC3E}">
        <p14:creationId xmlns:p14="http://schemas.microsoft.com/office/powerpoint/2010/main" val="3823943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3200" dirty="0" smtClean="0"/>
              <a:t>Questions?</a:t>
            </a:r>
            <a:endParaRPr lang="en-CA" sz="3200"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11</a:t>
            </a:fld>
            <a:endParaRPr lang="en-CA" dirty="0"/>
          </a:p>
        </p:txBody>
      </p:sp>
    </p:spTree>
    <p:extLst>
      <p:ext uri="{BB962C8B-B14F-4D97-AF65-F5344CB8AC3E}">
        <p14:creationId xmlns:p14="http://schemas.microsoft.com/office/powerpoint/2010/main" val="70916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CA" sz="1800" dirty="0"/>
              <a:t>The </a:t>
            </a:r>
            <a:r>
              <a:rPr lang="en-CA" sz="1800" b="1" dirty="0"/>
              <a:t>Canadian Research Knowledge </a:t>
            </a:r>
            <a:r>
              <a:rPr lang="en-CA" sz="1800" b="1" dirty="0" smtClean="0"/>
              <a:t>Network (CRKN) </a:t>
            </a:r>
            <a:r>
              <a:rPr lang="en-CA" sz="1800" dirty="0"/>
              <a:t>is a partnership of Canadian universities, dedicated to expanding digital content for the academic research and teaching enterprise in Canada</a:t>
            </a:r>
            <a:r>
              <a:rPr lang="en-CA" sz="1800" dirty="0" smtClean="0"/>
              <a:t>.</a:t>
            </a:r>
          </a:p>
          <a:p>
            <a:r>
              <a:rPr lang="en-CA" sz="1800" dirty="0" smtClean="0"/>
              <a:t>Areas of focus:</a:t>
            </a:r>
          </a:p>
          <a:p>
            <a:pPr marL="285750" indent="-285750">
              <a:buFont typeface="Arial" panose="020B0604020202020204" pitchFamily="34" charset="0"/>
              <a:buChar char="•"/>
            </a:pPr>
            <a:r>
              <a:rPr lang="en-CA" sz="1800" dirty="0" smtClean="0"/>
              <a:t>Expanding access </a:t>
            </a:r>
            <a:r>
              <a:rPr lang="en-CA" sz="1800" dirty="0" smtClean="0"/>
              <a:t>through licensing commercially published </a:t>
            </a:r>
            <a:r>
              <a:rPr lang="en-CA" sz="1800" smtClean="0"/>
              <a:t>research content</a:t>
            </a:r>
            <a:endParaRPr lang="en-CA" sz="1800" dirty="0" smtClean="0"/>
          </a:p>
          <a:p>
            <a:pPr marL="285750" indent="-285750">
              <a:buFont typeface="Arial" panose="020B0604020202020204" pitchFamily="34" charset="0"/>
              <a:buChar char="•"/>
            </a:pPr>
            <a:r>
              <a:rPr lang="en-CA" sz="1800" dirty="0" smtClean="0"/>
              <a:t>Supporting open </a:t>
            </a:r>
            <a:r>
              <a:rPr lang="en-CA" sz="1800" dirty="0"/>
              <a:t>access </a:t>
            </a:r>
            <a:r>
              <a:rPr lang="en-CA" sz="1800" dirty="0" smtClean="0"/>
              <a:t>initiatives</a:t>
            </a:r>
          </a:p>
          <a:p>
            <a:pPr marL="285750" indent="-285750">
              <a:buFont typeface="Arial" panose="020B0604020202020204" pitchFamily="34" charset="0"/>
              <a:buChar char="•"/>
            </a:pPr>
            <a:r>
              <a:rPr lang="en-CA" sz="1800" dirty="0"/>
              <a:t>Supporting best practices in collection </a:t>
            </a:r>
            <a:r>
              <a:rPr lang="en-CA" sz="1800" dirty="0" smtClean="0"/>
              <a:t>strategy</a:t>
            </a:r>
          </a:p>
          <a:p>
            <a:pPr marL="285750" indent="-285750">
              <a:buFont typeface="Arial" panose="020B0604020202020204" pitchFamily="34" charset="0"/>
              <a:buChar char="•"/>
            </a:pPr>
            <a:r>
              <a:rPr lang="en-CA" sz="1800" dirty="0" smtClean="0"/>
              <a:t>Supporting digital research infrastructure </a:t>
            </a:r>
            <a:endParaRPr lang="en-CA" sz="1800" dirty="0"/>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3282"/>
            <a:ext cx="2448846" cy="588197"/>
          </a:xfrm>
        </p:spPr>
        <p:txBody>
          <a:bodyPr/>
          <a:lstStyle/>
          <a:p>
            <a:r>
              <a:rPr lang="en-CA" dirty="0" smtClean="0"/>
              <a:t>History &amp; Context</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2</a:t>
            </a:fld>
            <a:endParaRPr lang="en-CA" dirty="0"/>
          </a:p>
        </p:txBody>
      </p:sp>
    </p:spTree>
    <p:extLst>
      <p:ext uri="{BB962C8B-B14F-4D97-AF65-F5344CB8AC3E}">
        <p14:creationId xmlns:p14="http://schemas.microsoft.com/office/powerpoint/2010/main" val="152531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94756" y="1287450"/>
            <a:ext cx="5504782" cy="4767453"/>
          </a:xfrm>
        </p:spPr>
        <p:txBody>
          <a:bodyPr/>
          <a:lstStyle/>
          <a:p>
            <a:r>
              <a:rPr lang="en-CA" sz="1800" b="1" dirty="0" smtClean="0"/>
              <a:t>Canadiana.org</a:t>
            </a:r>
            <a:r>
              <a:rPr lang="en-CA" sz="1800" dirty="0" smtClean="0"/>
              <a:t> began in 1978 as the Canadian Institute for Historical </a:t>
            </a:r>
            <a:r>
              <a:rPr lang="en-CA" sz="1800" dirty="0" err="1" smtClean="0"/>
              <a:t>Microreproductions</a:t>
            </a:r>
            <a:r>
              <a:rPr lang="en-CA" sz="1800" dirty="0" smtClean="0"/>
              <a:t> (CIHM). Canadiana preserves Canada’s heritage, making it accessible for future generations through digitization, access, and preservation. </a:t>
            </a:r>
            <a:endParaRPr lang="en-CA" sz="1800" dirty="0"/>
          </a:p>
          <a:p>
            <a:pPr marL="285750" indent="-285750">
              <a:buFont typeface="Arial" panose="020B0604020202020204" pitchFamily="34" charset="0"/>
              <a:buChar char="•"/>
            </a:pPr>
            <a:r>
              <a:rPr lang="en-CA" sz="1800" dirty="0" smtClean="0"/>
              <a:t>Canadiana Collections</a:t>
            </a:r>
          </a:p>
          <a:p>
            <a:pPr marL="735726" lvl="1" indent="-285750">
              <a:buFont typeface="Arial" panose="020B0604020202020204" pitchFamily="34" charset="0"/>
              <a:buChar char="•"/>
            </a:pPr>
            <a:r>
              <a:rPr lang="en-CA" sz="1800" i="1" dirty="0">
                <a:solidFill>
                  <a:srgbClr val="2C3F45"/>
                </a:solidFill>
              </a:rPr>
              <a:t>Early Canadiana Online</a:t>
            </a:r>
          </a:p>
          <a:p>
            <a:pPr marL="735726" lvl="1" indent="-285750">
              <a:buFont typeface="Arial" panose="020B0604020202020204" pitchFamily="34" charset="0"/>
              <a:buChar char="•"/>
            </a:pPr>
            <a:r>
              <a:rPr lang="en-CA" sz="1800" i="1" dirty="0" err="1">
                <a:solidFill>
                  <a:srgbClr val="2C3F45"/>
                </a:solidFill>
              </a:rPr>
              <a:t>Héritage</a:t>
            </a:r>
            <a:endParaRPr lang="en-CA" sz="1800" i="1" dirty="0">
              <a:solidFill>
                <a:srgbClr val="2C3F45"/>
              </a:solidFill>
            </a:endParaRPr>
          </a:p>
          <a:p>
            <a:pPr marL="735726" lvl="1" indent="-285750">
              <a:buFont typeface="Arial" panose="020B0604020202020204" pitchFamily="34" charset="0"/>
              <a:buChar char="•"/>
            </a:pPr>
            <a:r>
              <a:rPr lang="en-CA" sz="1800" i="1" dirty="0">
                <a:solidFill>
                  <a:srgbClr val="2C3F45"/>
                </a:solidFill>
              </a:rPr>
              <a:t>Canadiana </a:t>
            </a:r>
            <a:r>
              <a:rPr lang="en-CA" sz="1800" i="1" dirty="0" smtClean="0">
                <a:solidFill>
                  <a:srgbClr val="2C3F45"/>
                </a:solidFill>
              </a:rPr>
              <a:t>Online</a:t>
            </a:r>
            <a:endParaRPr lang="en-CA" sz="1800" i="1" dirty="0" smtClean="0"/>
          </a:p>
          <a:p>
            <a:pPr marL="285750" indent="-285750">
              <a:buFont typeface="Arial" panose="020B0604020202020204" pitchFamily="34" charset="0"/>
              <a:buChar char="•"/>
            </a:pPr>
            <a:r>
              <a:rPr lang="en-CA" sz="1800" dirty="0"/>
              <a:t>Canadiana Trustworthy Digital Repository (TDR)</a:t>
            </a:r>
          </a:p>
          <a:p>
            <a:pPr marL="285750" indent="-285750">
              <a:buFont typeface="Arial" panose="020B0604020202020204" pitchFamily="34" charset="0"/>
              <a:buChar char="•"/>
            </a:pPr>
            <a:r>
              <a:rPr lang="en-CA" sz="1800" dirty="0"/>
              <a:t>The Canadiana access platform hosts 3 portals </a:t>
            </a:r>
            <a:r>
              <a:rPr lang="en-CA" sz="1800" dirty="0" smtClean="0"/>
              <a:t>for the </a:t>
            </a:r>
            <a:r>
              <a:rPr lang="en-CA" sz="1800" dirty="0"/>
              <a:t>main Canadiana collections &amp; 6 portals for client collections</a:t>
            </a:r>
          </a:p>
          <a:p>
            <a:pPr marL="285750" indent="-285750">
              <a:buFont typeface="Arial" panose="020B0604020202020204" pitchFamily="34" charset="0"/>
              <a:buChar char="•"/>
            </a:pPr>
            <a:endParaRPr lang="en-CA" dirty="0" smtClean="0"/>
          </a:p>
          <a:p>
            <a:pPr lvl="1"/>
            <a:endParaRPr lang="en-CA" sz="1600" dirty="0" smtClean="0">
              <a:solidFill>
                <a:srgbClr val="2C3F45"/>
              </a:solidFill>
            </a:endParaRPr>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3282"/>
            <a:ext cx="2448846" cy="588197"/>
          </a:xfrm>
        </p:spPr>
        <p:txBody>
          <a:bodyPr/>
          <a:lstStyle/>
          <a:p>
            <a:r>
              <a:rPr lang="en-CA" dirty="0" smtClean="0"/>
              <a:t>History &amp; Context</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3</a:t>
            </a:fld>
            <a:endParaRPr lang="en-CA" dirty="0"/>
          </a:p>
        </p:txBody>
      </p:sp>
    </p:spTree>
    <p:extLst>
      <p:ext uri="{BB962C8B-B14F-4D97-AF65-F5344CB8AC3E}">
        <p14:creationId xmlns:p14="http://schemas.microsoft.com/office/powerpoint/2010/main" val="57813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smtClean="0"/>
              <a:t>CRKN and Canadiana.org Merge as Combined Organization</a:t>
            </a:r>
            <a:endParaRPr lang="en-CA" dirty="0"/>
          </a:p>
        </p:txBody>
      </p:sp>
      <p:sp>
        <p:nvSpPr>
          <p:cNvPr id="7" name="Text Placeholder 6"/>
          <p:cNvSpPr>
            <a:spLocks noGrp="1"/>
          </p:cNvSpPr>
          <p:nvPr>
            <p:ph type="body" idx="1"/>
          </p:nvPr>
        </p:nvSpPr>
        <p:spPr/>
        <p:txBody>
          <a:bodyPr>
            <a:normAutofit/>
          </a:bodyPr>
          <a:lstStyle/>
          <a:p>
            <a:r>
              <a:rPr lang="en-CA" sz="2000" dirty="0" smtClean="0"/>
              <a:t>On April 3, 2018, CRKN and </a:t>
            </a:r>
            <a:r>
              <a:rPr lang="en-CA" sz="2000" dirty="0"/>
              <a:t>Canadiana.org </a:t>
            </a:r>
            <a:r>
              <a:rPr lang="en-CA" sz="2000" dirty="0" smtClean="0"/>
              <a:t>announced </a:t>
            </a:r>
            <a:r>
              <a:rPr lang="en-CA" sz="2000" dirty="0"/>
              <a:t>a merger of the two organizations, </a:t>
            </a:r>
            <a:r>
              <a:rPr lang="en-CA" sz="2000" dirty="0" smtClean="0"/>
              <a:t>which </a:t>
            </a:r>
            <a:r>
              <a:rPr lang="en-CA" sz="2000" smtClean="0"/>
              <a:t>are now </a:t>
            </a:r>
            <a:r>
              <a:rPr lang="en-CA" sz="2000" dirty="0"/>
              <a:t>under the leadership of CRKN. </a:t>
            </a:r>
          </a:p>
        </p:txBody>
      </p:sp>
      <p:sp>
        <p:nvSpPr>
          <p:cNvPr id="5" name="Slide Number Placeholder 4"/>
          <p:cNvSpPr>
            <a:spLocks noGrp="1"/>
          </p:cNvSpPr>
          <p:nvPr>
            <p:ph type="sldNum" sz="quarter" idx="12"/>
          </p:nvPr>
        </p:nvSpPr>
        <p:spPr/>
        <p:txBody>
          <a:bodyPr/>
          <a:lstStyle/>
          <a:p>
            <a:fld id="{5EBD7134-EEA9-3A4D-9FFF-42FDD70F282B}" type="slidenum">
              <a:rPr lang="en-CA" smtClean="0"/>
              <a:pPr/>
              <a:t>4</a:t>
            </a:fld>
            <a:endParaRPr lang="en-CA" dirty="0"/>
          </a:p>
        </p:txBody>
      </p:sp>
    </p:spTree>
    <p:extLst>
      <p:ext uri="{BB962C8B-B14F-4D97-AF65-F5344CB8AC3E}">
        <p14:creationId xmlns:p14="http://schemas.microsoft.com/office/powerpoint/2010/main" val="37951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94756" y="1287450"/>
            <a:ext cx="5504782" cy="4767453"/>
          </a:xfrm>
        </p:spPr>
        <p:txBody>
          <a:bodyPr/>
          <a:lstStyle/>
          <a:p>
            <a:pPr marL="285750" indent="-285750">
              <a:buFont typeface="Arial" panose="020B0604020202020204" pitchFamily="34" charset="0"/>
              <a:buChar char="•"/>
            </a:pPr>
            <a:endParaRPr lang="en-CA" dirty="0" smtClean="0"/>
          </a:p>
          <a:p>
            <a:pPr lvl="1"/>
            <a:endParaRPr lang="en-CA" sz="1600" dirty="0" smtClean="0">
              <a:solidFill>
                <a:srgbClr val="2C3F45"/>
              </a:solidFill>
            </a:endParaRPr>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3282"/>
            <a:ext cx="2448846" cy="588197"/>
          </a:xfrm>
        </p:spPr>
        <p:txBody>
          <a:bodyPr/>
          <a:lstStyle/>
          <a:p>
            <a:r>
              <a:rPr lang="en-CA" dirty="0" smtClean="0"/>
              <a:t>Today</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5</a:t>
            </a:fld>
            <a:endParaRPr lang="en-CA" dirty="0"/>
          </a:p>
        </p:txBody>
      </p:sp>
      <p:sp>
        <p:nvSpPr>
          <p:cNvPr id="2" name="TextBox 1"/>
          <p:cNvSpPr txBox="1"/>
          <p:nvPr/>
        </p:nvSpPr>
        <p:spPr>
          <a:xfrm>
            <a:off x="3688080" y="1287450"/>
            <a:ext cx="4770120" cy="4524315"/>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Vision: </a:t>
            </a:r>
            <a:endParaRPr lang="en-CA" b="1"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A </a:t>
            </a:r>
            <a:r>
              <a:rPr lang="en-CA" dirty="0">
                <a:latin typeface="Arial" panose="020B0604020202020204" pitchFamily="34" charset="0"/>
                <a:cs typeface="Arial" panose="020B0604020202020204" pitchFamily="34" charset="0"/>
              </a:rPr>
              <a:t>combined organization would enable our collective community to do more together than we could achieve apart. </a:t>
            </a:r>
          </a:p>
          <a:p>
            <a:endParaRPr lang="en-CA" b="1" dirty="0" smtClean="0">
              <a:latin typeface="Arial" panose="020B0604020202020204" pitchFamily="34" charset="0"/>
              <a:cs typeface="Arial" panose="020B0604020202020204" pitchFamily="34" charset="0"/>
            </a:endParaRPr>
          </a:p>
          <a:p>
            <a:r>
              <a:rPr lang="en-CA" b="1" dirty="0">
                <a:latin typeface="Arial" panose="020B0604020202020204" pitchFamily="34" charset="0"/>
                <a:ea typeface="Arial" charset="0"/>
                <a:cs typeface="Arial" panose="020B0604020202020204" pitchFamily="34" charset="0"/>
              </a:rPr>
              <a:t>Leveraging shared resources:</a:t>
            </a:r>
          </a:p>
          <a:p>
            <a:pPr marL="285750" indent="-285750">
              <a:buFont typeface="Arial" panose="020B0604020202020204" pitchFamily="34" charset="0"/>
              <a:buChar char="•"/>
            </a:pPr>
            <a:r>
              <a:rPr lang="en-CA" dirty="0" smtClean="0">
                <a:latin typeface="Arial" panose="020B0604020202020204" pitchFamily="34" charset="0"/>
                <a:cs typeface="Arial" panose="020B0604020202020204" pitchFamily="34" charset="0"/>
              </a:rPr>
              <a:t>Work toward shared goals </a:t>
            </a: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L</a:t>
            </a:r>
            <a:r>
              <a:rPr lang="en-CA" dirty="0" smtClean="0">
                <a:latin typeface="Arial" panose="020B0604020202020204" pitchFamily="34" charset="0"/>
                <a:cs typeface="Arial" panose="020B0604020202020204" pitchFamily="34" charset="0"/>
              </a:rPr>
              <a:t>everage the TDR to support members</a:t>
            </a:r>
          </a:p>
          <a:p>
            <a:pPr marL="285750" indent="-285750">
              <a:buFont typeface="Arial" panose="020B0604020202020204" pitchFamily="34" charset="0"/>
              <a:buChar char="•"/>
            </a:pPr>
            <a:r>
              <a:rPr lang="en-CA" dirty="0" smtClean="0">
                <a:latin typeface="Arial" panose="020B0604020202020204" pitchFamily="34" charset="0"/>
                <a:cs typeface="Arial" panose="020B0604020202020204" pitchFamily="34" charset="0"/>
              </a:rPr>
              <a:t>Advance open access</a:t>
            </a:r>
          </a:p>
          <a:p>
            <a:endParaRPr lang="en-CA" dirty="0">
              <a:latin typeface="Arial" panose="020B0604020202020204" pitchFamily="34" charset="0"/>
              <a:ea typeface="Arial" charset="0"/>
              <a:cs typeface="Arial" panose="020B0604020202020204" pitchFamily="34" charset="0"/>
            </a:endParaRPr>
          </a:p>
          <a:p>
            <a:r>
              <a:rPr lang="en-CA" b="1" dirty="0">
                <a:latin typeface="Arial" panose="020B0604020202020204" pitchFamily="34" charset="0"/>
                <a:ea typeface="Arial" charset="0"/>
                <a:cs typeface="Arial" panose="020B0604020202020204" pitchFamily="34" charset="0"/>
              </a:rPr>
              <a:t>Shared membership</a:t>
            </a:r>
            <a:r>
              <a:rPr lang="en-CA" dirty="0">
                <a:latin typeface="Arial" panose="020B0604020202020204" pitchFamily="34" charset="0"/>
                <a:ea typeface="Arial" charset="0"/>
                <a:cs typeface="Arial" panose="020B0604020202020204" pitchFamily="34" charset="0"/>
              </a:rPr>
              <a:t>: </a:t>
            </a:r>
            <a:endParaRPr lang="en-CA" dirty="0" smtClean="0">
              <a:latin typeface="Arial" panose="020B0604020202020204" pitchFamily="34" charset="0"/>
              <a:ea typeface="Arial" charset="0"/>
              <a:cs typeface="Arial" panose="020B0604020202020204" pitchFamily="34" charset="0"/>
            </a:endParaRPr>
          </a:p>
          <a:p>
            <a:pPr marL="285750" indent="-285750">
              <a:buFont typeface="Arial" panose="020B0604020202020204" pitchFamily="34" charset="0"/>
              <a:buChar char="•"/>
            </a:pPr>
            <a:r>
              <a:rPr lang="en-CA" dirty="0" smtClean="0">
                <a:latin typeface="Arial" panose="020B0604020202020204" pitchFamily="34" charset="0"/>
                <a:ea typeface="Arial" charset="0"/>
                <a:cs typeface="Arial" panose="020B0604020202020204" pitchFamily="34" charset="0"/>
              </a:rPr>
              <a:t>22 </a:t>
            </a:r>
            <a:r>
              <a:rPr lang="en-CA" dirty="0">
                <a:latin typeface="Arial" panose="020B0604020202020204" pitchFamily="34" charset="0"/>
                <a:ea typeface="Arial" charset="0"/>
                <a:cs typeface="Arial" panose="020B0604020202020204" pitchFamily="34" charset="0"/>
              </a:rPr>
              <a:t>institutions that were members of both CRKN and </a:t>
            </a:r>
            <a:r>
              <a:rPr lang="en-CA" dirty="0" smtClean="0">
                <a:latin typeface="Arial" panose="020B0604020202020204" pitchFamily="34" charset="0"/>
                <a:ea typeface="Arial" charset="0"/>
                <a:cs typeface="Arial" panose="020B0604020202020204" pitchFamily="34" charset="0"/>
              </a:rPr>
              <a:t>Canadiana</a:t>
            </a:r>
          </a:p>
          <a:p>
            <a:pPr marL="285750" indent="-285750">
              <a:buFont typeface="Arial" panose="020B0604020202020204" pitchFamily="34" charset="0"/>
              <a:buChar char="•"/>
            </a:pPr>
            <a:r>
              <a:rPr lang="en-CA" dirty="0" smtClean="0">
                <a:latin typeface="Arial" panose="020B0604020202020204" pitchFamily="34" charset="0"/>
                <a:ea typeface="Arial" charset="0"/>
                <a:cs typeface="Arial" panose="020B0604020202020204" pitchFamily="34" charset="0"/>
              </a:rPr>
              <a:t>53 </a:t>
            </a:r>
            <a:r>
              <a:rPr lang="en-CA" dirty="0">
                <a:latin typeface="Arial" panose="020B0604020202020204" pitchFamily="34" charset="0"/>
                <a:ea typeface="Arial" charset="0"/>
                <a:cs typeface="Arial" panose="020B0604020202020204" pitchFamily="34" charset="0"/>
              </a:rPr>
              <a:t>CRKN members subscribing to </a:t>
            </a:r>
            <a:r>
              <a:rPr lang="en-CA" dirty="0" smtClean="0">
                <a:latin typeface="Arial" panose="020B0604020202020204" pitchFamily="34" charset="0"/>
                <a:ea typeface="Arial" charset="0"/>
                <a:cs typeface="Arial" panose="020B0604020202020204" pitchFamily="34" charset="0"/>
              </a:rPr>
              <a:t>ECO</a:t>
            </a:r>
          </a:p>
          <a:p>
            <a:pPr marL="285750" indent="-285750">
              <a:buFont typeface="Arial" panose="020B0604020202020204" pitchFamily="34" charset="0"/>
              <a:buChar char="•"/>
            </a:pPr>
            <a:endParaRPr lang="en-CA" dirty="0">
              <a:solidFill>
                <a:srgbClr val="2C3F45"/>
              </a:solidFill>
              <a:latin typeface="Arial" panose="020B0604020202020204" pitchFamily="34" charset="0"/>
              <a:ea typeface="Arial" charset="0"/>
              <a:cs typeface="Arial" panose="020B0604020202020204" pitchFamily="34" charset="0"/>
            </a:endParaRPr>
          </a:p>
          <a:p>
            <a:endParaRPr lang="en-CA" dirty="0" smtClean="0">
              <a:solidFill>
                <a:srgbClr val="2C3F45"/>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12013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D7134-EEA9-3A4D-9FFF-42FDD70F282B}" type="slidenum">
              <a:rPr lang="en-CA" smtClean="0"/>
              <a:pPr/>
              <a:t>6</a:t>
            </a:fld>
            <a:endParaRPr lang="en-CA" dirty="0"/>
          </a:p>
        </p:txBody>
      </p:sp>
      <p:sp>
        <p:nvSpPr>
          <p:cNvPr id="9" name="Rounded Rectangle 8"/>
          <p:cNvSpPr/>
          <p:nvPr/>
        </p:nvSpPr>
        <p:spPr>
          <a:xfrm>
            <a:off x="1878864" y="474516"/>
            <a:ext cx="1793976" cy="914400"/>
          </a:xfrm>
          <a:prstGeom prst="roundRect">
            <a:avLst/>
          </a:prstGeom>
          <a:solidFill>
            <a:srgbClr val="7561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CRKN</a:t>
            </a:r>
            <a:endParaRPr lang="en-CA" dirty="0"/>
          </a:p>
        </p:txBody>
      </p:sp>
      <p:sp>
        <p:nvSpPr>
          <p:cNvPr id="10" name="Rounded Rectangle 9"/>
          <p:cNvSpPr/>
          <p:nvPr/>
        </p:nvSpPr>
        <p:spPr>
          <a:xfrm>
            <a:off x="4958982" y="474516"/>
            <a:ext cx="1698899" cy="914400"/>
          </a:xfrm>
          <a:prstGeom prst="roundRect">
            <a:avLst/>
          </a:prstGeom>
          <a:solidFill>
            <a:srgbClr val="7561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Canadiana.org</a:t>
            </a:r>
            <a:endParaRPr lang="en-CA" dirty="0"/>
          </a:p>
        </p:txBody>
      </p:sp>
      <p:sp>
        <p:nvSpPr>
          <p:cNvPr id="11" name="Rounded Rectangle 10"/>
          <p:cNvSpPr/>
          <p:nvPr/>
        </p:nvSpPr>
        <p:spPr>
          <a:xfrm>
            <a:off x="3452929" y="2086724"/>
            <a:ext cx="1554480" cy="914400"/>
          </a:xfrm>
          <a:prstGeom prst="roundRect">
            <a:avLst/>
          </a:prstGeom>
          <a:solidFill>
            <a:srgbClr val="BC5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Combined organization</a:t>
            </a:r>
          </a:p>
          <a:p>
            <a:pPr algn="ctr"/>
            <a:r>
              <a:rPr lang="en-CA" dirty="0" smtClean="0"/>
              <a:t>CRKN </a:t>
            </a:r>
            <a:endParaRPr lang="en-CA" dirty="0"/>
          </a:p>
        </p:txBody>
      </p:sp>
      <p:sp>
        <p:nvSpPr>
          <p:cNvPr id="12" name="Rounded Rectangle 11"/>
          <p:cNvSpPr/>
          <p:nvPr/>
        </p:nvSpPr>
        <p:spPr>
          <a:xfrm>
            <a:off x="596498" y="4321696"/>
            <a:ext cx="1691640" cy="992912"/>
          </a:xfrm>
          <a:prstGeom prst="roundRect">
            <a:avLst/>
          </a:prstGeom>
          <a:solidFill>
            <a:srgbClr val="BC5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Administration &amp; Operations</a:t>
            </a:r>
            <a:endParaRPr lang="en-CA" dirty="0"/>
          </a:p>
        </p:txBody>
      </p:sp>
      <p:sp>
        <p:nvSpPr>
          <p:cNvPr id="13" name="Rounded Rectangle 12"/>
          <p:cNvSpPr/>
          <p:nvPr/>
        </p:nvSpPr>
        <p:spPr>
          <a:xfrm>
            <a:off x="2637589" y="4321696"/>
            <a:ext cx="1728671" cy="931952"/>
          </a:xfrm>
          <a:prstGeom prst="roundRect">
            <a:avLst/>
          </a:prstGeom>
          <a:solidFill>
            <a:srgbClr val="BC5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Licensing</a:t>
            </a:r>
            <a:endParaRPr lang="en-CA" dirty="0"/>
          </a:p>
        </p:txBody>
      </p:sp>
      <p:sp>
        <p:nvSpPr>
          <p:cNvPr id="14" name="Rounded Rectangle 13"/>
          <p:cNvSpPr/>
          <p:nvPr/>
        </p:nvSpPr>
        <p:spPr>
          <a:xfrm>
            <a:off x="4598205" y="4321696"/>
            <a:ext cx="1691640" cy="914400"/>
          </a:xfrm>
          <a:prstGeom prst="roundRect">
            <a:avLst/>
          </a:prstGeom>
          <a:solidFill>
            <a:srgbClr val="BC5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Digitization &amp; Heritage Collections</a:t>
            </a:r>
            <a:endParaRPr lang="en-CA" dirty="0"/>
          </a:p>
        </p:txBody>
      </p:sp>
      <p:sp>
        <p:nvSpPr>
          <p:cNvPr id="15" name="Rounded Rectangle 14"/>
          <p:cNvSpPr/>
          <p:nvPr/>
        </p:nvSpPr>
        <p:spPr>
          <a:xfrm>
            <a:off x="6657881" y="4304380"/>
            <a:ext cx="1554480" cy="914400"/>
          </a:xfrm>
          <a:prstGeom prst="roundRect">
            <a:avLst/>
          </a:prstGeom>
          <a:solidFill>
            <a:srgbClr val="BC5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Platform Development</a:t>
            </a:r>
            <a:endParaRPr lang="en-CA" dirty="0"/>
          </a:p>
        </p:txBody>
      </p:sp>
      <p:cxnSp>
        <p:nvCxnSpPr>
          <p:cNvPr id="18" name="Straight Arrow Connector 17"/>
          <p:cNvCxnSpPr>
            <a:stCxn id="9" idx="2"/>
            <a:endCxn id="11" idx="0"/>
          </p:cNvCxnSpPr>
          <p:nvPr/>
        </p:nvCxnSpPr>
        <p:spPr>
          <a:xfrm>
            <a:off x="2775852" y="1388916"/>
            <a:ext cx="1454317" cy="697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flipH="1">
            <a:off x="4230169" y="1388916"/>
            <a:ext cx="1578263" cy="697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2" idx="0"/>
          </p:cNvCxnSpPr>
          <p:nvPr/>
        </p:nvCxnSpPr>
        <p:spPr>
          <a:xfrm flipH="1">
            <a:off x="1442318" y="3001124"/>
            <a:ext cx="2787851" cy="1320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a:endCxn id="13" idx="0"/>
          </p:cNvCxnSpPr>
          <p:nvPr/>
        </p:nvCxnSpPr>
        <p:spPr>
          <a:xfrm flipH="1">
            <a:off x="3501925" y="3001124"/>
            <a:ext cx="728244" cy="1320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14" idx="0"/>
          </p:cNvCxnSpPr>
          <p:nvPr/>
        </p:nvCxnSpPr>
        <p:spPr>
          <a:xfrm>
            <a:off x="4230169" y="3001124"/>
            <a:ext cx="1213856" cy="1320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a:endCxn id="15" idx="0"/>
          </p:cNvCxnSpPr>
          <p:nvPr/>
        </p:nvCxnSpPr>
        <p:spPr>
          <a:xfrm>
            <a:off x="4230169" y="3001124"/>
            <a:ext cx="3204952" cy="1303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935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94756" y="533400"/>
            <a:ext cx="5268244" cy="5117973"/>
          </a:xfrm>
        </p:spPr>
        <p:txBody>
          <a:bodyPr>
            <a:noAutofit/>
          </a:bodyPr>
          <a:lstStyle/>
          <a:p>
            <a:pPr marL="285750" indent="-285750">
              <a:buFont typeface="Arial" panose="020B0604020202020204" pitchFamily="34" charset="0"/>
              <a:buChar char="•"/>
            </a:pPr>
            <a:r>
              <a:rPr lang="en-CA" sz="1800" dirty="0" smtClean="0">
                <a:solidFill>
                  <a:schemeClr val="tx1"/>
                </a:solidFill>
              </a:rPr>
              <a:t>Expanding access to Canadiana Collections</a:t>
            </a:r>
          </a:p>
          <a:p>
            <a:pPr marL="285750" indent="-285750">
              <a:buFont typeface="Arial" panose="020B0604020202020204" pitchFamily="34" charset="0"/>
              <a:buChar char="•"/>
            </a:pPr>
            <a:r>
              <a:rPr lang="en-CA" sz="1800" dirty="0" smtClean="0">
                <a:solidFill>
                  <a:schemeClr val="tx1"/>
                </a:solidFill>
              </a:rPr>
              <a:t>Expanding digitization for Canadiana Collections, CRKN members, and third-party clients</a:t>
            </a:r>
          </a:p>
          <a:p>
            <a:pPr marL="285750" indent="-285750">
              <a:buFont typeface="Arial" panose="020B0604020202020204" pitchFamily="34" charset="0"/>
              <a:buChar char="•"/>
            </a:pPr>
            <a:r>
              <a:rPr lang="en-CA" sz="1800" dirty="0" smtClean="0">
                <a:solidFill>
                  <a:schemeClr val="tx1"/>
                </a:solidFill>
              </a:rPr>
              <a:t>Platform development to meet common standards</a:t>
            </a:r>
          </a:p>
          <a:p>
            <a:pPr marL="285750" indent="-285750">
              <a:buFont typeface="Arial" panose="020B0604020202020204" pitchFamily="34" charset="0"/>
              <a:buChar char="•"/>
            </a:pPr>
            <a:r>
              <a:rPr lang="en-CA" sz="1800" dirty="0" smtClean="0">
                <a:solidFill>
                  <a:schemeClr val="tx1"/>
                </a:solidFill>
              </a:rPr>
              <a:t>Engaging the stakeholder community to identify opportunities</a:t>
            </a:r>
          </a:p>
          <a:p>
            <a:pPr marL="285750" indent="-285750">
              <a:buFont typeface="Arial" panose="020B0604020202020204" pitchFamily="34" charset="0"/>
              <a:buChar char="•"/>
            </a:pPr>
            <a:r>
              <a:rPr lang="en-CA" sz="1800" dirty="0" smtClean="0">
                <a:solidFill>
                  <a:schemeClr val="tx1"/>
                </a:solidFill>
              </a:rPr>
              <a:t>Leadership and guidance from the Preservation and Access Committee  </a:t>
            </a:r>
            <a:endParaRPr lang="en-CA" sz="1800" dirty="0">
              <a:solidFill>
                <a:schemeClr val="tx1"/>
              </a:solidFill>
            </a:endParaRPr>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31399"/>
            <a:ext cx="2448846" cy="588197"/>
          </a:xfrm>
        </p:spPr>
        <p:txBody>
          <a:bodyPr/>
          <a:lstStyle/>
          <a:p>
            <a:r>
              <a:rPr lang="en-CA" dirty="0" smtClean="0"/>
              <a:t>Today</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7</a:t>
            </a:fld>
            <a:endParaRPr lang="en-CA" dirty="0"/>
          </a:p>
        </p:txBody>
      </p:sp>
    </p:spTree>
    <p:extLst>
      <p:ext uri="{BB962C8B-B14F-4D97-AF65-F5344CB8AC3E}">
        <p14:creationId xmlns:p14="http://schemas.microsoft.com/office/powerpoint/2010/main" val="89549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smtClean="0"/>
              <a:t>Announcing access to the Canadiana Collections at no charge to users</a:t>
            </a:r>
            <a:endParaRPr lang="en-CA" dirty="0"/>
          </a:p>
        </p:txBody>
      </p:sp>
      <p:sp>
        <p:nvSpPr>
          <p:cNvPr id="3" name="Text Placeholder 2"/>
          <p:cNvSpPr>
            <a:spLocks noGrp="1"/>
          </p:cNvSpPr>
          <p:nvPr>
            <p:ph type="body" idx="1"/>
          </p:nvPr>
        </p:nvSpPr>
        <p:spPr>
          <a:xfrm>
            <a:off x="1807590" y="2998840"/>
            <a:ext cx="6816645" cy="1899411"/>
          </a:xfrm>
        </p:spPr>
        <p:txBody>
          <a:bodyPr>
            <a:normAutofit/>
          </a:bodyPr>
          <a:lstStyle/>
          <a:p>
            <a:r>
              <a:rPr lang="en-CA" sz="2000" dirty="0">
                <a:solidFill>
                  <a:schemeClr val="tx1"/>
                </a:solidFill>
              </a:rPr>
              <a:t>As of January 1, 2019, 60 million pages of Canadian digital documentary heritage will be available at no charge to users. </a:t>
            </a:r>
            <a:endParaRPr lang="en-CA" sz="2000" dirty="0"/>
          </a:p>
        </p:txBody>
      </p:sp>
      <p:sp>
        <p:nvSpPr>
          <p:cNvPr id="5" name="Slide Number Placeholder 4"/>
          <p:cNvSpPr>
            <a:spLocks noGrp="1"/>
          </p:cNvSpPr>
          <p:nvPr>
            <p:ph type="sldNum" sz="quarter" idx="12"/>
          </p:nvPr>
        </p:nvSpPr>
        <p:spPr/>
        <p:txBody>
          <a:bodyPr/>
          <a:lstStyle/>
          <a:p>
            <a:fld id="{5EBD7134-EEA9-3A4D-9FFF-42FDD70F282B}" type="slidenum">
              <a:rPr lang="en-CA" smtClean="0"/>
              <a:pPr/>
              <a:t>8</a:t>
            </a:fld>
            <a:endParaRPr lang="en-CA" dirty="0"/>
          </a:p>
        </p:txBody>
      </p:sp>
    </p:spTree>
    <p:extLst>
      <p:ext uri="{BB962C8B-B14F-4D97-AF65-F5344CB8AC3E}">
        <p14:creationId xmlns:p14="http://schemas.microsoft.com/office/powerpoint/2010/main" val="275369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marL="285750" indent="-285750">
              <a:buFont typeface="Arial" panose="020B0604020202020204" pitchFamily="34" charset="0"/>
              <a:buChar char="•"/>
            </a:pPr>
            <a:r>
              <a:rPr lang="en-CA" sz="1800" dirty="0" smtClean="0"/>
              <a:t>Understanding </a:t>
            </a:r>
            <a:r>
              <a:rPr lang="en-CA" sz="1800" dirty="0"/>
              <a:t>future goals and opportunities, as defined </a:t>
            </a:r>
            <a:r>
              <a:rPr lang="en-CA" sz="1800" dirty="0" smtClean="0"/>
              <a:t>by end users and community </a:t>
            </a:r>
          </a:p>
          <a:p>
            <a:pPr marL="285750" lvl="0" indent="-285750">
              <a:buFont typeface="Arial" panose="020B0604020202020204" pitchFamily="34" charset="0"/>
              <a:buChar char="•"/>
            </a:pPr>
            <a:r>
              <a:rPr lang="en-CA" sz="1800" dirty="0" smtClean="0"/>
              <a:t>Ongoing platform development </a:t>
            </a:r>
          </a:p>
          <a:p>
            <a:pPr marL="285750" lvl="0" indent="-285750">
              <a:buFont typeface="Arial" panose="020B0604020202020204" pitchFamily="34" charset="0"/>
              <a:buChar char="•"/>
            </a:pPr>
            <a:r>
              <a:rPr lang="en-CA" sz="1800" dirty="0" smtClean="0"/>
              <a:t>Developing a digitization strategy and contributing to the National Heritage Digitization Strategy </a:t>
            </a:r>
          </a:p>
          <a:p>
            <a:pPr marL="285750" lvl="0" indent="-285750">
              <a:buFont typeface="Arial" panose="020B0604020202020204" pitchFamily="34" charset="0"/>
              <a:buChar char="•"/>
            </a:pPr>
            <a:r>
              <a:rPr lang="en-CA" sz="1800" dirty="0" smtClean="0"/>
              <a:t>Partnering with key stakeholders</a:t>
            </a:r>
            <a:endParaRPr lang="en-CA" sz="1800" dirty="0"/>
          </a:p>
          <a:p>
            <a:pPr marL="285750" indent="-285750">
              <a:buFont typeface="Arial" panose="020B0604020202020204" pitchFamily="34" charset="0"/>
              <a:buChar char="•"/>
            </a:pPr>
            <a:endParaRPr lang="en-CA" dirty="0"/>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7303"/>
            <a:ext cx="2448846" cy="588197"/>
          </a:xfrm>
        </p:spPr>
        <p:txBody>
          <a:bodyPr/>
          <a:lstStyle/>
          <a:p>
            <a:r>
              <a:rPr lang="en-CA" dirty="0" smtClean="0"/>
              <a:t>Looking to the Future </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9</a:t>
            </a:fld>
            <a:endParaRPr lang="en-CA" dirty="0"/>
          </a:p>
        </p:txBody>
      </p:sp>
    </p:spTree>
    <p:extLst>
      <p:ext uri="{BB962C8B-B14F-4D97-AF65-F5344CB8AC3E}">
        <p14:creationId xmlns:p14="http://schemas.microsoft.com/office/powerpoint/2010/main" val="193995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782A37"/>
      </a:accent1>
      <a:accent2>
        <a:srgbClr val="4D878F"/>
      </a:accent2>
      <a:accent3>
        <a:srgbClr val="B5AFA2"/>
      </a:accent3>
      <a:accent4>
        <a:srgbClr val="842939"/>
      </a:accent4>
      <a:accent5>
        <a:srgbClr val="B4AEA2"/>
      </a:accent5>
      <a:accent6>
        <a:srgbClr val="C8D3D8"/>
      </a:accent6>
      <a:hlink>
        <a:srgbClr val="44536A"/>
      </a:hlink>
      <a:folHlink>
        <a:srgbClr val="782A3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3233</TotalTime>
  <Words>1327</Words>
  <Application>Microsoft Office PowerPoint</Application>
  <PresentationFormat>Custom</PresentationFormat>
  <Paragraphs>142</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Overview &amp; Update on Recent Canadiana Activities</vt:lpstr>
      <vt:lpstr>CRKN &amp; Canadiana</vt:lpstr>
      <vt:lpstr>CRKN &amp; Canadiana</vt:lpstr>
      <vt:lpstr>CRKN and Canadiana.org Merge as Combined Organization</vt:lpstr>
      <vt:lpstr>CRKN &amp; Canadiana</vt:lpstr>
      <vt:lpstr>PowerPoint Presentation</vt:lpstr>
      <vt:lpstr>CRKN &amp; Canadiana</vt:lpstr>
      <vt:lpstr>Announcing access to the Canadiana Collections at no charge to users</vt:lpstr>
      <vt:lpstr>CRKN &amp; Canadiana</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Armstrong</dc:creator>
  <cp:lastModifiedBy>Clare Appavoo</cp:lastModifiedBy>
  <cp:revision>175</cp:revision>
  <cp:lastPrinted>2018-09-21T16:03:41Z</cp:lastPrinted>
  <dcterms:created xsi:type="dcterms:W3CDTF">2016-09-23T14:10:05Z</dcterms:created>
  <dcterms:modified xsi:type="dcterms:W3CDTF">2018-10-16T18:00:50Z</dcterms:modified>
</cp:coreProperties>
</file>