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296E14-8B50-4D88-996F-7DF3C916B995}">
  <a:tblStyle styleId="{96296E14-8B50-4D88-996F-7DF3C916B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blog/where-do-doi-clicks-come-fr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blog/where-do-doi-clicks-come-fr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2946f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f2946f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f2946ff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f2946ff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f2946ff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f2946ff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f2946ff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f2946fff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f2946ff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f2946ff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f2946fff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f2946fff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ROR - Research Organization Registry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f2946ff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f2946ff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f2946fff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f2946fff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https://www.crossref.org/blog/where-do-doi-clicks-come-from/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f2946fff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f2946fff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f2946fff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f2946fff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58c278f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58c278f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f2946fff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f2946fff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https://www.crossref.org/blog/where-do-doi-clicks-come-from/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f2946fff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f2946fff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f2946fff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f2946fff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f2946fff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f2946fff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f2946fff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f2946fff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093ca24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093ca24e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d12362e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d12362e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d12362e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d12362e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d12362e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d12362e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d12362e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d12362e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93ca24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93ca24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d12362e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d12362e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d12362e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d12362e4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02fe7b05f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02fe7b05f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12362e4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d12362e4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02fe7b05f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02fe7b05f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2fe7b05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02fe7b05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2fe7b05f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2fe7b05f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02fe7b05f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02fe7b05f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02fe7b05f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02fe7b05f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093ca24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093ca24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093ca24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093ca24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40032755@N06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acus.library.ubc.c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wakingtige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jdhancoc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datacite.org/graphq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wwwork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or.org/03rmrcq2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hyperlink" Target="http://www.dcc.ac.uk/resources/metadata-standards" TargetMode="External"/><Relationship Id="rId4" Type="http://schemas.openxmlformats.org/officeDocument/2006/relationships/hyperlink" Target="https://www.flickr.com/photos/karol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centralasi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PIDs 101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of a 6-Part Webinar Series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Leggott, Maude Laplante Dubé, Eugene Barsky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Brief Introduction to Persistent Identifiers, Their Uses and Their Potentiel for the Research Ecosystem</a:t>
            </a:r>
            <a:endParaRPr dirty="0"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is a PID?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few words about persistence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Types of PIDs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Uses and potentiel of PIDs, illustrated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Brief Introduction to Persistent Identifiers, Their Uses and Their Potentiel for the Research Ecosystem</a:t>
            </a:r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few terminological and linguistic comments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English: Persistent Identifier = PID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French: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Identifiant persistant?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Identifiant pérenne?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Identifiant permanent?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IDP?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PID?</a:t>
            </a:r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311700" y="1265625"/>
            <a:ext cx="8520600" cy="3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dirty="0"/>
              <a:t>An </a:t>
            </a:r>
            <a:r>
              <a:rPr lang="en" sz="6300" b="1" dirty="0">
                <a:solidFill>
                  <a:srgbClr val="FF0000"/>
                </a:solidFill>
              </a:rPr>
              <a:t>ID</a:t>
            </a:r>
            <a:r>
              <a:rPr lang="en" sz="6300" dirty="0"/>
              <a:t>entifier </a:t>
            </a:r>
            <a:endParaRPr sz="6300" dirty="0"/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900" dirty="0"/>
              <a:t>A string of </a:t>
            </a:r>
            <a:r>
              <a:rPr lang="en" sz="5900" b="1" dirty="0"/>
              <a:t>unique</a:t>
            </a:r>
            <a:r>
              <a:rPr lang="en" sz="5900" dirty="0"/>
              <a:t> characters that identify an entity (digital or real-world)</a:t>
            </a:r>
            <a:endParaRPr sz="5900" dirty="0"/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500" dirty="0"/>
              <a:t>https://doi.org/10.2519/jospt.1986.7.5.273</a:t>
            </a:r>
            <a:endParaRPr sz="5500" dirty="0"/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500" dirty="0"/>
              <a:t>https://orcid.org/0000-0001-8339-2959</a:t>
            </a:r>
            <a:endParaRPr sz="5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300" b="1" dirty="0">
                <a:solidFill>
                  <a:srgbClr val="FF0000"/>
                </a:solidFill>
              </a:rPr>
              <a:t>P</a:t>
            </a:r>
            <a:r>
              <a:rPr lang="en" sz="6400" dirty="0"/>
              <a:t>ersistent</a:t>
            </a:r>
            <a:endParaRPr sz="6400" dirty="0"/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900" dirty="0"/>
              <a:t>The ID itself, but also access to information about the identified entity</a:t>
            </a:r>
            <a:endParaRPr sz="5900" dirty="0"/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500" dirty="0"/>
              <a:t>Metadata</a:t>
            </a:r>
            <a:endParaRPr sz="5500" dirty="0"/>
          </a:p>
          <a:p>
            <a:pPr marL="457200" lvl="0" indent="-3222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900" dirty="0"/>
              <a:t>Long-lasting reference</a:t>
            </a:r>
            <a:endParaRPr sz="5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00" dirty="0"/>
              <a:t>Exploitable</a:t>
            </a:r>
            <a:endParaRPr sz="5900" dirty="0"/>
          </a:p>
          <a:p>
            <a:pPr marL="457200" lvl="0" indent="-32226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900" dirty="0"/>
              <a:t>Mechanism that leads to the resource and its metadata</a:t>
            </a:r>
            <a:endParaRPr sz="5900" dirty="0"/>
          </a:p>
          <a:p>
            <a:pPr marL="914400" lvl="1" indent="-31591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500" dirty="0"/>
              <a:t>URL</a:t>
            </a:r>
            <a:endParaRPr sz="55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Few Words About Persistence</a:t>
            </a:r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0511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2412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760" dirty="0"/>
              <a:t>Not inherent to PIDs</a:t>
            </a:r>
            <a:endParaRPr sz="376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60" dirty="0"/>
          </a:p>
          <a:p>
            <a:pPr marL="457200" lvl="0" indent="-32412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760" dirty="0"/>
              <a:t>Depends on services from, and the long-term viability of, the agencies that register them and maintain their registries</a:t>
            </a:r>
            <a:endParaRPr sz="3760" dirty="0"/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10" dirty="0"/>
              <a:t>Recognized?</a:t>
            </a:r>
            <a:endParaRPr sz="3510" dirty="0"/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10" dirty="0"/>
              <a:t>Broad membership base?</a:t>
            </a:r>
            <a:endParaRPr sz="3510" dirty="0"/>
          </a:p>
          <a:p>
            <a:pPr marL="914400" lvl="1" indent="-3177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10" dirty="0"/>
              <a:t>Sustainable and interoperable infrastructure?</a:t>
            </a:r>
            <a:endParaRPr sz="351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Sample DOIs</a:t>
            </a:r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013000" cy="3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370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991" dirty="0"/>
              <a:t>DOI = ISO standard, under the authority of the International DOI Foundation (IDF)</a:t>
            </a:r>
            <a:endParaRPr sz="5991" dirty="0"/>
          </a:p>
          <a:p>
            <a:pPr marL="457200" lvl="0" indent="-32370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991" dirty="0"/>
              <a:t>DOIs are registered by IDF-approved agencies</a:t>
            </a:r>
            <a:endParaRPr sz="5991" dirty="0"/>
          </a:p>
          <a:p>
            <a:pPr marL="914400" lvl="1" indent="-31735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591" dirty="0"/>
              <a:t>CrossRef, Datacite, etc.</a:t>
            </a:r>
            <a:endParaRPr sz="5591"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33" dirty="0"/>
          </a:p>
          <a:p>
            <a:pPr marL="457200" lvl="0" indent="-322179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CrossRef</a:t>
            </a:r>
            <a:endParaRPr sz="5894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DOIs mainly for scholarly publications</a:t>
            </a:r>
            <a:endParaRPr sz="5894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Infrastructure for registration and long-term maintenance of a DOI resolver</a:t>
            </a:r>
            <a:endParaRPr sz="5894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R</a:t>
            </a:r>
            <a:r>
              <a:rPr lang="en-CA" sz="5894" dirty="0"/>
              <a:t>e</a:t>
            </a:r>
            <a:r>
              <a:rPr lang="en" sz="5894" dirty="0"/>
              <a:t>quests metadata during registration</a:t>
            </a:r>
            <a:endParaRPr sz="5894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Makes metadata available via a public API</a:t>
            </a:r>
            <a:endParaRPr sz="5894" dirty="0"/>
          </a:p>
          <a:p>
            <a:pPr marL="914400" lvl="0" indent="-32217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94" dirty="0"/>
              <a:t>Offers other services based on its resolver</a:t>
            </a:r>
            <a:endParaRPr sz="5894" dirty="0"/>
          </a:p>
          <a:p>
            <a:pPr marL="1371600" lvl="1" indent="-3094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094" dirty="0"/>
              <a:t>Similarity Check</a:t>
            </a:r>
            <a:endParaRPr sz="5094" dirty="0"/>
          </a:p>
          <a:p>
            <a:pPr marL="1371600" lvl="1" indent="-30947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094" dirty="0"/>
              <a:t>CrossMark</a:t>
            </a:r>
            <a:endParaRPr sz="5094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PID, by entity identified</a:t>
            </a:r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2152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063" y="15525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738" y="30194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9675" y="21526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450" y="22510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311700" y="4410075"/>
            <a:ext cx="212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ORCID iD, Scopus ID, ISNI, QID, etc.</a:t>
            </a:r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2514600" y="4410075"/>
            <a:ext cx="199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DOI, PubMed ID, ArXiv ID, etc.</a:t>
            </a:r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4674475" y="4410075"/>
            <a:ext cx="180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ROR, GRID, Ringgold, ISNI, QID</a:t>
            </a: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6734250" y="4410075"/>
            <a:ext cx="18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PID, by registration system</a:t>
            </a:r>
            <a:endParaRPr dirty="0"/>
          </a:p>
        </p:txBody>
      </p:sp>
      <p:graphicFrame>
        <p:nvGraphicFramePr>
          <p:cNvPr id="151" name="Google Shape;151;p28"/>
          <p:cNvGraphicFramePr/>
          <p:nvPr>
            <p:extLst>
              <p:ext uri="{D42A27DB-BD31-4B8C-83A1-F6EECF244321}">
                <p14:modId xmlns:p14="http://schemas.microsoft.com/office/powerpoint/2010/main" val="2432038437"/>
              </p:ext>
            </p:extLst>
          </p:nvPr>
        </p:nvGraphicFramePr>
        <p:xfrm>
          <a:off x="952500" y="2000250"/>
          <a:ext cx="7239000" cy="1853283"/>
        </p:xfrm>
        <a:graphic>
          <a:graphicData uri="http://schemas.openxmlformats.org/drawingml/2006/table">
            <a:tbl>
              <a:tblPr>
                <a:noFill/>
                <a:tableStyleId>{96296E14-8B50-4D88-996F-7DF3C916B995}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2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System-specific PIDs 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Non system-specific PIDs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ScopusID - Elsevier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ORCID iD - ORCID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ArXiv ID - ArXIV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DOI - CrossRef, Datacite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PubMed ID - PubMed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ROR - California Digital Library/CrossRef/Datacite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– </a:t>
            </a:r>
            <a:r>
              <a:rPr lang="en" sz="2133" dirty="0"/>
              <a:t>Quality citations and long-term access</a:t>
            </a:r>
            <a:endParaRPr sz="2133" dirty="0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38" y="1056150"/>
            <a:ext cx="7348325" cy="4087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513" y="1211163"/>
            <a:ext cx="7588924" cy="2925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38" y="1397550"/>
            <a:ext cx="4143375" cy="255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4434625"/>
            <a:ext cx="6505575" cy="552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61" name="Google Shape;161;p29"/>
          <p:cNvCxnSpPr/>
          <p:nvPr/>
        </p:nvCxnSpPr>
        <p:spPr>
          <a:xfrm rot="10800000">
            <a:off x="4572000" y="3162300"/>
            <a:ext cx="10575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2" name="Google Shape;162;p29"/>
          <p:cNvCxnSpPr/>
          <p:nvPr/>
        </p:nvCxnSpPr>
        <p:spPr>
          <a:xfrm flipH="1">
            <a:off x="4981725" y="3467100"/>
            <a:ext cx="666600" cy="80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– </a:t>
            </a:r>
            <a:r>
              <a:rPr lang="en" sz="2244" dirty="0"/>
              <a:t>Facilitating retrieval</a:t>
            </a:r>
            <a:endParaRPr sz="2244" dirty="0"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40" y="1405600"/>
            <a:ext cx="7213345" cy="3820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25" y="1100800"/>
            <a:ext cx="4219574" cy="404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– </a:t>
            </a:r>
            <a:r>
              <a:rPr lang="en" sz="2244" dirty="0">
                <a:solidFill>
                  <a:srgbClr val="000000"/>
                </a:solidFill>
              </a:rPr>
              <a:t>Version control</a:t>
            </a:r>
            <a:endParaRPr sz="3244" dirty="0">
              <a:solidFill>
                <a:srgbClr val="000000"/>
              </a:solidFill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1017725"/>
            <a:ext cx="4179353" cy="4040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453" y="1127263"/>
            <a:ext cx="3752003" cy="38209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Welcome and Housekeeping (CRKN - 5 minutes)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New RDC PIDs Document (Mark - 10 minutes)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Context and Impact of PIDs (Maude - 15 minutes)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Implementation of PIDs (Eugene - 15 minutes)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- </a:t>
            </a:r>
            <a:r>
              <a:rPr lang="en" sz="2133" dirty="0"/>
              <a:t>Measuring impact</a:t>
            </a:r>
            <a:endParaRPr sz="2133" dirty="0"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38" y="1056150"/>
            <a:ext cx="7348325" cy="4087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588" y="2095500"/>
            <a:ext cx="6505575" cy="552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5700" y="2786375"/>
            <a:ext cx="2933700" cy="2357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– </a:t>
            </a:r>
            <a:r>
              <a:rPr lang="en" sz="2244" dirty="0"/>
              <a:t>Disambiguation of resources</a:t>
            </a:r>
            <a:endParaRPr sz="2244" dirty="0"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151075"/>
            <a:ext cx="763399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25" y="993538"/>
            <a:ext cx="7791450" cy="4136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75" y="1112725"/>
            <a:ext cx="6229426" cy="38976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33"/>
          <p:cNvSpPr txBox="1"/>
          <p:nvPr/>
        </p:nvSpPr>
        <p:spPr>
          <a:xfrm>
            <a:off x="1866900" y="2819400"/>
            <a:ext cx="10953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L. V. Dorp</a:t>
            </a:r>
            <a:endParaRPr b="1"/>
          </a:p>
        </p:txBody>
      </p:sp>
      <p:sp>
        <p:nvSpPr>
          <p:cNvPr id="194" name="Google Shape;194;p33"/>
          <p:cNvSpPr txBox="1"/>
          <p:nvPr/>
        </p:nvSpPr>
        <p:spPr>
          <a:xfrm>
            <a:off x="3448050" y="2819388"/>
            <a:ext cx="15906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Lucy V. Dorp</a:t>
            </a:r>
            <a:endParaRPr b="1"/>
          </a:p>
        </p:txBody>
      </p:sp>
      <p:sp>
        <p:nvSpPr>
          <p:cNvPr id="195" name="Google Shape;195;p33"/>
          <p:cNvSpPr txBox="1"/>
          <p:nvPr/>
        </p:nvSpPr>
        <p:spPr>
          <a:xfrm>
            <a:off x="5619750" y="2819388"/>
            <a:ext cx="15906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Lucy Van Dorp</a:t>
            </a:r>
            <a:endParaRPr b="1"/>
          </a:p>
        </p:txBody>
      </p:sp>
      <p:cxnSp>
        <p:nvCxnSpPr>
          <p:cNvPr id="196" name="Google Shape;196;p33"/>
          <p:cNvCxnSpPr>
            <a:stCxn id="193" idx="0"/>
          </p:cNvCxnSpPr>
          <p:nvPr/>
        </p:nvCxnSpPr>
        <p:spPr>
          <a:xfrm rot="10800000">
            <a:off x="2404950" y="1785900"/>
            <a:ext cx="9600" cy="103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7" name="Google Shape;197;p33"/>
          <p:cNvCxnSpPr>
            <a:stCxn id="194" idx="0"/>
          </p:cNvCxnSpPr>
          <p:nvPr/>
        </p:nvCxnSpPr>
        <p:spPr>
          <a:xfrm rot="10800000">
            <a:off x="2566950" y="1819188"/>
            <a:ext cx="1676400" cy="10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8" name="Google Shape;198;p33"/>
          <p:cNvCxnSpPr>
            <a:stCxn id="195" idx="0"/>
          </p:cNvCxnSpPr>
          <p:nvPr/>
        </p:nvCxnSpPr>
        <p:spPr>
          <a:xfrm rot="10800000">
            <a:off x="3200550" y="1812888"/>
            <a:ext cx="3214500" cy="100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and potentiel of PIDs –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sz="2244" dirty="0">
                <a:solidFill>
                  <a:srgbClr val="000000"/>
                </a:solidFill>
              </a:rPr>
              <a:t>Facilitating re-use</a:t>
            </a:r>
            <a:endParaRPr sz="3244" dirty="0">
              <a:solidFill>
                <a:srgbClr val="000000"/>
              </a:solidFill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128000"/>
            <a:ext cx="6991350" cy="3867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675" y="1409725"/>
            <a:ext cx="4645075" cy="3585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Advantages of PIDs for the research ecosystem</a:t>
            </a:r>
            <a:endParaRPr dirty="0"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Facilitate discovery, re-use, interoperability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Help to measure impact more accurately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Reduce time required to retrieve information from different systems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Facilitate data transfer between platforms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Brief Introduction to Persistent Identifiers, Their Uses and Their Potentiel for the Research Ecosystem</a:t>
            </a:r>
            <a:endParaRPr dirty="0"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549125"/>
            <a:ext cx="85206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 few terminological and linguistic comments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English: Persistent Identifier = PID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French: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 dirty="0" err="1"/>
              <a:t>Identifiant</a:t>
            </a:r>
            <a:r>
              <a:rPr lang="en-CA" dirty="0"/>
              <a:t> </a:t>
            </a:r>
            <a:r>
              <a:rPr lang="en-CA" dirty="0" err="1"/>
              <a:t>persistant</a:t>
            </a:r>
            <a:r>
              <a:rPr lang="en-CA" dirty="0"/>
              <a:t>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 dirty="0" err="1"/>
              <a:t>Identifiant</a:t>
            </a:r>
            <a:r>
              <a:rPr lang="en-CA" dirty="0"/>
              <a:t> </a:t>
            </a:r>
            <a:r>
              <a:rPr lang="en-CA" dirty="0" err="1"/>
              <a:t>pérenne</a:t>
            </a:r>
            <a:r>
              <a:rPr lang="en-CA" dirty="0"/>
              <a:t>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 dirty="0" err="1"/>
              <a:t>Identifiant</a:t>
            </a:r>
            <a:r>
              <a:rPr lang="en-CA" dirty="0"/>
              <a:t> permanent?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 dirty="0"/>
              <a:t>IDP?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PIDs</a:t>
            </a:r>
            <a:br>
              <a:rPr lang="en"/>
            </a:br>
            <a:r>
              <a:rPr lang="en" sz="1850"/>
              <a:t>Eugene Barsky</a:t>
            </a:r>
            <a:endParaRPr sz="18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PIDs</a:t>
            </a:r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220575" y="1256325"/>
            <a:ext cx="470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First thing to know...it is always harder than it initially seems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Case studies for implementing: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Handles,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DOIs,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ORCIDs,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RORs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6397475" y="4465125"/>
            <a:ext cx="606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075" y="314600"/>
            <a:ext cx="3630975" cy="21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6082875" y="2390875"/>
            <a:ext cx="3010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 </a:t>
            </a:r>
            <a:r>
              <a:rPr lang="en" sz="7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https://www.flickr.com/photos/40032755@N06/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225975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</a:t>
            </a:r>
            <a:r>
              <a:rPr lang="en" b="1"/>
              <a:t>Handles</a:t>
            </a:r>
            <a:endParaRPr b="1"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132675" y="9443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Purpose: Handles are persistent URL (and unlike DOIs come without associated metadata)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spcBef>
                <a:spcPts val="120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Usually some repositories (Dspace, Dataverse, OJS) will have these built-in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You still need to run a server to resolve handles and it could be a problem in large quantities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Handles could be useful for unique use cases, in our example @UBC with licenced data access via </a:t>
            </a:r>
            <a:r>
              <a:rPr lang="en" sz="182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Abacus Dataverse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Handles are very cheap (around $50 a year for a prefix)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50" y="4275125"/>
            <a:ext cx="853844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</a:t>
            </a:r>
            <a:r>
              <a:rPr lang="en" b="1"/>
              <a:t>DOIs </a:t>
            </a:r>
            <a:r>
              <a:rPr lang="en"/>
              <a:t>(1)</a:t>
            </a:r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697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29" dirty="0">
                <a:latin typeface="Calibri"/>
                <a:ea typeface="Calibri"/>
                <a:cs typeface="Calibri"/>
                <a:sym typeface="Calibri"/>
              </a:rPr>
              <a:t>Purpose: DOIs are persistent identifiers with metadata attached allowing great systems interoperability</a:t>
            </a:r>
            <a:endParaRPr sz="1829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 dirty="0">
                <a:latin typeface="Calibri"/>
                <a:ea typeface="Calibri"/>
                <a:cs typeface="Calibri"/>
                <a:sym typeface="Calibri"/>
              </a:rPr>
              <a:t>Some systems come with DOIs built-in, e.g. OJS or Dataverse, but you still have to pay for them</a:t>
            </a:r>
            <a:br>
              <a:rPr lang="en" sz="1829" dirty="0">
                <a:latin typeface="Calibri"/>
                <a:ea typeface="Calibri"/>
                <a:cs typeface="Calibri"/>
                <a:sym typeface="Calibri"/>
              </a:rPr>
            </a:br>
            <a:endParaRPr sz="1829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 dirty="0">
                <a:latin typeface="Calibri"/>
                <a:ea typeface="Calibri"/>
                <a:cs typeface="Calibri"/>
                <a:sym typeface="Calibri"/>
              </a:rPr>
              <a:t>DataCite Canada Consortium is managing DOIs services in Canada (CRKN/Portage), partially sponsored by NDRIO</a:t>
            </a:r>
            <a:br>
              <a:rPr lang="en" sz="1829" dirty="0">
                <a:latin typeface="Calibri"/>
                <a:ea typeface="Calibri"/>
                <a:cs typeface="Calibri"/>
                <a:sym typeface="Calibri"/>
              </a:rPr>
            </a:br>
            <a:endParaRPr sz="1829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 dirty="0">
                <a:latin typeface="Calibri"/>
                <a:ea typeface="Calibri"/>
                <a:cs typeface="Calibri"/>
                <a:sym typeface="Calibri"/>
              </a:rPr>
              <a:t>Minting DOIs makes your materials findable in ORCID, Google (if crosswalked to schema.org), and many others...</a:t>
            </a:r>
            <a:endParaRPr sz="1829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29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0" descr="3157622824_f0140d61e0_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800" y="370025"/>
            <a:ext cx="21145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-192375" y="4748625"/>
            <a:ext cx="4120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- </a:t>
            </a:r>
            <a:r>
              <a:rPr lang="en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https://www.flickr.com/photos/wakingtiger</a:t>
            </a:r>
            <a:b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DOIs (2)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62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Custom DOIs minting is not cheap, although Datacite Fabrica goes a long way now</a:t>
            </a:r>
            <a:br>
              <a:rPr lang="en" sz="1829">
                <a:latin typeface="Calibri"/>
                <a:ea typeface="Calibri"/>
                <a:cs typeface="Calibri"/>
                <a:sym typeface="Calibri"/>
              </a:rPr>
            </a:b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DOIs are not panacea and require monitoring, especially if your institutions mints a lot</a:t>
            </a:r>
            <a:br>
              <a:rPr lang="en" sz="1829">
                <a:latin typeface="Calibri"/>
                <a:ea typeface="Calibri"/>
                <a:cs typeface="Calibri"/>
                <a:sym typeface="Calibri"/>
              </a:rPr>
            </a:b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In the UBC case, we have more than 260,000 DOIs minted and we spend some time </a:t>
            </a:r>
            <a:r>
              <a:rPr lang="en" sz="1829" u="sng">
                <a:latin typeface="Calibri"/>
                <a:ea typeface="Calibri"/>
                <a:cs typeface="Calibri"/>
                <a:sym typeface="Calibri"/>
              </a:rPr>
              <a:t>weekly</a:t>
            </a: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 to fix the metadata that does not validate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1" descr="3597273574_080acdbb12_z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034" y="65950"/>
            <a:ext cx="3341067" cy="25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/>
        </p:nvSpPr>
        <p:spPr>
          <a:xfrm>
            <a:off x="6307875" y="2288250"/>
            <a:ext cx="32715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- </a:t>
            </a:r>
            <a:r>
              <a:rPr lang="en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https://www.flickr.com/photos/jdhancock/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RDC Persistent IDs Document</a:t>
            </a:r>
            <a:br>
              <a:rPr lang="en"/>
            </a:br>
            <a:r>
              <a:rPr lang="en" sz="1850"/>
              <a:t>Mark Leggott</a:t>
            </a:r>
            <a:endParaRPr sz="18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DOIs (3)</a:t>
            </a:r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191250" y="1017725"/>
            <a:ext cx="85206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It is brilliant to see the </a:t>
            </a:r>
            <a:r>
              <a:rPr lang="en" sz="182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DataCite GraphQL API</a:t>
            </a: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 to query across PIDs systems (Datacite, ORCID, Crossref)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4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30"/>
              <a:buFont typeface="Calibri"/>
              <a:buChar char="●"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I wish that it would be that simple of course :(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29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49" y="2381022"/>
            <a:ext cx="2812600" cy="26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7955" y="2516687"/>
            <a:ext cx="5294346" cy="24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230700" y="11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Implementing </a:t>
            </a:r>
            <a:r>
              <a:rPr lang="en" sz="2620" b="1">
                <a:latin typeface="Calibri"/>
                <a:ea typeface="Calibri"/>
                <a:cs typeface="Calibri"/>
                <a:sym typeface="Calibri"/>
              </a:rPr>
              <a:t>ORCIDs </a:t>
            </a: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(1)</a:t>
            </a:r>
            <a:endParaRPr sz="26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230700" y="787975"/>
            <a:ext cx="572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Purpose:  PID for researchers that records professional activities and disambiguates one researcher from another.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Even less intuitive to implement, focus on systems interoperability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Can embed in Dataverse, DSpace, and others, but the real value is by embedding in research information systems to allow interoperability and even populating faculty pages directly from ORCID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McMaster Library worked hard in this direction , by integrating with Symplectic Elements (@Jay Brodeur)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3" descr="440672445_69ed634b34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432" y="112725"/>
            <a:ext cx="2729919" cy="4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3"/>
          <p:cNvSpPr txBox="1"/>
          <p:nvPr/>
        </p:nvSpPr>
        <p:spPr>
          <a:xfrm>
            <a:off x="6854625" y="4394250"/>
            <a:ext cx="248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Image - </a:t>
            </a:r>
            <a:r>
              <a:rPr lang="en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https://www.flickr.com/photos/wwworks/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230700" y="11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Implementing </a:t>
            </a:r>
            <a:r>
              <a:rPr lang="en" sz="2620" b="1">
                <a:latin typeface="Calibri"/>
                <a:ea typeface="Calibri"/>
                <a:cs typeface="Calibri"/>
                <a:sym typeface="Calibri"/>
              </a:rPr>
              <a:t>ORCIDs </a:t>
            </a: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(2)</a:t>
            </a:r>
            <a:endParaRPr sz="26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230700" y="787975"/>
            <a:ext cx="825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Quite useful on an individual level, managing scholarly work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00" y="1625925"/>
            <a:ext cx="3817126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00" y="1659788"/>
            <a:ext cx="3692826" cy="20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Implementing </a:t>
            </a:r>
            <a:r>
              <a:rPr lang="en" sz="2620" b="1">
                <a:latin typeface="Calibri"/>
                <a:ea typeface="Calibri"/>
                <a:cs typeface="Calibri"/>
                <a:sym typeface="Calibri"/>
              </a:rPr>
              <a:t>RORs</a:t>
            </a:r>
            <a:endParaRPr sz="262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91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Purpose:  Globally-unique, stable, discoverable, and resolvable identifiers for research organizations, e.g. UBC - </a:t>
            </a:r>
            <a:r>
              <a:rPr lang="en" sz="1829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https://ror.org/03rmrcq20</a:t>
            </a:r>
            <a:r>
              <a:rPr lang="en" sz="1829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29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2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311700" y="2574825"/>
            <a:ext cx="82956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Works well with GRIDs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Only a few implementations so far that I am seeing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 like the one by Dryad. It allowed us to build a pipeline for UBC-authored datasets to be stewarded in our own repositories. We could only do it with RORs implemented, couldn’t do it before).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5"/>
          <p:cNvSpPr txBox="1"/>
          <p:nvPr/>
        </p:nvSpPr>
        <p:spPr>
          <a:xfrm>
            <a:off x="6518250" y="2440075"/>
            <a:ext cx="3010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- </a:t>
            </a:r>
            <a:r>
              <a:rPr lang="en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https://www.flickr.com/photos/karola/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87" name="Google Shape;287;p45" descr="3623768629_955cfaedca_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0075" y="240425"/>
            <a:ext cx="3299475" cy="2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Calibri"/>
                <a:ea typeface="Calibri"/>
                <a:cs typeface="Calibri"/>
                <a:sym typeface="Calibri"/>
              </a:rPr>
              <a:t>Summary comments</a:t>
            </a:r>
            <a:endParaRPr sz="262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4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PIDs are the backbone for scholarly publishing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They tend to interoperate quite well (e.g. DOIs, ORCIDs, RORs)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It is not perfect in any way, as anyone working in this area could confess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But it will only get better!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46" descr="8071729256_70457e1742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250" y="445013"/>
            <a:ext cx="3157174" cy="3879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6"/>
          <p:cNvSpPr txBox="1"/>
          <p:nvPr/>
        </p:nvSpPr>
        <p:spPr>
          <a:xfrm>
            <a:off x="5852250" y="4324050"/>
            <a:ext cx="3118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- </a:t>
            </a:r>
            <a:r>
              <a:rPr lang="en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https://www.flickr.com/photos/centralasian/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RDC PIDs Document - Version 1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1st version published in 2016 by Research Data Canada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Working Group of the Standards and Interoperability Committee (SINC)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Goal to promote adoption of best practices for PIDs with all stakeholders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Overview, common PIDs, emerging PIDs, and recommendations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Equipment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Recommendations targeted specific stakeholders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Universities &amp; Research Centres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Government Departments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Repositories and Publishers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Canadian Research Data Management organizations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RDC PIDs Document - Version 2: New PID Discussions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Working Group struck in 2020 to update the document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Overviews updated, and more PID sections added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Researcher Identifiers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Outcome Object Identifiers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Publications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Datasets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Software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Organization Identifiers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 Identifier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Project Identifier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Equipment Identifiers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Physical Sample Identifiers (Geo, Bio, Health)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Identifiers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RDC PIDs Document - Version 2: New Sections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Sections added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PID Framework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PID Landscape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Future of PIDs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Governance and Sustainability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Recommendations section updated and expanded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Updates on original Recommendations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Recommendations and Stakeholders - NDRIO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feedback stage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are looking for broad community review and feedback by April 16/21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PIDs - A Complex Ecosystem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825" y="972175"/>
            <a:ext cx="59163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/>
              <a:t>http://bit.ly/rdc-pids-report</a:t>
            </a:r>
            <a:endParaRPr sz="5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and Impact of PIDs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/>
              <a:t>Maude Laplante Dubé</a:t>
            </a:r>
            <a:endParaRPr sz="1933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1402</Words>
  <Application>Microsoft Office PowerPoint</Application>
  <PresentationFormat>On-screen Show (16:9)</PresentationFormat>
  <Paragraphs>198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Simple Light</vt:lpstr>
      <vt:lpstr>PIDs 101</vt:lpstr>
      <vt:lpstr>Agenda</vt:lpstr>
      <vt:lpstr>The New RDC Persistent IDs Document Mark Leggott</vt:lpstr>
      <vt:lpstr>RDC PIDs Document - Version 1</vt:lpstr>
      <vt:lpstr>RDC PIDs Document - Version 2: New PID Discussions</vt:lpstr>
      <vt:lpstr>RDC PIDs Document - Version 2: New Sections</vt:lpstr>
      <vt:lpstr>PIDs - A Complex Ecosystem</vt:lpstr>
      <vt:lpstr>http://bit.ly/rdc-pids-report</vt:lpstr>
      <vt:lpstr>Context and Impact of PIDs Maude Laplante Dubé</vt:lpstr>
      <vt:lpstr>A Brief Introduction to Persistent Identifiers, Their Uses and Their Potentiel for the Research Ecosystem</vt:lpstr>
      <vt:lpstr>A Brief Introduction to Persistent Identifiers, Their Uses and Their Potentiel for the Research Ecosystem</vt:lpstr>
      <vt:lpstr>What is a PID?</vt:lpstr>
      <vt:lpstr>A Few Words About Persistence</vt:lpstr>
      <vt:lpstr>Sample DOIs</vt:lpstr>
      <vt:lpstr>Types of PID, by entity identified</vt:lpstr>
      <vt:lpstr>Types of PID, by registration system</vt:lpstr>
      <vt:lpstr>Use and potentiel of PIDs – Quality citations and long-term access</vt:lpstr>
      <vt:lpstr>Use and potentiel of PIDs – Facilitating retrieval</vt:lpstr>
      <vt:lpstr>Use and potentiel of PIDs – Version control</vt:lpstr>
      <vt:lpstr>Use and potentiel of PIDs - Measuring impact</vt:lpstr>
      <vt:lpstr>Use and potentiel of PIDs – Disambiguation of resources</vt:lpstr>
      <vt:lpstr>Use and potentiel of PIDs – Facilitating re-use</vt:lpstr>
      <vt:lpstr>Advantages of PIDs for the research ecosystem</vt:lpstr>
      <vt:lpstr>A Brief Introduction to Persistent Identifiers, Their Uses and Their Potentiel for the Research Ecosystem</vt:lpstr>
      <vt:lpstr>Implementation of PIDs Eugene Barsky</vt:lpstr>
      <vt:lpstr>Implementation of PIDs</vt:lpstr>
      <vt:lpstr>Implementing Handles</vt:lpstr>
      <vt:lpstr>Implementing DOIs (1)</vt:lpstr>
      <vt:lpstr>Implementing DOIs (2)</vt:lpstr>
      <vt:lpstr>Implementing DOIs (3)</vt:lpstr>
      <vt:lpstr>Implementing ORCIDs (1)</vt:lpstr>
      <vt:lpstr>Implementing ORCIDs (2)</vt:lpstr>
      <vt:lpstr>Implementing RORs</vt:lpstr>
      <vt:lpstr>Summary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PIDs 101</dc:title>
  <dc:creator>Ken Larose</dc:creator>
  <cp:lastModifiedBy>Ken Larose</cp:lastModifiedBy>
  <cp:revision>27</cp:revision>
  <dcterms:modified xsi:type="dcterms:W3CDTF">2021-03-02T03:34:22Z</dcterms:modified>
</cp:coreProperties>
</file>