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39"/>
  </p:notesMasterIdLst>
  <p:sldIdLst>
    <p:sldId id="257" r:id="rId2"/>
    <p:sldId id="258" r:id="rId3"/>
    <p:sldId id="263" r:id="rId4"/>
    <p:sldId id="409" r:id="rId5"/>
    <p:sldId id="383" r:id="rId6"/>
    <p:sldId id="422" r:id="rId7"/>
    <p:sldId id="423" r:id="rId8"/>
    <p:sldId id="415" r:id="rId9"/>
    <p:sldId id="419" r:id="rId10"/>
    <p:sldId id="420" r:id="rId11"/>
    <p:sldId id="421" r:id="rId12"/>
    <p:sldId id="418" r:id="rId13"/>
    <p:sldId id="416" r:id="rId14"/>
    <p:sldId id="426" r:id="rId15"/>
    <p:sldId id="427" r:id="rId16"/>
    <p:sldId id="414" r:id="rId17"/>
    <p:sldId id="379" r:id="rId18"/>
    <p:sldId id="392" r:id="rId19"/>
    <p:sldId id="412" r:id="rId20"/>
    <p:sldId id="413" r:id="rId21"/>
    <p:sldId id="411" r:id="rId22"/>
    <p:sldId id="425" r:id="rId23"/>
    <p:sldId id="394" r:id="rId24"/>
    <p:sldId id="395" r:id="rId25"/>
    <p:sldId id="398" r:id="rId26"/>
    <p:sldId id="400" r:id="rId27"/>
    <p:sldId id="396" r:id="rId28"/>
    <p:sldId id="397" r:id="rId29"/>
    <p:sldId id="424" r:id="rId30"/>
    <p:sldId id="399" r:id="rId31"/>
    <p:sldId id="404" r:id="rId32"/>
    <p:sldId id="402" r:id="rId33"/>
    <p:sldId id="401" r:id="rId34"/>
    <p:sldId id="384" r:id="rId35"/>
    <p:sldId id="386" r:id="rId36"/>
    <p:sldId id="405" r:id="rId37"/>
    <p:sldId id="382" r:id="rId3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8591"/>
    <a:srgbClr val="460096"/>
    <a:srgbClr val="000080"/>
    <a:srgbClr val="EE33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93" autoAdjust="0"/>
    <p:restoredTop sz="87485" autoAdjust="0"/>
  </p:normalViewPr>
  <p:slideViewPr>
    <p:cSldViewPr snapToGrid="0" snapToObjects="1">
      <p:cViewPr varScale="1">
        <p:scale>
          <a:sx n="85" d="100"/>
          <a:sy n="85" d="100"/>
        </p:scale>
        <p:origin x="1168" y="65"/>
      </p:cViewPr>
      <p:guideLst/>
    </p:cSldViewPr>
  </p:slideViewPr>
  <p:outlineViewPr>
    <p:cViewPr>
      <p:scale>
        <a:sx n="33" d="100"/>
        <a:sy n="33" d="100"/>
      </p:scale>
      <p:origin x="0" y="-2326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74" d="100"/>
          <a:sy n="74" d="100"/>
        </p:scale>
        <p:origin x="2750" y="8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9AA3E4-F4EB-1143-8042-96F2DADE21DC}" type="datetimeFigureOut">
              <a:rPr lang="en-US" smtClean="0"/>
              <a:t>3/10/2022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889AE4-CC13-B047-94B3-4F58D79A4F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5097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889AE4-CC13-B047-94B3-4F58D79A4F6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5656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889AE4-CC13-B047-94B3-4F58D79A4F6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5339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889AE4-CC13-B047-94B3-4F58D79A4F6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5894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CA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889AE4-CC13-B047-94B3-4F58D79A4F6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2837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889AE4-CC13-B047-94B3-4F58D79A4F6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38322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889AE4-CC13-B047-94B3-4F58D79A4F6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00955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889AE4-CC13-B047-94B3-4F58D79A4F6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51251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889AE4-CC13-B047-94B3-4F58D79A4F6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24598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889AE4-CC13-B047-94B3-4F58D79A4F6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78890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889AE4-CC13-B047-94B3-4F58D79A4F6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6114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889AE4-CC13-B047-94B3-4F58D79A4F6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3066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889AE4-CC13-B047-94B3-4F58D79A4F6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85296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889AE4-CC13-B047-94B3-4F58D79A4F6D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60464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889AE4-CC13-B047-94B3-4F58D79A4F6D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29952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889AE4-CC13-B047-94B3-4F58D79A4F6D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4536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889AE4-CC13-B047-94B3-4F58D79A4F6D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16251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889AE4-CC13-B047-94B3-4F58D79A4F6D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90880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889AE4-CC13-B047-94B3-4F58D79A4F6D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29859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889AE4-CC13-B047-94B3-4F58D79A4F6D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33538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889AE4-CC13-B047-94B3-4F58D79A4F6D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49170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889AE4-CC13-B047-94B3-4F58D79A4F6D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20345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889AE4-CC13-B047-94B3-4F58D79A4F6D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6069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7875" y="1200150"/>
            <a:ext cx="5759450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889AE4-CC13-B047-94B3-4F58D79A4F6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74601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889AE4-CC13-B047-94B3-4F58D79A4F6D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37670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889AE4-CC13-B047-94B3-4F58D79A4F6D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2456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889AE4-CC13-B047-94B3-4F58D79A4F6D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48637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889AE4-CC13-B047-94B3-4F58D79A4F6D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60497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889AE4-CC13-B047-94B3-4F58D79A4F6D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47170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9138" y="1163638"/>
            <a:ext cx="5584825" cy="31416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889AE4-CC13-B047-94B3-4F58D79A4F6D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37826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9138" y="1163638"/>
            <a:ext cx="5584825" cy="31416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889AE4-CC13-B047-94B3-4F58D79A4F6D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73936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889AE4-CC13-B047-94B3-4F58D79A4F6D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7392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7875" y="1200150"/>
            <a:ext cx="5759450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0815" indent="-170815"/>
            <a:endParaRPr lang="en-CA" sz="2050" dirty="0">
              <a:latin typeface="Calibri" panose="020F0502020204030204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889AE4-CC13-B047-94B3-4F58D79A4F6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2135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889AE4-CC13-B047-94B3-4F58D79A4F6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1391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889AE4-CC13-B047-94B3-4F58D79A4F6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0343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889AE4-CC13-B047-94B3-4F58D79A4F6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4411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889AE4-CC13-B047-94B3-4F58D79A4F6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647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889AE4-CC13-B047-94B3-4F58D79A4F6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9906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36D72F7C-642E-6D4B-8EA5-EBB8CC9ABB4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962EF62-68BC-EE49-9D7D-F81559FDD8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00149" y="2361537"/>
            <a:ext cx="10607537" cy="2322615"/>
          </a:xfrm>
        </p:spPr>
        <p:txBody>
          <a:bodyPr anchor="t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CB178BB-E478-E24F-9F87-288CC14961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00149" y="5231958"/>
            <a:ext cx="8591553" cy="1200032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BBBC8EFB-311D-FA4C-86C9-F0D4AE49DE6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200148" y="476160"/>
            <a:ext cx="3371850" cy="1478071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44C5E4C-1563-EC43-BFE5-5B21D9CDBEC1}"/>
              </a:ext>
            </a:extLst>
          </p:cNvPr>
          <p:cNvCxnSpPr>
            <a:cxnSpLocks/>
          </p:cNvCxnSpPr>
          <p:nvPr userDrawn="1"/>
        </p:nvCxnSpPr>
        <p:spPr>
          <a:xfrm flipH="1">
            <a:off x="1200148" y="5091458"/>
            <a:ext cx="10607538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E038EEBE-E2FE-604B-B3FD-92786E9497C7}"/>
              </a:ext>
            </a:extLst>
          </p:cNvPr>
          <p:cNvSpPr txBox="1"/>
          <p:nvPr userDrawn="1"/>
        </p:nvSpPr>
        <p:spPr>
          <a:xfrm>
            <a:off x="10096092" y="6042073"/>
            <a:ext cx="18700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b="0" i="0" spc="50" baseline="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crkn-rcdr.ca</a:t>
            </a:r>
            <a:endParaRPr lang="en-US" sz="2400" b="0" i="0" spc="50" baseline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58558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2A85729-520E-BF4D-8A5D-CE9CD0A3FAA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6570F24-759A-2540-B1E8-7396D176FE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0150" y="1987826"/>
            <a:ext cx="10515600" cy="2334937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421E4D-5563-B84F-9CA7-FBB0DC537E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001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989C99-C279-0A42-B643-520F6959AD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99C221D-8ACE-C945-B34B-8072415115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2129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2A85729-520E-BF4D-8A5D-CE9CD0A3FAA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6570F24-759A-2540-B1E8-7396D176FE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0150" y="1987826"/>
            <a:ext cx="10515600" cy="2334937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421E4D-5563-B84F-9CA7-FBB0DC537E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001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989C99-C279-0A42-B643-520F6959AD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99C221D-8ACE-C945-B34B-8072415115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6849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2A85729-520E-BF4D-8A5D-CE9CD0A3FAA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6570F24-759A-2540-B1E8-7396D176FE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0150" y="1987826"/>
            <a:ext cx="10515600" cy="2334937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421E4D-5563-B84F-9CA7-FBB0DC537E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001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989C99-C279-0A42-B643-520F6959AD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99C221D-8ACE-C945-B34B-8072415115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982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4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2A85729-520E-BF4D-8A5D-CE9CD0A3FAA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6570F24-759A-2540-B1E8-7396D176FE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0150" y="1987826"/>
            <a:ext cx="10515600" cy="2334937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421E4D-5563-B84F-9CA7-FBB0DC537E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001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989C99-C279-0A42-B643-520F6959AD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99C221D-8ACE-C945-B34B-8072415115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8777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AFA65A-C905-564E-A8AC-2A1724E864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0B0DA7-93E4-A84A-8AD4-D57B0B703A4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00150" y="1785869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9069B8-A13B-9C42-A463-705F8F7EA6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34150" y="1785869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34F037-43BE-1D43-92D4-8A25A94A49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C221D-8ACE-C945-B34B-807241511593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A picture containing music&#10;&#10;Description automatically generated">
            <a:extLst>
              <a:ext uri="{FF2B5EF4-FFF2-40B4-BE49-F238E27FC236}">
                <a16:creationId xmlns:a16="http://schemas.microsoft.com/office/drawing/2014/main" id="{67A757D0-3F7A-A943-A47A-D92BDDA1EA2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00150" y="6356353"/>
            <a:ext cx="1678021" cy="36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3430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34C2E7-F5CF-8342-9F53-93F17579B9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5149F0A-F7DD-0249-85FF-2B3C03703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C221D-8ACE-C945-B34B-807241511593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 descr="A picture containing music&#10;&#10;Description automatically generated">
            <a:extLst>
              <a:ext uri="{FF2B5EF4-FFF2-40B4-BE49-F238E27FC236}">
                <a16:creationId xmlns:a16="http://schemas.microsoft.com/office/drawing/2014/main" id="{BB74A960-DD50-C744-A529-45A8777A19B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00150" y="6356353"/>
            <a:ext cx="1678021" cy="36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9095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1F0D92-2779-D942-B9F1-684C57DC92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C221D-8ACE-C945-B34B-807241511593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 descr="A picture containing music&#10;&#10;Description automatically generated">
            <a:extLst>
              <a:ext uri="{FF2B5EF4-FFF2-40B4-BE49-F238E27FC236}">
                <a16:creationId xmlns:a16="http://schemas.microsoft.com/office/drawing/2014/main" id="{ADAE610C-3540-7040-96D5-3FF3EA6C659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00150" y="6356353"/>
            <a:ext cx="1678021" cy="36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06462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E84E2AD-3497-B644-9A36-AE297DFFC5D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962EF62-68BC-EE49-9D7D-F81559FDD8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00149" y="2361537"/>
            <a:ext cx="10607537" cy="2322615"/>
          </a:xfrm>
        </p:spPr>
        <p:txBody>
          <a:bodyPr anchor="t"/>
          <a:lstStyle>
            <a:lvl1pPr algn="l"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CB178BB-E478-E24F-9F87-288CC14961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00149" y="5231958"/>
            <a:ext cx="8591553" cy="1200032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BBC8EFB-311D-FA4C-86C9-F0D4AE49DE6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200148" y="476160"/>
            <a:ext cx="3371849" cy="1478071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44C5E4C-1563-EC43-BFE5-5B21D9CDBEC1}"/>
              </a:ext>
            </a:extLst>
          </p:cNvPr>
          <p:cNvCxnSpPr>
            <a:cxnSpLocks/>
          </p:cNvCxnSpPr>
          <p:nvPr userDrawn="1"/>
        </p:nvCxnSpPr>
        <p:spPr>
          <a:xfrm flipH="1">
            <a:off x="1200148" y="5091458"/>
            <a:ext cx="10607538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E038EEBE-E2FE-604B-B3FD-92786E9497C7}"/>
              </a:ext>
            </a:extLst>
          </p:cNvPr>
          <p:cNvSpPr txBox="1"/>
          <p:nvPr userDrawn="1"/>
        </p:nvSpPr>
        <p:spPr>
          <a:xfrm>
            <a:off x="10096092" y="6042073"/>
            <a:ext cx="18700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b="0" i="0" spc="50" baseline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crkn-rcdr.ca</a:t>
            </a:r>
            <a:endParaRPr lang="en-US" sz="2400" b="0" i="0" spc="50" baseline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5325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D88B327-DB5B-0543-8B3C-D7E2DEAF746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ED4A753-DAD9-A44B-AED1-884B24BACB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3CE4D5-5EF9-5C4E-9AF7-8C6844DB66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2F6E0F-36CF-BA4E-9480-738AFEEF6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C221D-8ACE-C945-B34B-8072415115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1114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C6B98B6-5EF2-E740-8A8E-96F8942F9E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ED4A753-DAD9-A44B-AED1-884B24BACB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3CE4D5-5EF9-5C4E-9AF7-8C6844DB66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2F6E0F-36CF-BA4E-9480-738AFEEF6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C221D-8ACE-C945-B34B-8072415115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2269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C6B98B6-5EF2-E740-8A8E-96F8942F9E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ED4A753-DAD9-A44B-AED1-884B24BACB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3CE4D5-5EF9-5C4E-9AF7-8C6844DB66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2F6E0F-36CF-BA4E-9480-738AFEEF6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C221D-8ACE-C945-B34B-8072415115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9465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C6B98B6-5EF2-E740-8A8E-96F8942F9E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ED4A753-DAD9-A44B-AED1-884B24BACB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3CE4D5-5EF9-5C4E-9AF7-8C6844DB66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2F6E0F-36CF-BA4E-9480-738AFEEF6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C221D-8ACE-C945-B34B-8072415115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4090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C6B98B6-5EF2-E740-8A8E-96F8942F9E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ED4A753-DAD9-A44B-AED1-884B24BACB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3CE4D5-5EF9-5C4E-9AF7-8C6844DB66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2F6E0F-36CF-BA4E-9480-738AFEEF6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C221D-8ACE-C945-B34B-8072415115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8661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C6B98B6-5EF2-E740-8A8E-96F8942F9E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ED4A753-DAD9-A44B-AED1-884B24BACB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3CE4D5-5EF9-5C4E-9AF7-8C6844DB66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2F6E0F-36CF-BA4E-9480-738AFEEF6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C221D-8ACE-C945-B34B-8072415115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8955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8352E196-6623-C440-8BFA-23DAFAD53C3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6570F24-759A-2540-B1E8-7396D176FE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0150" y="1987826"/>
            <a:ext cx="10515600" cy="2334937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421E4D-5563-B84F-9CA7-FBB0DC537E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001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989C99-C279-0A42-B643-520F6959AD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99C221D-8ACE-C945-B34B-8072415115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8012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14A7FF4-1C3D-4947-BCF3-41395E2F3B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0150" y="260131"/>
            <a:ext cx="10515600" cy="117453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24D3EB-06FB-0540-80B9-9842CF3290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00150" y="1785869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AE285F-BD8D-5A48-BFF2-CB958F2CDB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337006" y="6356350"/>
            <a:ext cx="137874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99C221D-8ACE-C945-B34B-8072415115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443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0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51" r:id="rId9"/>
    <p:sldLayoutId id="2147483661" r:id="rId10"/>
    <p:sldLayoutId id="2147483662" r:id="rId11"/>
    <p:sldLayoutId id="2147483663" r:id="rId12"/>
    <p:sldLayoutId id="2147483664" r:id="rId13"/>
    <p:sldLayoutId id="2147483652" r:id="rId14"/>
    <p:sldLayoutId id="2147483654" r:id="rId15"/>
    <p:sldLayoutId id="2147483655" r:id="rId16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0" i="0" kern="1200">
          <a:solidFill>
            <a:schemeClr val="tx1"/>
          </a:solidFill>
          <a:latin typeface="Arial" panose="020B0604020202020204" pitchFamily="34" charset="0"/>
          <a:ea typeface="Verdana" panose="020B0604030504040204" pitchFamily="34" charset="0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1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crkn.ca" TargetMode="Externa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2EA9D4-9A97-4D99-898E-4598EDB991C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CA" sz="6000" dirty="0"/>
              <a:t>It’s (perpetually) Complicated: </a:t>
            </a:r>
            <a:br>
              <a:rPr lang="en-CA" sz="5400" dirty="0"/>
            </a:br>
            <a:br>
              <a:rPr lang="en-CA" sz="1100" dirty="0"/>
            </a:br>
            <a:r>
              <a:rPr lang="en-US" sz="4000" dirty="0"/>
              <a:t>Tracking Perpetual Access Rights from </a:t>
            </a:r>
            <a:br>
              <a:rPr lang="en-US" sz="4000" dirty="0"/>
            </a:br>
            <a:r>
              <a:rPr lang="en-US" sz="4000" dirty="0"/>
              <a:t>Consortial License Agreements</a:t>
            </a:r>
            <a:endParaRPr lang="en-CA" sz="4000" dirty="0"/>
          </a:p>
        </p:txBody>
      </p:sp>
      <p:pic>
        <p:nvPicPr>
          <p:cNvPr id="4" name="Picture 4" descr="Picture: Presenter Courtney Bremer">
            <a:extLst>
              <a:ext uri="{FF2B5EF4-FFF2-40B4-BE49-F238E27FC236}">
                <a16:creationId xmlns:a16="http://schemas.microsoft.com/office/drawing/2014/main" id="{9B61A1C2-BAA6-4475-B01B-B967F66FD3D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8466" y="5305777"/>
            <a:ext cx="868948" cy="1156035"/>
          </a:xfrm>
          <a:prstGeom prst="rect">
            <a:avLst/>
          </a:prstGeom>
        </p:spPr>
      </p:pic>
      <p:sp>
        <p:nvSpPr>
          <p:cNvPr id="6" name="Subtitle 2">
            <a:extLst>
              <a:ext uri="{FF2B5EF4-FFF2-40B4-BE49-F238E27FC236}">
                <a16:creationId xmlns:a16="http://schemas.microsoft.com/office/drawing/2014/main" id="{B8A10867-6057-4472-A014-452B55406BC5}"/>
              </a:ext>
            </a:extLst>
          </p:cNvPr>
          <p:cNvSpPr txBox="1">
            <a:spLocks/>
          </p:cNvSpPr>
          <p:nvPr/>
        </p:nvSpPr>
        <p:spPr>
          <a:xfrm>
            <a:off x="2144216" y="5305777"/>
            <a:ext cx="4352170" cy="120003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685783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5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42892" indent="0" algn="ctr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85783" indent="0" algn="ctr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028675" indent="0" algn="ctr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371566" indent="0" algn="ctr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714457" indent="0" algn="ctr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348" indent="0" algn="ctr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240" indent="0" algn="ctr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132" indent="0" algn="ctr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sz="1800" b="1" dirty="0">
                <a:latin typeface="Arial"/>
                <a:cs typeface="Arial"/>
              </a:rPr>
              <a:t>Courtney Bremer	</a:t>
            </a:r>
            <a:endParaRPr lang="en-US" sz="1800" b="1" dirty="0"/>
          </a:p>
          <a:p>
            <a:r>
              <a:rPr lang="en-CA" sz="1400" dirty="0" err="1">
                <a:latin typeface="Arial"/>
                <a:cs typeface="Arial"/>
              </a:rPr>
              <a:t>eResources</a:t>
            </a:r>
            <a:r>
              <a:rPr lang="en-CA" sz="1400" dirty="0">
                <a:latin typeface="Arial"/>
                <a:cs typeface="Arial"/>
              </a:rPr>
              <a:t> Access Manager, University of Waterloo</a:t>
            </a:r>
            <a:endParaRPr lang="en-CA" sz="1400" dirty="0"/>
          </a:p>
          <a:p>
            <a:r>
              <a:rPr lang="en-CA" sz="1400" dirty="0">
                <a:latin typeface="Arial"/>
                <a:cs typeface="Arial"/>
              </a:rPr>
              <a:t>Chair, CRKN Knowledge Base Entitlements Sub-Committee (KBESC)</a:t>
            </a:r>
            <a:endParaRPr lang="en-CA" sz="1400" dirty="0"/>
          </a:p>
          <a:p>
            <a:endParaRPr lang="en-CA" sz="1800" dirty="0"/>
          </a:p>
        </p:txBody>
      </p:sp>
      <p:pic>
        <p:nvPicPr>
          <p:cNvPr id="7" name="Picture 6" descr="Picture: Presenter Emilie Lavallee-Funston">
            <a:extLst>
              <a:ext uri="{FF2B5EF4-FFF2-40B4-BE49-F238E27FC236}">
                <a16:creationId xmlns:a16="http://schemas.microsoft.com/office/drawing/2014/main" id="{2C1FD866-3755-4C73-95CB-003066FEB58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-10"/>
          <a:stretch/>
        </p:blipFill>
        <p:spPr>
          <a:xfrm>
            <a:off x="6635339" y="5310697"/>
            <a:ext cx="1003600" cy="1138846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B36DD40C-C2B2-4C0C-94E0-26CC7FDA84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38939" y="5281322"/>
            <a:ext cx="4348515" cy="624471"/>
          </a:xfrm>
        </p:spPr>
        <p:txBody>
          <a:bodyPr>
            <a:normAutofit fontScale="92500" lnSpcReduction="10000"/>
          </a:bodyPr>
          <a:lstStyle/>
          <a:p>
            <a:r>
              <a:rPr lang="en-CA" sz="1800"/>
              <a:t>Émilie Lavallée-Funston	</a:t>
            </a:r>
          </a:p>
          <a:p>
            <a:pPr>
              <a:lnSpc>
                <a:spcPct val="100000"/>
              </a:lnSpc>
            </a:pPr>
            <a:r>
              <a:rPr lang="en-CA" sz="1400"/>
              <a:t>Licensing and Member Services Officer, CRKN</a:t>
            </a:r>
          </a:p>
        </p:txBody>
      </p:sp>
    </p:spTree>
    <p:extLst>
      <p:ext uri="{BB962C8B-B14F-4D97-AF65-F5344CB8AC3E}">
        <p14:creationId xmlns:p14="http://schemas.microsoft.com/office/powerpoint/2010/main" val="15198320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9492C9F3-14F3-4A4E-A9D4-2BB60D5424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200150" y="2002834"/>
            <a:ext cx="4696152" cy="1115668"/>
          </a:xfrm>
          <a:prstGeom prst="roundRect">
            <a:avLst/>
          </a:prstGeom>
          <a:noFill/>
          <a:ln w="12700">
            <a:solidFill>
              <a:srgbClr val="000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18810CE-516F-4036-820D-514EB64C05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35000"/>
          </a:blip>
          <a:srcRect l="-949" t="-2407"/>
          <a:stretch/>
        </p:blipFill>
        <p:spPr>
          <a:xfrm>
            <a:off x="1200151" y="3233798"/>
            <a:ext cx="10910826" cy="3454759"/>
          </a:xfrm>
          <a:prstGeom prst="roundRect">
            <a:avLst/>
          </a:prstGeom>
          <a:ln>
            <a:solidFill>
              <a:srgbClr val="000080"/>
            </a:solidFill>
          </a:ln>
        </p:spPr>
      </p:pic>
      <p:sp>
        <p:nvSpPr>
          <p:cNvPr id="34" name="Title 1">
            <a:extLst>
              <a:ext uri="{FF2B5EF4-FFF2-40B4-BE49-F238E27FC236}">
                <a16:creationId xmlns:a16="http://schemas.microsoft.com/office/drawing/2014/main" id="{DFAB42A9-E066-4559-B7D0-BC3FF3D02A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4000"/>
              <a:t>Perpetual Access Rights Report</a:t>
            </a:r>
          </a:p>
        </p:txBody>
      </p:sp>
      <p:sp>
        <p:nvSpPr>
          <p:cNvPr id="8" name="Rectangle: Rounded Corners 18">
            <a:extLst>
              <a:ext uri="{FF2B5EF4-FFF2-40B4-BE49-F238E27FC236}">
                <a16:creationId xmlns:a16="http://schemas.microsoft.com/office/drawing/2014/main" id="{845E11BC-936A-49FA-AC0C-198DCD34CCB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1459307" y="1770928"/>
            <a:ext cx="2823326" cy="454207"/>
          </a:xfrm>
          <a:prstGeom prst="roundRect">
            <a:avLst/>
          </a:prstGeom>
          <a:solidFill>
            <a:srgbClr val="000080"/>
          </a:solidFill>
          <a:ln>
            <a:solidFill>
              <a:srgbClr val="00008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15053" tIns="0" rIns="215053" bIns="0" numCol="1" spcCol="1270" anchor="ctr" anchorCtr="0">
            <a:noAutofit/>
          </a:bodyPr>
          <a:lstStyle/>
          <a:p>
            <a:pPr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CA" sz="2400">
                <a:latin typeface="Arial" panose="020B0604020202020204" pitchFamily="34" charset="0"/>
                <a:cs typeface="Arial" panose="020B0604020202020204" pitchFamily="34" charset="0"/>
              </a:rPr>
              <a:t>Glossary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741015B-E07E-495E-892F-C0774CFF2AF7}"/>
              </a:ext>
            </a:extLst>
          </p:cNvPr>
          <p:cNvSpPr txBox="1"/>
          <p:nvPr/>
        </p:nvSpPr>
        <p:spPr>
          <a:xfrm>
            <a:off x="1200151" y="2002833"/>
            <a:ext cx="4696152" cy="1115668"/>
          </a:xfrm>
          <a:prstGeom prst="roundRect">
            <a:avLst/>
          </a:prstGeom>
          <a:noFill/>
          <a:ln w="12700">
            <a:noFill/>
          </a:ln>
        </p:spPr>
        <p:txBody>
          <a:bodyPr wrap="square" lIns="180000" tIns="270000" rIns="180000" bIns="180000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Define tabs and fields in report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Standard across all reports</a:t>
            </a:r>
          </a:p>
        </p:txBody>
      </p:sp>
      <p:pic>
        <p:nvPicPr>
          <p:cNvPr id="3" name="Picture 2" descr="Screenshot of PA rights worksheet with metadata fields/terms">
            <a:extLst>
              <a:ext uri="{FF2B5EF4-FFF2-40B4-BE49-F238E27FC236}">
                <a16:creationId xmlns:a16="http://schemas.microsoft.com/office/drawing/2014/main" id="{8B4999D8-E9E3-45EA-88CD-F2823D2E419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-1163"/>
          <a:stretch/>
        </p:blipFill>
        <p:spPr>
          <a:xfrm>
            <a:off x="1872448" y="3280530"/>
            <a:ext cx="9171006" cy="3361294"/>
          </a:xfrm>
          <a:prstGeom prst="roundRect">
            <a:avLst/>
          </a:prstGeom>
          <a:ln>
            <a:solidFill>
              <a:srgbClr val="FFC000"/>
            </a:solidFill>
          </a:ln>
        </p:spPr>
      </p:pic>
    </p:spTree>
    <p:extLst>
      <p:ext uri="{BB962C8B-B14F-4D97-AF65-F5344CB8AC3E}">
        <p14:creationId xmlns:p14="http://schemas.microsoft.com/office/powerpoint/2010/main" val="28826730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99945619-7C74-4D19-BD6E-C060322540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200150" y="2002834"/>
            <a:ext cx="4696152" cy="1115668"/>
          </a:xfrm>
          <a:prstGeom prst="roundRect">
            <a:avLst/>
          </a:prstGeom>
          <a:noFill/>
          <a:ln w="12700">
            <a:solidFill>
              <a:srgbClr val="000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18810CE-516F-4036-820D-514EB64C05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35000"/>
          </a:blip>
          <a:srcRect l="-949" t="-2407"/>
          <a:stretch/>
        </p:blipFill>
        <p:spPr>
          <a:xfrm>
            <a:off x="1200151" y="3233798"/>
            <a:ext cx="10910826" cy="3454759"/>
          </a:xfrm>
          <a:prstGeom prst="roundRect">
            <a:avLst/>
          </a:prstGeom>
          <a:ln>
            <a:solidFill>
              <a:srgbClr val="000080"/>
            </a:solidFill>
          </a:ln>
        </p:spPr>
      </p:pic>
      <p:sp>
        <p:nvSpPr>
          <p:cNvPr id="34" name="Title 1">
            <a:extLst>
              <a:ext uri="{FF2B5EF4-FFF2-40B4-BE49-F238E27FC236}">
                <a16:creationId xmlns:a16="http://schemas.microsoft.com/office/drawing/2014/main" id="{DFAB42A9-E066-4559-B7D0-BC3FF3D02A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4000"/>
              <a:t>Perpetual Access Rights Report</a:t>
            </a:r>
          </a:p>
        </p:txBody>
      </p:sp>
      <p:sp>
        <p:nvSpPr>
          <p:cNvPr id="10" name="Rectangle: Rounded Corners 18">
            <a:extLst>
              <a:ext uri="{FF2B5EF4-FFF2-40B4-BE49-F238E27FC236}">
                <a16:creationId xmlns:a16="http://schemas.microsoft.com/office/drawing/2014/main" id="{1DF120A5-9165-4374-8A34-C83F59771CEC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1459307" y="1770928"/>
            <a:ext cx="2823326" cy="454207"/>
          </a:xfrm>
          <a:prstGeom prst="roundRect">
            <a:avLst/>
          </a:prstGeom>
          <a:solidFill>
            <a:srgbClr val="000080"/>
          </a:solidFill>
          <a:ln>
            <a:solidFill>
              <a:srgbClr val="00008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15053" tIns="0" rIns="215053" bIns="0" numCol="1" spcCol="1270" anchor="ctr" anchorCtr="0">
            <a:noAutofit/>
          </a:bodyPr>
          <a:lstStyle/>
          <a:p>
            <a:pPr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CA" sz="2400">
                <a:latin typeface="Arial" panose="020B0604020202020204" pitchFamily="34" charset="0"/>
                <a:cs typeface="Arial" panose="020B0604020202020204" pitchFamily="34" charset="0"/>
              </a:rPr>
              <a:t>Glossary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DC68402-6A19-491A-A0B8-89A010F6EDAC}"/>
              </a:ext>
            </a:extLst>
          </p:cNvPr>
          <p:cNvSpPr txBox="1"/>
          <p:nvPr/>
        </p:nvSpPr>
        <p:spPr>
          <a:xfrm>
            <a:off x="1200151" y="2002833"/>
            <a:ext cx="4696152" cy="1115668"/>
          </a:xfrm>
          <a:prstGeom prst="roundRect">
            <a:avLst/>
          </a:prstGeom>
          <a:noFill/>
          <a:ln w="12700">
            <a:noFill/>
          </a:ln>
        </p:spPr>
        <p:txBody>
          <a:bodyPr wrap="square" lIns="180000" tIns="270000" rIns="180000" bIns="180000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Define tabs and fields in report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Standard across all reports</a:t>
            </a:r>
          </a:p>
        </p:txBody>
      </p:sp>
      <p:pic>
        <p:nvPicPr>
          <p:cNvPr id="4" name="Picture 3" descr="Screenshot of Title History worksheet with metadata fields/terms">
            <a:extLst>
              <a:ext uri="{FF2B5EF4-FFF2-40B4-BE49-F238E27FC236}">
                <a16:creationId xmlns:a16="http://schemas.microsoft.com/office/drawing/2014/main" id="{2390231D-5053-45CB-9C78-1F1B79432A7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64" t="-642" r="1930" b="1"/>
          <a:stretch/>
        </p:blipFill>
        <p:spPr>
          <a:xfrm>
            <a:off x="1397763" y="3515434"/>
            <a:ext cx="10515601" cy="2891486"/>
          </a:xfrm>
          <a:prstGeom prst="roundRect">
            <a:avLst/>
          </a:prstGeom>
          <a:ln>
            <a:solidFill>
              <a:srgbClr val="FFC000"/>
            </a:solidFill>
          </a:ln>
        </p:spPr>
      </p:pic>
    </p:spTree>
    <p:extLst>
      <p:ext uri="{BB962C8B-B14F-4D97-AF65-F5344CB8AC3E}">
        <p14:creationId xmlns:p14="http://schemas.microsoft.com/office/powerpoint/2010/main" val="10692347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0CCC3F00-1B46-4A94-9CDD-A23946090B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200150" y="2002834"/>
            <a:ext cx="9417126" cy="1115668"/>
          </a:xfrm>
          <a:prstGeom prst="roundRect">
            <a:avLst/>
          </a:prstGeom>
          <a:noFill/>
          <a:ln w="12700">
            <a:solidFill>
              <a:srgbClr val="000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4" name="Title 1">
            <a:extLst>
              <a:ext uri="{FF2B5EF4-FFF2-40B4-BE49-F238E27FC236}">
                <a16:creationId xmlns:a16="http://schemas.microsoft.com/office/drawing/2014/main" id="{DFAB42A9-E066-4559-B7D0-BC3FF3D02A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4000"/>
              <a:t>Perpetual Access Rights Report</a:t>
            </a:r>
          </a:p>
        </p:txBody>
      </p:sp>
      <p:sp>
        <p:nvSpPr>
          <p:cNvPr id="7" name="Rectangle: Rounded Corners 18">
            <a:extLst>
              <a:ext uri="{FF2B5EF4-FFF2-40B4-BE49-F238E27FC236}">
                <a16:creationId xmlns:a16="http://schemas.microsoft.com/office/drawing/2014/main" id="{57E89232-8DEC-4F7B-901F-3219D4BEF29F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1459307" y="1770928"/>
            <a:ext cx="3228440" cy="454207"/>
          </a:xfrm>
          <a:prstGeom prst="roundRect">
            <a:avLst/>
          </a:prstGeom>
          <a:solidFill>
            <a:srgbClr val="000080"/>
          </a:solidFill>
          <a:ln>
            <a:solidFill>
              <a:srgbClr val="00008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15053" tIns="0" rIns="215053" bIns="0" numCol="1" spcCol="1270" anchor="ctr" anchorCtr="0">
            <a:noAutofit/>
          </a:bodyPr>
          <a:lstStyle/>
          <a:p>
            <a:pPr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CA" sz="2400">
                <a:latin typeface="Arial" panose="020B0604020202020204" pitchFamily="34" charset="0"/>
                <a:cs typeface="Arial" panose="020B0604020202020204" pitchFamily="34" charset="0"/>
              </a:rPr>
              <a:t>Publisher-Context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DC68402-6A19-491A-A0B8-89A010F6EDAC}"/>
              </a:ext>
            </a:extLst>
          </p:cNvPr>
          <p:cNvSpPr txBox="1"/>
          <p:nvPr/>
        </p:nvSpPr>
        <p:spPr>
          <a:xfrm>
            <a:off x="1200151" y="2002833"/>
            <a:ext cx="9417126" cy="1115668"/>
          </a:xfrm>
          <a:prstGeom prst="roundRect">
            <a:avLst/>
          </a:prstGeom>
          <a:noFill/>
          <a:ln w="12700">
            <a:noFill/>
          </a:ln>
        </p:spPr>
        <p:txBody>
          <a:bodyPr wrap="square" lIns="180000" tIns="270000" rIns="180000" bIns="180000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Description of licensed content and current terms for PA rights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Identification of separate collections (where applicable)</a:t>
            </a:r>
          </a:p>
        </p:txBody>
      </p:sp>
      <p:pic>
        <p:nvPicPr>
          <p:cNvPr id="11" name="Picture 10" descr="Screenshot of Publisher Context worksheet with fields/terms">
            <a:extLst>
              <a:ext uri="{FF2B5EF4-FFF2-40B4-BE49-F238E27FC236}">
                <a16:creationId xmlns:a16="http://schemas.microsoft.com/office/drawing/2014/main" id="{5818A1AA-3B91-49A2-8DEC-982C781996F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832" t="-1471" r="816" b="2385"/>
          <a:stretch/>
        </p:blipFill>
        <p:spPr>
          <a:xfrm>
            <a:off x="2349661" y="2943599"/>
            <a:ext cx="7691783" cy="3854016"/>
          </a:xfrm>
          <a:prstGeom prst="roundRect">
            <a:avLst/>
          </a:prstGeom>
          <a:ln>
            <a:solidFill>
              <a:srgbClr val="000080"/>
            </a:solidFill>
          </a:ln>
        </p:spPr>
      </p:pic>
    </p:spTree>
    <p:extLst>
      <p:ext uri="{BB962C8B-B14F-4D97-AF65-F5344CB8AC3E}">
        <p14:creationId xmlns:p14="http://schemas.microsoft.com/office/powerpoint/2010/main" val="645530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63727E4A-01C6-4BE0-9E9C-F394F5F545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200149" y="2002833"/>
            <a:ext cx="9422385" cy="1422135"/>
          </a:xfrm>
          <a:prstGeom prst="roundRect">
            <a:avLst/>
          </a:prstGeom>
          <a:noFill/>
          <a:ln w="12700">
            <a:solidFill>
              <a:srgbClr val="000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4" name="Title 1">
            <a:extLst>
              <a:ext uri="{FF2B5EF4-FFF2-40B4-BE49-F238E27FC236}">
                <a16:creationId xmlns:a16="http://schemas.microsoft.com/office/drawing/2014/main" id="{DFAB42A9-E066-4559-B7D0-BC3FF3D02A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4000" dirty="0"/>
              <a:t>Perpetual Access Rights Report</a:t>
            </a:r>
          </a:p>
        </p:txBody>
      </p:sp>
      <p:sp>
        <p:nvSpPr>
          <p:cNvPr id="11" name="Rectangle: Rounded Corners 18">
            <a:extLst>
              <a:ext uri="{FF2B5EF4-FFF2-40B4-BE49-F238E27FC236}">
                <a16:creationId xmlns:a16="http://schemas.microsoft.com/office/drawing/2014/main" id="{88B9765E-9A75-457C-BA9A-6D56E847B40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1459307" y="1770928"/>
            <a:ext cx="3228440" cy="454207"/>
          </a:xfrm>
          <a:prstGeom prst="roundRect">
            <a:avLst/>
          </a:prstGeom>
          <a:solidFill>
            <a:srgbClr val="000080"/>
          </a:solidFill>
          <a:ln>
            <a:solidFill>
              <a:srgbClr val="00008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15053" tIns="0" rIns="215053" bIns="0" numCol="1" spcCol="1270" anchor="ctr" anchorCtr="0">
            <a:noAutofit/>
          </a:bodyPr>
          <a:lstStyle/>
          <a:p>
            <a:pPr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CA" sz="2400">
                <a:latin typeface="Arial" panose="020B0604020202020204" pitchFamily="34" charset="0"/>
                <a:cs typeface="Arial" panose="020B0604020202020204" pitchFamily="34" charset="0"/>
              </a:rPr>
              <a:t>Agreement-Codes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77ABBD1-35F9-4109-A0E6-FC8CD42F1837}"/>
              </a:ext>
            </a:extLst>
          </p:cNvPr>
          <p:cNvSpPr txBox="1"/>
          <p:nvPr/>
        </p:nvSpPr>
        <p:spPr>
          <a:xfrm>
            <a:off x="1205409" y="2008090"/>
            <a:ext cx="9417126" cy="1422135"/>
          </a:xfrm>
          <a:prstGeom prst="roundRect">
            <a:avLst/>
          </a:prstGeom>
          <a:noFill/>
          <a:ln w="12700">
            <a:noFill/>
          </a:ln>
        </p:spPr>
        <p:txBody>
          <a:bodyPr wrap="square" lIns="180000" tIns="270000" rIns="180000" bIns="180000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Each CRKN license with PA rights assigned a code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PA-Rights tab: Used to identify why a member has PA rights for a certain title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Agreement-Codes tab: Provides coverage details, notes, and URL to CRKN website</a:t>
            </a:r>
          </a:p>
        </p:txBody>
      </p:sp>
    </p:spTree>
    <p:extLst>
      <p:ext uri="{BB962C8B-B14F-4D97-AF65-F5344CB8AC3E}">
        <p14:creationId xmlns:p14="http://schemas.microsoft.com/office/powerpoint/2010/main" val="23407674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2186F102-2771-437B-A8F0-64044069D1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200150" y="2002834"/>
            <a:ext cx="9417126" cy="1422134"/>
          </a:xfrm>
          <a:prstGeom prst="roundRect">
            <a:avLst/>
          </a:prstGeom>
          <a:noFill/>
          <a:ln w="12700">
            <a:solidFill>
              <a:srgbClr val="000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4" name="Title 1">
            <a:extLst>
              <a:ext uri="{FF2B5EF4-FFF2-40B4-BE49-F238E27FC236}">
                <a16:creationId xmlns:a16="http://schemas.microsoft.com/office/drawing/2014/main" id="{DFAB42A9-E066-4559-B7D0-BC3FF3D02A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4000"/>
              <a:t>Perpetual Access Rights Report</a:t>
            </a:r>
          </a:p>
        </p:txBody>
      </p:sp>
      <p:sp>
        <p:nvSpPr>
          <p:cNvPr id="11" name="Rectangle: Rounded Corners 18">
            <a:extLst>
              <a:ext uri="{FF2B5EF4-FFF2-40B4-BE49-F238E27FC236}">
                <a16:creationId xmlns:a16="http://schemas.microsoft.com/office/drawing/2014/main" id="{88B9765E-9A75-457C-BA9A-6D56E847B40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1459307" y="1770928"/>
            <a:ext cx="3228440" cy="454207"/>
          </a:xfrm>
          <a:prstGeom prst="roundRect">
            <a:avLst/>
          </a:prstGeom>
          <a:solidFill>
            <a:srgbClr val="000080"/>
          </a:solidFill>
          <a:ln>
            <a:solidFill>
              <a:srgbClr val="00008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15053" tIns="0" rIns="215053" bIns="0" numCol="1" spcCol="1270" anchor="ctr" anchorCtr="0">
            <a:noAutofit/>
          </a:bodyPr>
          <a:lstStyle/>
          <a:p>
            <a:pPr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CA" sz="2400">
                <a:latin typeface="Arial" panose="020B0604020202020204" pitchFamily="34" charset="0"/>
                <a:cs typeface="Arial" panose="020B0604020202020204" pitchFamily="34" charset="0"/>
              </a:rPr>
              <a:t>Agreement-Codes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DC68402-6A19-491A-A0B8-89A010F6EDAC}"/>
              </a:ext>
            </a:extLst>
          </p:cNvPr>
          <p:cNvSpPr txBox="1"/>
          <p:nvPr/>
        </p:nvSpPr>
        <p:spPr>
          <a:xfrm>
            <a:off x="1200151" y="2002833"/>
            <a:ext cx="9417126" cy="1422135"/>
          </a:xfrm>
          <a:prstGeom prst="roundRect">
            <a:avLst/>
          </a:prstGeom>
          <a:noFill/>
          <a:ln w="12700">
            <a:noFill/>
          </a:ln>
        </p:spPr>
        <p:txBody>
          <a:bodyPr wrap="square" lIns="180000" tIns="270000" rIns="180000" bIns="180000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Each CRKN license with PA rights assigned a code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PA-Rights tab: Used to identify why a member has PA rights for a certain title</a:t>
            </a:r>
            <a:endParaRPr lang="en-US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Agreement-Codes tab: Provides coverage details, notes, and URL to CRKN website</a:t>
            </a:r>
          </a:p>
        </p:txBody>
      </p:sp>
      <p:pic>
        <p:nvPicPr>
          <p:cNvPr id="10" name="Picture 9" descr="Screenshot of Agreement code field">
            <a:extLst>
              <a:ext uri="{FF2B5EF4-FFF2-40B4-BE49-F238E27FC236}">
                <a16:creationId xmlns:a16="http://schemas.microsoft.com/office/drawing/2014/main" id="{B6D74BCA-9855-459D-AA45-6D067EEF2DE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3283" b="8116"/>
          <a:stretch/>
        </p:blipFill>
        <p:spPr>
          <a:xfrm>
            <a:off x="1459307" y="3656873"/>
            <a:ext cx="2429754" cy="2744453"/>
          </a:xfrm>
          <a:prstGeom prst="roundRect">
            <a:avLst/>
          </a:prstGeom>
          <a:ln>
            <a:solidFill>
              <a:srgbClr val="000080"/>
            </a:solidFill>
          </a:ln>
        </p:spPr>
      </p:pic>
    </p:spTree>
    <p:extLst>
      <p:ext uri="{BB962C8B-B14F-4D97-AF65-F5344CB8AC3E}">
        <p14:creationId xmlns:p14="http://schemas.microsoft.com/office/powerpoint/2010/main" val="23904505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8642FFC4-1F8D-4EA8-BF1A-674CFD71ED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200149" y="2002833"/>
            <a:ext cx="9427643" cy="1430199"/>
          </a:xfrm>
          <a:prstGeom prst="roundRect">
            <a:avLst/>
          </a:prstGeom>
          <a:noFill/>
          <a:ln w="12700">
            <a:solidFill>
              <a:srgbClr val="000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4" name="Title 1">
            <a:extLst>
              <a:ext uri="{FF2B5EF4-FFF2-40B4-BE49-F238E27FC236}">
                <a16:creationId xmlns:a16="http://schemas.microsoft.com/office/drawing/2014/main" id="{DFAB42A9-E066-4559-B7D0-BC3FF3D02A0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4000"/>
              <a:t>Perpetual Access Rights Report</a:t>
            </a:r>
          </a:p>
        </p:txBody>
      </p:sp>
      <p:sp>
        <p:nvSpPr>
          <p:cNvPr id="11" name="Rectangle: Rounded Corners 18">
            <a:extLst>
              <a:ext uri="{FF2B5EF4-FFF2-40B4-BE49-F238E27FC236}">
                <a16:creationId xmlns:a16="http://schemas.microsoft.com/office/drawing/2014/main" id="{88B9765E-9A75-457C-BA9A-6D56E847B401}"/>
              </a:ext>
            </a:extLst>
          </p:cNvPr>
          <p:cNvSpPr txBox="1"/>
          <p:nvPr/>
        </p:nvSpPr>
        <p:spPr>
          <a:xfrm>
            <a:off x="1459307" y="1770928"/>
            <a:ext cx="3228440" cy="454207"/>
          </a:xfrm>
          <a:prstGeom prst="roundRect">
            <a:avLst/>
          </a:prstGeom>
          <a:solidFill>
            <a:srgbClr val="000080"/>
          </a:solidFill>
          <a:ln>
            <a:solidFill>
              <a:srgbClr val="00008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15053" tIns="0" rIns="215053" bIns="0" numCol="1" spcCol="1270" anchor="ctr" anchorCtr="0">
            <a:noAutofit/>
          </a:bodyPr>
          <a:lstStyle/>
          <a:p>
            <a:pPr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CA" sz="2400">
                <a:latin typeface="Arial" panose="020B0604020202020204" pitchFamily="34" charset="0"/>
                <a:cs typeface="Arial" panose="020B0604020202020204" pitchFamily="34" charset="0"/>
              </a:rPr>
              <a:t>Agreement-Codes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CB23170-8AD8-4FE2-9A07-1B3B6EF6D026}"/>
              </a:ext>
            </a:extLst>
          </p:cNvPr>
          <p:cNvSpPr txBox="1"/>
          <p:nvPr/>
        </p:nvSpPr>
        <p:spPr>
          <a:xfrm>
            <a:off x="1210667" y="2010898"/>
            <a:ext cx="9417126" cy="1422135"/>
          </a:xfrm>
          <a:prstGeom prst="roundRect">
            <a:avLst/>
          </a:prstGeom>
          <a:noFill/>
          <a:ln w="12700">
            <a:noFill/>
          </a:ln>
        </p:spPr>
        <p:txBody>
          <a:bodyPr wrap="square" lIns="180000" tIns="270000" rIns="180000" bIns="180000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Each CRKN license with PA rights assigned a code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PA-Rights tab: Used to identify why a member has PA rights for a certain title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Agreement-Codes tab: Provides coverage details, notes, and URL to CRKN website</a:t>
            </a:r>
          </a:p>
        </p:txBody>
      </p:sp>
      <p:pic>
        <p:nvPicPr>
          <p:cNvPr id="9" name="Picture 8" descr="Screenshot of agreement code worksheet with additional details">
            <a:extLst>
              <a:ext uri="{FF2B5EF4-FFF2-40B4-BE49-F238E27FC236}">
                <a16:creationId xmlns:a16="http://schemas.microsoft.com/office/drawing/2014/main" id="{57EA779C-C9BE-4B2F-AABA-1D849D67986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183" r="3069" b="11781"/>
          <a:stretch/>
        </p:blipFill>
        <p:spPr>
          <a:xfrm>
            <a:off x="1149150" y="4123741"/>
            <a:ext cx="10617601" cy="969323"/>
          </a:xfrm>
          <a:prstGeom prst="roundRect">
            <a:avLst/>
          </a:prstGeom>
          <a:ln>
            <a:solidFill>
              <a:srgbClr val="000080"/>
            </a:solidFill>
          </a:ln>
        </p:spPr>
      </p:pic>
    </p:spTree>
    <p:extLst>
      <p:ext uri="{BB962C8B-B14F-4D97-AF65-F5344CB8AC3E}">
        <p14:creationId xmlns:p14="http://schemas.microsoft.com/office/powerpoint/2010/main" val="16121105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22816DDF-5675-400F-8A49-408AF1BAA7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951075" y="2107728"/>
            <a:ext cx="5085144" cy="3794002"/>
          </a:xfrm>
          <a:prstGeom prst="roundRect">
            <a:avLst/>
          </a:prstGeom>
          <a:noFill/>
          <a:ln w="12700">
            <a:solidFill>
              <a:srgbClr val="000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4" name="Title 1">
            <a:extLst>
              <a:ext uri="{FF2B5EF4-FFF2-40B4-BE49-F238E27FC236}">
                <a16:creationId xmlns:a16="http://schemas.microsoft.com/office/drawing/2014/main" id="{DFAB42A9-E066-4559-B7D0-BC3FF3D02A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4000" dirty="0"/>
              <a:t>Perpetual Access Rights Report</a:t>
            </a:r>
          </a:p>
        </p:txBody>
      </p:sp>
      <p:pic>
        <p:nvPicPr>
          <p:cNvPr id="7" name="Picture 6" descr="Screenshot of title metadata fields">
            <a:extLst>
              <a:ext uri="{FF2B5EF4-FFF2-40B4-BE49-F238E27FC236}">
                <a16:creationId xmlns:a16="http://schemas.microsoft.com/office/drawing/2014/main" id="{64EC234D-EB7A-437F-B727-2BA566C681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2551" y="1872189"/>
            <a:ext cx="4135021" cy="4836498"/>
          </a:xfrm>
          <a:prstGeom prst="roundRect">
            <a:avLst/>
          </a:prstGeom>
          <a:ln>
            <a:solidFill>
              <a:srgbClr val="000080"/>
            </a:solidFill>
          </a:ln>
        </p:spPr>
      </p:pic>
      <p:sp>
        <p:nvSpPr>
          <p:cNvPr id="11" name="Rectangle: Rounded Corners 18">
            <a:extLst>
              <a:ext uri="{FF2B5EF4-FFF2-40B4-BE49-F238E27FC236}">
                <a16:creationId xmlns:a16="http://schemas.microsoft.com/office/drawing/2014/main" id="{A104A1F8-5692-43DD-9AB1-FBC4CF1CFB9A}"/>
              </a:ext>
            </a:extLst>
          </p:cNvPr>
          <p:cNvSpPr txBox="1"/>
          <p:nvPr/>
        </p:nvSpPr>
        <p:spPr>
          <a:xfrm>
            <a:off x="6457951" y="1872189"/>
            <a:ext cx="2915923" cy="471079"/>
          </a:xfrm>
          <a:prstGeom prst="roundRect">
            <a:avLst/>
          </a:prstGeom>
          <a:solidFill>
            <a:srgbClr val="000080"/>
          </a:solidFill>
          <a:ln>
            <a:solidFill>
              <a:srgbClr val="00008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15053" tIns="0" rIns="215053" bIns="0" numCol="1" spcCol="1270" anchor="ctr" anchorCtr="0">
            <a:noAutofit/>
          </a:bodyPr>
          <a:lstStyle/>
          <a:p>
            <a:pPr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CA" sz="2400">
                <a:latin typeface="Arial" panose="020B0604020202020204" pitchFamily="34" charset="0"/>
                <a:cs typeface="Arial" panose="020B0604020202020204" pitchFamily="34" charset="0"/>
              </a:rPr>
              <a:t>PA-Rights Tab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66CAE21-8F73-4FE0-B706-E941850CFBBA}"/>
              </a:ext>
            </a:extLst>
          </p:cNvPr>
          <p:cNvSpPr txBox="1"/>
          <p:nvPr/>
        </p:nvSpPr>
        <p:spPr>
          <a:xfrm>
            <a:off x="5951075" y="2089153"/>
            <a:ext cx="5085144" cy="3812577"/>
          </a:xfrm>
          <a:prstGeom prst="roundRect">
            <a:avLst/>
          </a:prstGeom>
          <a:noFill/>
          <a:ln w="12700">
            <a:noFill/>
          </a:ln>
        </p:spPr>
        <p:txBody>
          <a:bodyPr wrap="square" lIns="180000" tIns="270000" rIns="180000" bIns="180000" rtlCol="0">
            <a:spAutoFit/>
          </a:bodyPr>
          <a:lstStyle/>
          <a:p>
            <a:pPr marL="342900" lvl="1" indent="-342900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Arial" panose="020B0604020202020204" pitchFamily="34" charset="0"/>
              <a:buChar char="•"/>
              <a:tabLst>
                <a:tab pos="2868613" algn="l"/>
                <a:tab pos="3051175" algn="l"/>
              </a:tabLs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Title metadata interoperable with KBART-compliant title lists</a:t>
            </a:r>
          </a:p>
          <a:p>
            <a:pPr marL="0" lvl="1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tabLst>
                <a:tab pos="2868613" algn="l"/>
                <a:tab pos="3051175" algn="l"/>
              </a:tabLst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1" indent="-342900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Arial" panose="020B0604020202020204" pitchFamily="34" charset="0"/>
              <a:buChar char="•"/>
              <a:tabLst>
                <a:tab pos="2868613" algn="l"/>
                <a:tab pos="3051175" algn="l"/>
              </a:tabLs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Certain fields defined in other tabs </a:t>
            </a:r>
          </a:p>
          <a:p>
            <a:pPr marL="800100" lvl="2" indent="-342900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Arial" panose="020B0604020202020204" pitchFamily="34" charset="0"/>
              <a:buChar char="•"/>
              <a:tabLst>
                <a:tab pos="2868613" algn="l"/>
                <a:tab pos="3051175" algn="l"/>
              </a:tabLs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e.g.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agreement_code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collection_name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tabLst>
                <a:tab pos="2868613" algn="l"/>
                <a:tab pos="3051175" algn="l"/>
              </a:tabLst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1" indent="-342900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Arial" panose="020B0604020202020204" pitchFamily="34" charset="0"/>
              <a:buChar char="•"/>
              <a:tabLst>
                <a:tab pos="2868613" algn="l"/>
                <a:tab pos="3051175" algn="l"/>
              </a:tabLs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Each institution has a unique rights column</a:t>
            </a:r>
          </a:p>
          <a:p>
            <a:pPr marL="800100" lvl="2" indent="-342900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Arial" panose="020B0604020202020204" pitchFamily="34" charset="0"/>
              <a:buChar char="•"/>
              <a:tabLst>
                <a:tab pos="2868613" algn="l"/>
                <a:tab pos="3051175" algn="l"/>
              </a:tabLs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Individual coverage exceptions are recorded here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9580EC86-4462-4383-ACD1-DEC65B745A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588858" y="3429000"/>
            <a:ext cx="1929846" cy="737886"/>
          </a:xfrm>
          <a:prstGeom prst="roundRect">
            <a:avLst/>
          </a:prstGeom>
          <a:noFill/>
          <a:ln w="190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21C03D55-4739-47F0-B038-F41406A698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588854" y="4166886"/>
            <a:ext cx="3214639" cy="1434234"/>
          </a:xfrm>
          <a:prstGeom prst="roundRect">
            <a:avLst/>
          </a:prstGeom>
          <a:noFill/>
          <a:ln w="190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2F7D1A2A-06BA-43AF-AD77-E37F84F684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598504" y="5499059"/>
            <a:ext cx="1003871" cy="1079167"/>
          </a:xfrm>
          <a:prstGeom prst="roundRect">
            <a:avLst/>
          </a:prstGeom>
          <a:noFill/>
          <a:ln w="190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9D01ECD9-0EAA-44AA-94C1-F00ECD1807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598504" y="2089153"/>
            <a:ext cx="1480362" cy="1339847"/>
          </a:xfrm>
          <a:prstGeom prst="roundRect">
            <a:avLst/>
          </a:prstGeom>
          <a:noFill/>
          <a:ln w="190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170025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A9FA22-9453-4EF4-96C5-7BA64D83B8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6000"/>
              <a:t>Workflow</a:t>
            </a:r>
          </a:p>
        </p:txBody>
      </p:sp>
    </p:spTree>
    <p:extLst>
      <p:ext uri="{BB962C8B-B14F-4D97-AF65-F5344CB8AC3E}">
        <p14:creationId xmlns:p14="http://schemas.microsoft.com/office/powerpoint/2010/main" val="23083462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6B8E8623-630D-49C5-A877-B0D70F1967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200150" y="2002834"/>
            <a:ext cx="9417126" cy="1422134"/>
          </a:xfrm>
          <a:prstGeom prst="roundRect">
            <a:avLst/>
          </a:prstGeom>
          <a:noFill/>
          <a:ln w="12700">
            <a:solidFill>
              <a:srgbClr val="4600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FF20889-816D-471C-90BF-F15DA57CE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8140" y="2012542"/>
            <a:ext cx="9419136" cy="1420491"/>
          </a:xfrm>
          <a:prstGeom prst="rect">
            <a:avLst/>
          </a:prstGeom>
        </p:spPr>
      </p:pic>
      <p:sp>
        <p:nvSpPr>
          <p:cNvPr id="34" name="Title 1">
            <a:extLst>
              <a:ext uri="{FF2B5EF4-FFF2-40B4-BE49-F238E27FC236}">
                <a16:creationId xmlns:a16="http://schemas.microsoft.com/office/drawing/2014/main" id="{DFAB42A9-E066-4559-B7D0-BC3FF3D02A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4000" dirty="0"/>
              <a:t>Workflow</a:t>
            </a:r>
          </a:p>
        </p:txBody>
      </p:sp>
      <p:sp>
        <p:nvSpPr>
          <p:cNvPr id="20" name="Rectangle: Rounded Corners 18">
            <a:extLst>
              <a:ext uri="{FF2B5EF4-FFF2-40B4-BE49-F238E27FC236}">
                <a16:creationId xmlns:a16="http://schemas.microsoft.com/office/drawing/2014/main" id="{211350A5-1FE4-4C21-8C1F-E9147B38754F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1459306" y="1739627"/>
            <a:ext cx="2904349" cy="427634"/>
          </a:xfrm>
          <a:prstGeom prst="roundRect">
            <a:avLst/>
          </a:prstGeom>
          <a:solidFill>
            <a:srgbClr val="460096"/>
          </a:solidFill>
          <a:ln>
            <a:solidFill>
              <a:srgbClr val="460096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15053" tIns="0" rIns="215053" bIns="0" numCol="1" spcCol="1270" anchor="ctr" anchorCtr="0">
            <a:noAutofit/>
          </a:bodyPr>
          <a:lstStyle/>
          <a:p>
            <a:pPr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CA" sz="2400" dirty="0">
                <a:latin typeface="Arial" panose="020B0604020202020204" pitchFamily="34" charset="0"/>
                <a:cs typeface="Arial" panose="020B0604020202020204" pitchFamily="34" charset="0"/>
              </a:rPr>
              <a:t>1. Rights Clauses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DC68402-6A19-491A-A0B8-89A010F6EDAC}"/>
              </a:ext>
            </a:extLst>
          </p:cNvPr>
          <p:cNvSpPr txBox="1"/>
          <p:nvPr/>
        </p:nvSpPr>
        <p:spPr>
          <a:xfrm>
            <a:off x="1200151" y="2002833"/>
            <a:ext cx="9417126" cy="1422135"/>
          </a:xfrm>
          <a:prstGeom prst="roundRect">
            <a:avLst/>
          </a:prstGeom>
          <a:noFill/>
          <a:ln w="12700">
            <a:noFill/>
          </a:ln>
        </p:spPr>
        <p:txBody>
          <a:bodyPr wrap="square" lIns="180000" tIns="270000" rIns="180000" bIns="180000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Current Model License clause</a:t>
            </a:r>
          </a:p>
          <a:p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 descr="Screenshot of clause 2.2 perpetual access rights">
            <a:extLst>
              <a:ext uri="{FF2B5EF4-FFF2-40B4-BE49-F238E27FC236}">
                <a16:creationId xmlns:a16="http://schemas.microsoft.com/office/drawing/2014/main" id="{6DA01BB5-A40B-4E80-9FF5-8A2881E8AF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0151" y="3799458"/>
            <a:ext cx="10774279" cy="2476846"/>
          </a:xfrm>
          <a:prstGeom prst="roundRect">
            <a:avLst/>
          </a:prstGeom>
          <a:ln>
            <a:solidFill>
              <a:srgbClr val="460096"/>
            </a:solidFill>
          </a:ln>
        </p:spPr>
      </p:pic>
    </p:spTree>
    <p:extLst>
      <p:ext uri="{BB962C8B-B14F-4D97-AF65-F5344CB8AC3E}">
        <p14:creationId xmlns:p14="http://schemas.microsoft.com/office/powerpoint/2010/main" val="35781171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2E9C1C30-1C4B-4954-87E0-383047C8D4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200150" y="2002834"/>
            <a:ext cx="9417126" cy="1422134"/>
          </a:xfrm>
          <a:prstGeom prst="roundRect">
            <a:avLst/>
          </a:prstGeom>
          <a:noFill/>
          <a:ln w="12700">
            <a:solidFill>
              <a:srgbClr val="4600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098B68B-1C16-42BB-8676-E272314F46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8140" y="2002832"/>
            <a:ext cx="9419136" cy="1420491"/>
          </a:xfrm>
          <a:prstGeom prst="rect">
            <a:avLst/>
          </a:prstGeom>
        </p:spPr>
      </p:pic>
      <p:sp>
        <p:nvSpPr>
          <p:cNvPr id="34" name="Title 1">
            <a:extLst>
              <a:ext uri="{FF2B5EF4-FFF2-40B4-BE49-F238E27FC236}">
                <a16:creationId xmlns:a16="http://schemas.microsoft.com/office/drawing/2014/main" id="{DFAB42A9-E066-4559-B7D0-BC3FF3D02A0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4000"/>
              <a:t>Workflow</a:t>
            </a:r>
          </a:p>
        </p:txBody>
      </p:sp>
      <p:sp>
        <p:nvSpPr>
          <p:cNvPr id="12" name="Rectangle: Rounded Corners 18">
            <a:extLst>
              <a:ext uri="{FF2B5EF4-FFF2-40B4-BE49-F238E27FC236}">
                <a16:creationId xmlns:a16="http://schemas.microsoft.com/office/drawing/2014/main" id="{360D5380-B043-4EF8-B98C-2E644EFC20E0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1459306" y="1739627"/>
            <a:ext cx="2904349" cy="427634"/>
          </a:xfrm>
          <a:prstGeom prst="roundRect">
            <a:avLst/>
          </a:prstGeom>
          <a:solidFill>
            <a:srgbClr val="460096"/>
          </a:solidFill>
          <a:ln>
            <a:solidFill>
              <a:srgbClr val="460096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15053" tIns="0" rIns="215053" bIns="0" numCol="1" spcCol="1270" anchor="ctr" anchorCtr="0">
            <a:noAutofit/>
          </a:bodyPr>
          <a:lstStyle/>
          <a:p>
            <a:pPr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CA" sz="2400" dirty="0">
                <a:latin typeface="Arial" panose="020B0604020202020204" pitchFamily="34" charset="0"/>
                <a:cs typeface="Arial" panose="020B0604020202020204" pitchFamily="34" charset="0"/>
              </a:rPr>
              <a:t>1. Rights Clauses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DC68402-6A19-491A-A0B8-89A010F6EDAC}"/>
              </a:ext>
            </a:extLst>
          </p:cNvPr>
          <p:cNvSpPr txBox="1"/>
          <p:nvPr/>
        </p:nvSpPr>
        <p:spPr>
          <a:xfrm>
            <a:off x="1200151" y="2002833"/>
            <a:ext cx="9417126" cy="1422135"/>
          </a:xfrm>
          <a:prstGeom prst="roundRect">
            <a:avLst/>
          </a:prstGeom>
          <a:noFill/>
          <a:ln w="12700">
            <a:noFill/>
          </a:ln>
        </p:spPr>
        <p:txBody>
          <a:bodyPr wrap="square" lIns="180000" tIns="270000" rIns="180000" bIns="180000" rtlCol="0">
            <a:spAutoFit/>
          </a:bodyPr>
          <a:lstStyle/>
          <a:p>
            <a:endParaRPr lang="en-CA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Publisher-specific language in </a:t>
            </a:r>
            <a:r>
              <a:rPr lang="en-CA" b="1" dirty="0">
                <a:latin typeface="Arial" panose="020B0604020202020204" pitchFamily="34" charset="0"/>
                <a:cs typeface="Arial" panose="020B0604020202020204" pitchFamily="34" charset="0"/>
              </a:rPr>
              <a:t>Schedule 1 – Licensed Materials</a:t>
            </a: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sz="1400" dirty="0">
                <a:latin typeface="Arial" panose="020B0604020202020204" pitchFamily="34" charset="0"/>
                <a:cs typeface="Arial" panose="020B0604020202020204" pitchFamily="34" charset="0"/>
              </a:rPr>
              <a:t>(Current Model)</a:t>
            </a:r>
            <a:endParaRPr lang="en-CA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CA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 descr="Screenshot of Schedule 1 language">
            <a:extLst>
              <a:ext uri="{FF2B5EF4-FFF2-40B4-BE49-F238E27FC236}">
                <a16:creationId xmlns:a16="http://schemas.microsoft.com/office/drawing/2014/main" id="{AE13EDCF-DE6C-423E-B9DF-7844695549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90676" y="3729928"/>
            <a:ext cx="10393225" cy="1334139"/>
          </a:xfrm>
          <a:prstGeom prst="roundRect">
            <a:avLst/>
          </a:prstGeom>
          <a:ln>
            <a:solidFill>
              <a:srgbClr val="460096"/>
            </a:solidFill>
          </a:ln>
        </p:spPr>
      </p:pic>
      <p:pic>
        <p:nvPicPr>
          <p:cNvPr id="7" name="Picture 6" descr="Screenshot of Schedule 1 language">
            <a:extLst>
              <a:ext uri="{FF2B5EF4-FFF2-40B4-BE49-F238E27FC236}">
                <a16:creationId xmlns:a16="http://schemas.microsoft.com/office/drawing/2014/main" id="{E623E800-B8A0-42E9-AFCD-D85F97ECD2B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5171" b="1"/>
          <a:stretch/>
        </p:blipFill>
        <p:spPr>
          <a:xfrm>
            <a:off x="1390677" y="5193035"/>
            <a:ext cx="10393225" cy="1508638"/>
          </a:xfrm>
          <a:prstGeom prst="roundRect">
            <a:avLst/>
          </a:prstGeom>
          <a:ln>
            <a:solidFill>
              <a:srgbClr val="460096"/>
            </a:solidFill>
          </a:ln>
        </p:spPr>
      </p:pic>
    </p:spTree>
    <p:extLst>
      <p:ext uri="{BB962C8B-B14F-4D97-AF65-F5344CB8AC3E}">
        <p14:creationId xmlns:p14="http://schemas.microsoft.com/office/powerpoint/2010/main" val="39697500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2F177A5C-34D4-4C5F-90BA-B8449A21D7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0150" y="260131"/>
            <a:ext cx="10515600" cy="1174531"/>
          </a:xfrm>
        </p:spPr>
        <p:txBody>
          <a:bodyPr>
            <a:normAutofit/>
          </a:bodyPr>
          <a:lstStyle/>
          <a:p>
            <a:r>
              <a:rPr lang="en-CA" sz="4000" dirty="0"/>
              <a:t>Agenda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368423D-EBCD-4B85-AD2E-8672AEED0467}"/>
              </a:ext>
            </a:extLst>
          </p:cNvPr>
          <p:cNvSpPr txBox="1"/>
          <p:nvPr/>
        </p:nvSpPr>
        <p:spPr>
          <a:xfrm>
            <a:off x="1144207" y="1951765"/>
            <a:ext cx="6055246" cy="2954469"/>
          </a:xfrm>
          <a:prstGeom prst="roundRect">
            <a:avLst/>
          </a:prstGeom>
          <a:noFill/>
          <a:ln w="12700">
            <a:noFill/>
          </a:ln>
        </p:spPr>
        <p:txBody>
          <a:bodyPr wrap="square" lIns="180000" tIns="270000" rIns="180000" bIns="180000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CRKN At-A-Glance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Project Context and Scope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Perpetual Access (PA) Rights Report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Workflow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Next Steps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Q&amp;A</a:t>
            </a:r>
          </a:p>
        </p:txBody>
      </p:sp>
    </p:spTree>
    <p:extLst>
      <p:ext uri="{BB962C8B-B14F-4D97-AF65-F5344CB8AC3E}">
        <p14:creationId xmlns:p14="http://schemas.microsoft.com/office/powerpoint/2010/main" val="38922635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E172E470-FFC5-45EB-88F7-C0BAE34752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200150" y="2002834"/>
            <a:ext cx="9417126" cy="1719820"/>
          </a:xfrm>
          <a:prstGeom prst="roundRect">
            <a:avLst/>
          </a:prstGeom>
          <a:noFill/>
          <a:ln w="12700">
            <a:solidFill>
              <a:srgbClr val="4600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84F7A6F-B49C-417E-B084-A920EC4DE5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5857" y="1994052"/>
            <a:ext cx="9419136" cy="1731414"/>
          </a:xfrm>
          <a:prstGeom prst="rect">
            <a:avLst/>
          </a:prstGeom>
        </p:spPr>
      </p:pic>
      <p:sp>
        <p:nvSpPr>
          <p:cNvPr id="34" name="Title 1">
            <a:extLst>
              <a:ext uri="{FF2B5EF4-FFF2-40B4-BE49-F238E27FC236}">
                <a16:creationId xmlns:a16="http://schemas.microsoft.com/office/drawing/2014/main" id="{DFAB42A9-E066-4559-B7D0-BC3FF3D02A0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4000" dirty="0"/>
              <a:t>Workflow</a:t>
            </a:r>
          </a:p>
        </p:txBody>
      </p:sp>
      <p:sp>
        <p:nvSpPr>
          <p:cNvPr id="23" name="Rectangle: Rounded Corners 18">
            <a:extLst>
              <a:ext uri="{FF2B5EF4-FFF2-40B4-BE49-F238E27FC236}">
                <a16:creationId xmlns:a16="http://schemas.microsoft.com/office/drawing/2014/main" id="{15D41B17-1EE4-485A-AA74-8CB969E77E1F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1459306" y="1739627"/>
            <a:ext cx="2904349" cy="427634"/>
          </a:xfrm>
          <a:prstGeom prst="roundRect">
            <a:avLst/>
          </a:prstGeom>
          <a:solidFill>
            <a:srgbClr val="460096"/>
          </a:solidFill>
          <a:ln>
            <a:solidFill>
              <a:srgbClr val="460096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15053" tIns="0" rIns="215053" bIns="0" numCol="1" spcCol="1270" anchor="ctr" anchorCtr="0">
            <a:noAutofit/>
          </a:bodyPr>
          <a:lstStyle/>
          <a:p>
            <a:pPr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CA" sz="2400">
                <a:latin typeface="Arial" panose="020B0604020202020204" pitchFamily="34" charset="0"/>
                <a:cs typeface="Arial" panose="020B0604020202020204" pitchFamily="34" charset="0"/>
              </a:rPr>
              <a:t>1. Rights Clauses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86970D6-36C6-412D-B6C7-55801D5E5AAF}"/>
              </a:ext>
            </a:extLst>
          </p:cNvPr>
          <p:cNvSpPr txBox="1"/>
          <p:nvPr/>
        </p:nvSpPr>
        <p:spPr>
          <a:xfrm>
            <a:off x="1200151" y="1994052"/>
            <a:ext cx="9417126" cy="1728602"/>
          </a:xfrm>
          <a:prstGeom prst="roundRect">
            <a:avLst/>
          </a:prstGeom>
          <a:noFill/>
          <a:ln w="12700">
            <a:noFill/>
          </a:ln>
        </p:spPr>
        <p:txBody>
          <a:bodyPr wrap="square" lIns="180000" tIns="270000" rIns="180000" bIns="180000" rtlCol="0">
            <a:spAutoFit/>
          </a:bodyPr>
          <a:lstStyle/>
          <a:p>
            <a:endParaRPr lang="en-CA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CA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Earlier agreements usually include PA clause, but no specific language in schedules</a:t>
            </a:r>
            <a:b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	Consider additional records and/or verifying with publishers</a:t>
            </a:r>
          </a:p>
        </p:txBody>
      </p:sp>
      <p:pic>
        <p:nvPicPr>
          <p:cNvPr id="10" name="Picture 9" descr="Screenshot of clause 12.4 on perpetual access">
            <a:extLst>
              <a:ext uri="{FF2B5EF4-FFF2-40B4-BE49-F238E27FC236}">
                <a16:creationId xmlns:a16="http://schemas.microsoft.com/office/drawing/2014/main" id="{86970DD6-D067-441C-AE4A-D2D2F3B3BA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46557" y="3872771"/>
            <a:ext cx="8678436" cy="1374726"/>
          </a:xfrm>
          <a:prstGeom prst="roundRect">
            <a:avLst/>
          </a:prstGeom>
          <a:ln>
            <a:solidFill>
              <a:srgbClr val="460096"/>
            </a:solidFill>
          </a:ln>
        </p:spPr>
      </p:pic>
      <p:pic>
        <p:nvPicPr>
          <p:cNvPr id="3" name="Picture 2" descr="Screenshot of additional perpetual access rights document">
            <a:extLst>
              <a:ext uri="{FF2B5EF4-FFF2-40B4-BE49-F238E27FC236}">
                <a16:creationId xmlns:a16="http://schemas.microsoft.com/office/drawing/2014/main" id="{A964D8B1-B438-4629-85DA-7A37B778A89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46558" y="5388833"/>
            <a:ext cx="8678435" cy="1392910"/>
          </a:xfrm>
          <a:prstGeom prst="roundRect">
            <a:avLst/>
          </a:prstGeom>
          <a:ln>
            <a:solidFill>
              <a:srgbClr val="460096"/>
            </a:solidFill>
          </a:ln>
        </p:spPr>
      </p:pic>
    </p:spTree>
    <p:extLst>
      <p:ext uri="{BB962C8B-B14F-4D97-AF65-F5344CB8AC3E}">
        <p14:creationId xmlns:p14="http://schemas.microsoft.com/office/powerpoint/2010/main" val="27027932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817D9CAE-3BED-48AB-8758-97A6EE138D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200150" y="2002833"/>
            <a:ext cx="9417126" cy="1728111"/>
          </a:xfrm>
          <a:prstGeom prst="roundRect">
            <a:avLst/>
          </a:prstGeom>
          <a:noFill/>
          <a:ln w="12700">
            <a:solidFill>
              <a:srgbClr val="4600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9E295E-1124-47EB-A402-E8DF9AD0C1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8140" y="2002833"/>
            <a:ext cx="9419136" cy="1731414"/>
          </a:xfrm>
          <a:prstGeom prst="rect">
            <a:avLst/>
          </a:prstGeom>
        </p:spPr>
      </p:pic>
      <p:sp>
        <p:nvSpPr>
          <p:cNvPr id="34" name="Title 1">
            <a:extLst>
              <a:ext uri="{FF2B5EF4-FFF2-40B4-BE49-F238E27FC236}">
                <a16:creationId xmlns:a16="http://schemas.microsoft.com/office/drawing/2014/main" id="{DFAB42A9-E066-4559-B7D0-BC3FF3D02A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4000"/>
              <a:t>Workflow</a:t>
            </a:r>
          </a:p>
        </p:txBody>
      </p:sp>
      <p:sp>
        <p:nvSpPr>
          <p:cNvPr id="8" name="Rectangle: Rounded Corners 18">
            <a:extLst>
              <a:ext uri="{FF2B5EF4-FFF2-40B4-BE49-F238E27FC236}">
                <a16:creationId xmlns:a16="http://schemas.microsoft.com/office/drawing/2014/main" id="{38B95BDA-1863-43F7-83D8-0A7E809C2150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1459306" y="1739627"/>
            <a:ext cx="2904349" cy="427634"/>
          </a:xfrm>
          <a:prstGeom prst="roundRect">
            <a:avLst/>
          </a:prstGeom>
          <a:solidFill>
            <a:srgbClr val="460096"/>
          </a:solidFill>
          <a:ln>
            <a:solidFill>
              <a:srgbClr val="460096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15053" tIns="0" rIns="215053" bIns="0" numCol="1" spcCol="1270" anchor="ctr" anchorCtr="0">
            <a:noAutofit/>
          </a:bodyPr>
          <a:lstStyle/>
          <a:p>
            <a:pPr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CA" sz="2400">
                <a:latin typeface="Arial" panose="020B0604020202020204" pitchFamily="34" charset="0"/>
                <a:cs typeface="Arial" panose="020B0604020202020204" pitchFamily="34" charset="0"/>
              </a:rPr>
              <a:t>2. Title Lists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10CDA5D-42A5-412C-AA78-42563DDDE202}"/>
              </a:ext>
            </a:extLst>
          </p:cNvPr>
          <p:cNvSpPr txBox="1"/>
          <p:nvPr/>
        </p:nvSpPr>
        <p:spPr>
          <a:xfrm>
            <a:off x="1200151" y="2002343"/>
            <a:ext cx="9417126" cy="1728602"/>
          </a:xfrm>
          <a:prstGeom prst="roundRect">
            <a:avLst/>
          </a:prstGeom>
          <a:noFill/>
          <a:ln w="12700">
            <a:noFill/>
          </a:ln>
        </p:spPr>
        <p:txBody>
          <a:bodyPr wrap="square" lIns="180000" tIns="270000" rIns="180000" bIns="180000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Publisher-specific language in </a:t>
            </a:r>
            <a:r>
              <a:rPr lang="en-CA" b="1" dirty="0">
                <a:latin typeface="Arial" panose="020B0604020202020204" pitchFamily="34" charset="0"/>
                <a:cs typeface="Arial" panose="020B0604020202020204" pitchFamily="34" charset="0"/>
              </a:rPr>
              <a:t>Schedule 1 – Licensed Materials</a:t>
            </a: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sz="1400" dirty="0">
                <a:latin typeface="Arial" panose="020B0604020202020204" pitchFamily="34" charset="0"/>
                <a:cs typeface="Arial" panose="020B0604020202020204" pitchFamily="34" charset="0"/>
              </a:rPr>
              <a:t>(Current Model)</a:t>
            </a:r>
            <a:endParaRPr lang="en-CA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CA" b="1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CA" b="1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CA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6365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90F00A18-1C8D-47B4-BEBC-0E3F3C8123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200150" y="2002833"/>
            <a:ext cx="9417126" cy="1728601"/>
          </a:xfrm>
          <a:prstGeom prst="roundRect">
            <a:avLst/>
          </a:prstGeom>
          <a:noFill/>
          <a:ln w="12700">
            <a:solidFill>
              <a:srgbClr val="4600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9BB8549-90E4-4505-A719-0A33445B2F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0151" y="2002832"/>
            <a:ext cx="9419136" cy="1725318"/>
          </a:xfrm>
          <a:prstGeom prst="rect">
            <a:avLst/>
          </a:prstGeom>
        </p:spPr>
      </p:pic>
      <p:sp>
        <p:nvSpPr>
          <p:cNvPr id="34" name="Title 1">
            <a:extLst>
              <a:ext uri="{FF2B5EF4-FFF2-40B4-BE49-F238E27FC236}">
                <a16:creationId xmlns:a16="http://schemas.microsoft.com/office/drawing/2014/main" id="{DFAB42A9-E066-4559-B7D0-BC3FF3D02A0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4000"/>
              <a:t>Workflow</a:t>
            </a:r>
          </a:p>
        </p:txBody>
      </p:sp>
      <p:sp>
        <p:nvSpPr>
          <p:cNvPr id="8" name="Rectangle: Rounded Corners 18">
            <a:extLst>
              <a:ext uri="{FF2B5EF4-FFF2-40B4-BE49-F238E27FC236}">
                <a16:creationId xmlns:a16="http://schemas.microsoft.com/office/drawing/2014/main" id="{38B95BDA-1863-43F7-83D8-0A7E809C2150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1459306" y="1739627"/>
            <a:ext cx="2904349" cy="427634"/>
          </a:xfrm>
          <a:prstGeom prst="roundRect">
            <a:avLst/>
          </a:prstGeom>
          <a:solidFill>
            <a:srgbClr val="460096"/>
          </a:solidFill>
          <a:ln>
            <a:solidFill>
              <a:srgbClr val="460096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15053" tIns="0" rIns="215053" bIns="0" numCol="1" spcCol="1270" anchor="ctr" anchorCtr="0">
            <a:noAutofit/>
          </a:bodyPr>
          <a:lstStyle/>
          <a:p>
            <a:pPr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CA" sz="2400">
                <a:latin typeface="Arial" panose="020B0604020202020204" pitchFamily="34" charset="0"/>
                <a:cs typeface="Arial" panose="020B0604020202020204" pitchFamily="34" charset="0"/>
              </a:rPr>
              <a:t>2. Title Lists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DC68402-6A19-491A-A0B8-89A010F6EDAC}"/>
              </a:ext>
            </a:extLst>
          </p:cNvPr>
          <p:cNvSpPr txBox="1"/>
          <p:nvPr/>
        </p:nvSpPr>
        <p:spPr>
          <a:xfrm>
            <a:off x="1200151" y="2002833"/>
            <a:ext cx="9417126" cy="1728602"/>
          </a:xfrm>
          <a:prstGeom prst="roundRect">
            <a:avLst/>
          </a:prstGeom>
          <a:noFill/>
          <a:ln w="12700">
            <a:noFill/>
          </a:ln>
        </p:spPr>
        <p:txBody>
          <a:bodyPr wrap="square" lIns="180000" tIns="270000" rIns="180000" bIns="180000" rtlCol="0">
            <a:spAutoFit/>
          </a:bodyPr>
          <a:lstStyle/>
          <a:p>
            <a:endParaRPr lang="en-CA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Missing ISSN or Title IDs</a:t>
            </a:r>
          </a:p>
          <a:p>
            <a:endParaRPr lang="en-CA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CA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2" name="Picture 31" descr="Screenshot of licensed materials list from license">
            <a:extLst>
              <a:ext uri="{FF2B5EF4-FFF2-40B4-BE49-F238E27FC236}">
                <a16:creationId xmlns:a16="http://schemas.microsoft.com/office/drawing/2014/main" id="{67E35793-BDFF-4F78-83D3-5AB8C5C172E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9605"/>
          <a:stretch/>
        </p:blipFill>
        <p:spPr>
          <a:xfrm>
            <a:off x="3745122" y="3968598"/>
            <a:ext cx="4701755" cy="2629267"/>
          </a:xfrm>
          <a:prstGeom prst="roundRect">
            <a:avLst/>
          </a:prstGeom>
          <a:ln>
            <a:solidFill>
              <a:srgbClr val="460096"/>
            </a:solidFill>
          </a:ln>
        </p:spPr>
      </p:pic>
    </p:spTree>
    <p:extLst>
      <p:ext uri="{BB962C8B-B14F-4D97-AF65-F5344CB8AC3E}">
        <p14:creationId xmlns:p14="http://schemas.microsoft.com/office/powerpoint/2010/main" val="37055668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16D190FA-65CB-41B4-91EC-A12BDE0465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200150" y="2002833"/>
            <a:ext cx="9417126" cy="1728601"/>
          </a:xfrm>
          <a:prstGeom prst="roundRect">
            <a:avLst/>
          </a:prstGeom>
          <a:noFill/>
          <a:ln w="12700">
            <a:solidFill>
              <a:srgbClr val="4600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E579196-5E16-43A4-93BB-9DA1753202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0151" y="2006117"/>
            <a:ext cx="9419136" cy="1725318"/>
          </a:xfrm>
          <a:prstGeom prst="rect">
            <a:avLst/>
          </a:prstGeom>
        </p:spPr>
      </p:pic>
      <p:sp>
        <p:nvSpPr>
          <p:cNvPr id="34" name="Title 1">
            <a:extLst>
              <a:ext uri="{FF2B5EF4-FFF2-40B4-BE49-F238E27FC236}">
                <a16:creationId xmlns:a16="http://schemas.microsoft.com/office/drawing/2014/main" id="{DFAB42A9-E066-4559-B7D0-BC3FF3D02A0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4000"/>
              <a:t>Workflow</a:t>
            </a:r>
          </a:p>
        </p:txBody>
      </p:sp>
      <p:sp>
        <p:nvSpPr>
          <p:cNvPr id="9" name="Rectangle: Rounded Corners 18">
            <a:extLst>
              <a:ext uri="{FF2B5EF4-FFF2-40B4-BE49-F238E27FC236}">
                <a16:creationId xmlns:a16="http://schemas.microsoft.com/office/drawing/2014/main" id="{B368A301-F038-43E5-A85F-1A8CDBD579D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1459306" y="1739627"/>
            <a:ext cx="2904349" cy="427634"/>
          </a:xfrm>
          <a:prstGeom prst="roundRect">
            <a:avLst/>
          </a:prstGeom>
          <a:solidFill>
            <a:srgbClr val="460096"/>
          </a:solidFill>
          <a:ln>
            <a:solidFill>
              <a:srgbClr val="460096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15053" tIns="0" rIns="215053" bIns="0" numCol="1" spcCol="1270" anchor="ctr" anchorCtr="0">
            <a:noAutofit/>
          </a:bodyPr>
          <a:lstStyle/>
          <a:p>
            <a:pPr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CA" sz="2400">
                <a:latin typeface="Arial" panose="020B0604020202020204" pitchFamily="34" charset="0"/>
                <a:cs typeface="Arial" panose="020B0604020202020204" pitchFamily="34" charset="0"/>
              </a:rPr>
              <a:t>2. Title Lists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DC68402-6A19-491A-A0B8-89A010F6EDAC}"/>
              </a:ext>
            </a:extLst>
          </p:cNvPr>
          <p:cNvSpPr txBox="1"/>
          <p:nvPr/>
        </p:nvSpPr>
        <p:spPr>
          <a:xfrm>
            <a:off x="1200151" y="2002833"/>
            <a:ext cx="9417126" cy="1728602"/>
          </a:xfrm>
          <a:prstGeom prst="roundRect">
            <a:avLst/>
          </a:prstGeom>
          <a:noFill/>
          <a:ln w="12700">
            <a:noFill/>
          </a:ln>
        </p:spPr>
        <p:txBody>
          <a:bodyPr wrap="square" lIns="180000" tIns="270000" rIns="180000" bIns="180000" rtlCol="0">
            <a:spAutoFit/>
          </a:bodyPr>
          <a:lstStyle/>
          <a:p>
            <a:endParaRPr lang="en-CA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CA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Package IDs not always accompanied by list of titles included in package </a:t>
            </a:r>
          </a:p>
          <a:p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1" name="Picture 30" descr="Screenshot of title list with package IDs">
            <a:extLst>
              <a:ext uri="{FF2B5EF4-FFF2-40B4-BE49-F238E27FC236}">
                <a16:creationId xmlns:a16="http://schemas.microsoft.com/office/drawing/2014/main" id="{576FBC40-BB30-4D03-8DB9-DB22C0A527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35976" y="3873159"/>
            <a:ext cx="5320048" cy="2833848"/>
          </a:xfrm>
          <a:prstGeom prst="roundRect">
            <a:avLst/>
          </a:prstGeom>
          <a:ln>
            <a:solidFill>
              <a:srgbClr val="460096"/>
            </a:solidFill>
          </a:ln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D87A4D49-B28E-419D-B9E7-D8C98DF857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505255" y="4351283"/>
            <a:ext cx="683172" cy="1129248"/>
          </a:xfrm>
          <a:prstGeom prst="roundRect">
            <a:avLst/>
          </a:prstGeom>
          <a:noFill/>
          <a:ln w="190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383574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8B9D6A06-DE65-434B-909E-B0FF9F8C00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200150" y="2002833"/>
            <a:ext cx="9417126" cy="1728601"/>
          </a:xfrm>
          <a:prstGeom prst="roundRect">
            <a:avLst/>
          </a:prstGeom>
          <a:noFill/>
          <a:ln w="12700">
            <a:solidFill>
              <a:srgbClr val="4600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0B9F9AD-403C-4A79-A391-A80F9D3742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8140" y="2006117"/>
            <a:ext cx="9419136" cy="1725318"/>
          </a:xfrm>
          <a:prstGeom prst="rect">
            <a:avLst/>
          </a:prstGeom>
        </p:spPr>
      </p:pic>
      <p:sp>
        <p:nvSpPr>
          <p:cNvPr id="34" name="Title 1">
            <a:extLst>
              <a:ext uri="{FF2B5EF4-FFF2-40B4-BE49-F238E27FC236}">
                <a16:creationId xmlns:a16="http://schemas.microsoft.com/office/drawing/2014/main" id="{DFAB42A9-E066-4559-B7D0-BC3FF3D02A0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4000" dirty="0"/>
              <a:t>Workflow</a:t>
            </a:r>
          </a:p>
        </p:txBody>
      </p:sp>
      <p:sp>
        <p:nvSpPr>
          <p:cNvPr id="13" name="Rectangle: Rounded Corners 18">
            <a:extLst>
              <a:ext uri="{FF2B5EF4-FFF2-40B4-BE49-F238E27FC236}">
                <a16:creationId xmlns:a16="http://schemas.microsoft.com/office/drawing/2014/main" id="{9200ACD1-0F4E-48B1-97C3-7360FDF3E4EF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1459306" y="1739627"/>
            <a:ext cx="2904349" cy="427634"/>
          </a:xfrm>
          <a:prstGeom prst="roundRect">
            <a:avLst/>
          </a:prstGeom>
          <a:solidFill>
            <a:srgbClr val="460096"/>
          </a:solidFill>
          <a:ln>
            <a:solidFill>
              <a:srgbClr val="460096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15053" tIns="0" rIns="215053" bIns="0" numCol="1" spcCol="1270" anchor="ctr" anchorCtr="0">
            <a:noAutofit/>
          </a:bodyPr>
          <a:lstStyle/>
          <a:p>
            <a:pPr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CA" sz="2400">
                <a:latin typeface="Arial" panose="020B0604020202020204" pitchFamily="34" charset="0"/>
                <a:cs typeface="Arial" panose="020B0604020202020204" pitchFamily="34" charset="0"/>
              </a:rPr>
              <a:t>2. Title Lists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DC68402-6A19-491A-A0B8-89A010F6EDAC}"/>
              </a:ext>
            </a:extLst>
          </p:cNvPr>
          <p:cNvSpPr txBox="1"/>
          <p:nvPr/>
        </p:nvSpPr>
        <p:spPr>
          <a:xfrm>
            <a:off x="1200151" y="2002833"/>
            <a:ext cx="9417126" cy="1728602"/>
          </a:xfrm>
          <a:prstGeom prst="roundRect">
            <a:avLst/>
          </a:prstGeom>
          <a:noFill/>
          <a:ln w="12700">
            <a:noFill/>
          </a:ln>
        </p:spPr>
        <p:txBody>
          <a:bodyPr wrap="square" lIns="180000" tIns="270000" rIns="180000" bIns="180000" rtlCol="0">
            <a:spAutoFit/>
          </a:bodyPr>
          <a:lstStyle/>
          <a:p>
            <a:endParaRPr lang="en-CA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CA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CA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Missing title list or reference file not provided</a:t>
            </a:r>
          </a:p>
        </p:txBody>
      </p:sp>
      <p:pic>
        <p:nvPicPr>
          <p:cNvPr id="35" name="Picture 34" descr="Screenshot of the blackwell license language about licensed materials">
            <a:extLst>
              <a:ext uri="{FF2B5EF4-FFF2-40B4-BE49-F238E27FC236}">
                <a16:creationId xmlns:a16="http://schemas.microsoft.com/office/drawing/2014/main" id="{61C624C0-B85A-48E7-9672-0A111CBF372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348" t="2511" r="2163" b="32779"/>
          <a:stretch/>
        </p:blipFill>
        <p:spPr>
          <a:xfrm>
            <a:off x="1303787" y="4116603"/>
            <a:ext cx="5392771" cy="1944166"/>
          </a:xfrm>
          <a:prstGeom prst="roundRect">
            <a:avLst/>
          </a:prstGeom>
          <a:ln>
            <a:solidFill>
              <a:srgbClr val="460096"/>
            </a:solidFill>
          </a:ln>
        </p:spPr>
      </p:pic>
      <p:pic>
        <p:nvPicPr>
          <p:cNvPr id="33" name="Picture 32" descr="Screenshot of the wayback machine blackwell publishing page">
            <a:extLst>
              <a:ext uri="{FF2B5EF4-FFF2-40B4-BE49-F238E27FC236}">
                <a16:creationId xmlns:a16="http://schemas.microsoft.com/office/drawing/2014/main" id="{BAE0D5F6-B43F-455D-ABCE-229D07E74D9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100" r="8378" b="8766"/>
          <a:stretch/>
        </p:blipFill>
        <p:spPr>
          <a:xfrm>
            <a:off x="7095447" y="3318544"/>
            <a:ext cx="4487917" cy="3329040"/>
          </a:xfrm>
          <a:prstGeom prst="roundRect">
            <a:avLst/>
          </a:prstGeom>
          <a:ln>
            <a:solidFill>
              <a:srgbClr val="460096"/>
            </a:solidFill>
          </a:ln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33655E6E-F989-4FC0-92BE-4BF167C44B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702676" y="4711569"/>
            <a:ext cx="2753710" cy="333397"/>
          </a:xfrm>
          <a:prstGeom prst="roundRect">
            <a:avLst/>
          </a:prstGeom>
          <a:noFill/>
          <a:ln w="190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0E8FE12D-5C42-4C7A-8826-10C55CD42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866992" y="3429001"/>
            <a:ext cx="2275491" cy="176048"/>
          </a:xfrm>
          <a:prstGeom prst="roundRect">
            <a:avLst/>
          </a:prstGeom>
          <a:noFill/>
          <a:ln w="190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2822157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74876748-181A-4D83-9F46-977BFC6F1A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200150" y="2002834"/>
            <a:ext cx="9417126" cy="1115667"/>
          </a:xfrm>
          <a:prstGeom prst="roundRect">
            <a:avLst/>
          </a:prstGeom>
          <a:noFill/>
          <a:ln w="12700">
            <a:solidFill>
              <a:srgbClr val="4600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1ED9FE7-9A1D-4DF7-A52E-23B3F8F412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8140" y="2002832"/>
            <a:ext cx="9419136" cy="1115665"/>
          </a:xfrm>
          <a:prstGeom prst="rect">
            <a:avLst/>
          </a:prstGeom>
        </p:spPr>
      </p:pic>
      <p:sp>
        <p:nvSpPr>
          <p:cNvPr id="34" name="Title 1">
            <a:extLst>
              <a:ext uri="{FF2B5EF4-FFF2-40B4-BE49-F238E27FC236}">
                <a16:creationId xmlns:a16="http://schemas.microsoft.com/office/drawing/2014/main" id="{DFAB42A9-E066-4559-B7D0-BC3FF3D02A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4000"/>
              <a:t>Workflow</a:t>
            </a:r>
          </a:p>
        </p:txBody>
      </p:sp>
      <p:sp>
        <p:nvSpPr>
          <p:cNvPr id="8" name="Rectangle: Rounded Corners 18">
            <a:extLst>
              <a:ext uri="{FF2B5EF4-FFF2-40B4-BE49-F238E27FC236}">
                <a16:creationId xmlns:a16="http://schemas.microsoft.com/office/drawing/2014/main" id="{CA091C64-B07C-45FD-8109-0B76C8BCAE73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1459306" y="1739627"/>
            <a:ext cx="2904349" cy="427634"/>
          </a:xfrm>
          <a:prstGeom prst="roundRect">
            <a:avLst/>
          </a:prstGeom>
          <a:solidFill>
            <a:srgbClr val="460096"/>
          </a:solidFill>
          <a:ln>
            <a:solidFill>
              <a:srgbClr val="460096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15053" tIns="0" rIns="215053" bIns="0" numCol="1" spcCol="1270" anchor="ctr" anchorCtr="0">
            <a:noAutofit/>
          </a:bodyPr>
          <a:lstStyle/>
          <a:p>
            <a:pPr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CA" sz="2400">
                <a:latin typeface="Arial" panose="020B0604020202020204" pitchFamily="34" charset="0"/>
                <a:cs typeface="Arial" panose="020B0604020202020204" pitchFamily="34" charset="0"/>
              </a:rPr>
              <a:t>3. Collections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DC68402-6A19-491A-A0B8-89A010F6EDAC}"/>
              </a:ext>
            </a:extLst>
          </p:cNvPr>
          <p:cNvSpPr txBox="1"/>
          <p:nvPr/>
        </p:nvSpPr>
        <p:spPr>
          <a:xfrm>
            <a:off x="1200151" y="2002833"/>
            <a:ext cx="9417126" cy="1115668"/>
          </a:xfrm>
          <a:prstGeom prst="roundRect">
            <a:avLst/>
          </a:prstGeom>
          <a:noFill/>
          <a:ln w="12700">
            <a:noFill/>
          </a:ln>
        </p:spPr>
        <p:txBody>
          <a:bodyPr wrap="square" lIns="180000" tIns="270000" rIns="180000" bIns="180000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Identify separate collections in licensing history (and identify titles in </a:t>
            </a:r>
            <a:r>
              <a:rPr lang="en-CA" b="1" dirty="0">
                <a:latin typeface="Arial" panose="020B0604020202020204" pitchFamily="34" charset="0"/>
                <a:cs typeface="Arial" panose="020B0604020202020204" pitchFamily="34" charset="0"/>
              </a:rPr>
              <a:t>PA-rights </a:t>
            </a: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tab)</a:t>
            </a:r>
          </a:p>
          <a:p>
            <a:endParaRPr lang="en-CA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 descr="Screenshot of perpetual access rights tab with collection names highlighted">
            <a:extLst>
              <a:ext uri="{FF2B5EF4-FFF2-40B4-BE49-F238E27FC236}">
                <a16:creationId xmlns:a16="http://schemas.microsoft.com/office/drawing/2014/main" id="{271A15D4-0BB4-441E-BB1D-108101B7040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38892" b="24958"/>
          <a:stretch/>
        </p:blipFill>
        <p:spPr>
          <a:xfrm>
            <a:off x="2856082" y="2977276"/>
            <a:ext cx="6105264" cy="3670600"/>
          </a:xfrm>
          <a:prstGeom prst="roundRect">
            <a:avLst/>
          </a:prstGeom>
          <a:ln>
            <a:solidFill>
              <a:srgbClr val="460096"/>
            </a:solidFill>
          </a:ln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F691EC62-42F7-4421-A97D-2CBF20B282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651531" y="4117733"/>
            <a:ext cx="903890" cy="1389687"/>
          </a:xfrm>
          <a:prstGeom prst="roundRect">
            <a:avLst/>
          </a:prstGeom>
          <a:noFill/>
          <a:ln w="190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4913552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0831FBAF-7C88-4369-9B24-5E31F37F83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200150" y="2002833"/>
            <a:ext cx="9417126" cy="1592393"/>
          </a:xfrm>
          <a:prstGeom prst="roundRect">
            <a:avLst/>
          </a:prstGeom>
          <a:noFill/>
          <a:ln w="12700">
            <a:solidFill>
              <a:srgbClr val="4600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4FB5654-D6D0-4A83-B63D-343A7E3B4E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0151" y="1959857"/>
            <a:ext cx="9419136" cy="1420491"/>
          </a:xfrm>
          <a:prstGeom prst="rect">
            <a:avLst/>
          </a:prstGeom>
        </p:spPr>
      </p:pic>
      <p:sp>
        <p:nvSpPr>
          <p:cNvPr id="34" name="Title 1">
            <a:extLst>
              <a:ext uri="{FF2B5EF4-FFF2-40B4-BE49-F238E27FC236}">
                <a16:creationId xmlns:a16="http://schemas.microsoft.com/office/drawing/2014/main" id="{DFAB42A9-E066-4559-B7D0-BC3FF3D02A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4000"/>
              <a:t>Workflow</a:t>
            </a:r>
          </a:p>
        </p:txBody>
      </p:sp>
      <p:sp>
        <p:nvSpPr>
          <p:cNvPr id="9" name="Rectangle: Rounded Corners 18">
            <a:extLst>
              <a:ext uri="{FF2B5EF4-FFF2-40B4-BE49-F238E27FC236}">
                <a16:creationId xmlns:a16="http://schemas.microsoft.com/office/drawing/2014/main" id="{C00C2575-9243-4AAB-BCCD-9ECC0313AF86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1459306" y="1739627"/>
            <a:ext cx="2904349" cy="427634"/>
          </a:xfrm>
          <a:prstGeom prst="roundRect">
            <a:avLst/>
          </a:prstGeom>
          <a:solidFill>
            <a:srgbClr val="460096"/>
          </a:solidFill>
          <a:ln>
            <a:solidFill>
              <a:srgbClr val="460096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15053" tIns="0" rIns="215053" bIns="0" numCol="1" spcCol="1270" anchor="ctr" anchorCtr="0">
            <a:noAutofit/>
          </a:bodyPr>
          <a:lstStyle/>
          <a:p>
            <a:pPr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CA" sz="2400">
                <a:latin typeface="Arial" panose="020B0604020202020204" pitchFamily="34" charset="0"/>
                <a:cs typeface="Arial" panose="020B0604020202020204" pitchFamily="34" charset="0"/>
              </a:rPr>
              <a:t>3. Collections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6A13346-5CDC-4F40-A16C-83097D03FEB6}"/>
              </a:ext>
            </a:extLst>
          </p:cNvPr>
          <p:cNvSpPr txBox="1"/>
          <p:nvPr/>
        </p:nvSpPr>
        <p:spPr>
          <a:xfrm>
            <a:off x="1200151" y="2002833"/>
            <a:ext cx="9417126" cy="1592394"/>
          </a:xfrm>
          <a:prstGeom prst="roundRect">
            <a:avLst/>
          </a:prstGeom>
          <a:noFill/>
          <a:ln w="12700">
            <a:noFill/>
          </a:ln>
        </p:spPr>
        <p:txBody>
          <a:bodyPr wrap="square" lIns="180000" tIns="270000" rIns="180000" bIns="180000" rtlCol="0">
            <a:spAutoFit/>
          </a:bodyPr>
          <a:lstStyle/>
          <a:p>
            <a:endParaRPr lang="en-CA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Identify and define additional collections that may not appear in the </a:t>
            </a:r>
            <a:r>
              <a:rPr lang="en-CA" b="1" dirty="0">
                <a:latin typeface="Arial" panose="020B0604020202020204" pitchFamily="34" charset="0"/>
                <a:cs typeface="Arial" panose="020B0604020202020204" pitchFamily="34" charset="0"/>
              </a:rPr>
              <a:t>PA-Rights</a:t>
            </a: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 tab*</a:t>
            </a:r>
          </a:p>
          <a:p>
            <a:pPr algn="r"/>
            <a:br>
              <a:rPr lang="en-CA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CA" sz="1400" dirty="0">
                <a:latin typeface="Arial" panose="020B0604020202020204" pitchFamily="34" charset="0"/>
                <a:cs typeface="Arial" panose="020B0604020202020204" pitchFamily="34" charset="0"/>
              </a:rPr>
              <a:t>*used in step </a:t>
            </a:r>
            <a:r>
              <a:rPr lang="en-CA" sz="1400" b="1" dirty="0">
                <a:latin typeface="Arial" panose="020B0604020202020204" pitchFamily="34" charset="0"/>
                <a:cs typeface="Arial" panose="020B0604020202020204" pitchFamily="34" charset="0"/>
              </a:rPr>
              <a:t>5. Participation</a:t>
            </a:r>
            <a:endParaRPr lang="en-CA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 descr="screenshot of publisher context tab with package names highlighted">
            <a:extLst>
              <a:ext uri="{FF2B5EF4-FFF2-40B4-BE49-F238E27FC236}">
                <a16:creationId xmlns:a16="http://schemas.microsoft.com/office/drawing/2014/main" id="{D7930514-3DE8-40FC-A29D-6C173E2DD64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82" r="1084"/>
          <a:stretch/>
        </p:blipFill>
        <p:spPr>
          <a:xfrm>
            <a:off x="1293758" y="4299602"/>
            <a:ext cx="10328386" cy="1963588"/>
          </a:xfrm>
          <a:prstGeom prst="roundRect">
            <a:avLst/>
          </a:prstGeom>
          <a:ln>
            <a:solidFill>
              <a:srgbClr val="460096"/>
            </a:solidFill>
          </a:ln>
        </p:spPr>
      </p:pic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B6CEED42-0CE5-418E-B9CC-F2604BE886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547241" y="4717620"/>
            <a:ext cx="1266497" cy="842352"/>
          </a:xfrm>
          <a:prstGeom prst="roundRect">
            <a:avLst/>
          </a:prstGeom>
          <a:noFill/>
          <a:ln w="190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7077097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359C1FF4-5805-4420-8149-028B223DCF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200150" y="2002834"/>
            <a:ext cx="8679574" cy="1422134"/>
          </a:xfrm>
          <a:prstGeom prst="roundRect">
            <a:avLst/>
          </a:prstGeom>
          <a:noFill/>
          <a:ln w="12700">
            <a:solidFill>
              <a:srgbClr val="4600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97A879CD-680F-4E69-9574-446F6A631C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8268" y="1997031"/>
            <a:ext cx="8681456" cy="1420491"/>
          </a:xfrm>
          <a:prstGeom prst="rect">
            <a:avLst/>
          </a:prstGeom>
        </p:spPr>
      </p:pic>
      <p:sp>
        <p:nvSpPr>
          <p:cNvPr id="34" name="Title 1">
            <a:extLst>
              <a:ext uri="{FF2B5EF4-FFF2-40B4-BE49-F238E27FC236}">
                <a16:creationId xmlns:a16="http://schemas.microsoft.com/office/drawing/2014/main" id="{DFAB42A9-E066-4559-B7D0-BC3FF3D02A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0151" y="244454"/>
            <a:ext cx="10515600" cy="1174531"/>
          </a:xfrm>
        </p:spPr>
        <p:txBody>
          <a:bodyPr>
            <a:normAutofit/>
          </a:bodyPr>
          <a:lstStyle/>
          <a:p>
            <a:r>
              <a:rPr lang="en-CA" sz="4000"/>
              <a:t>Workflow</a:t>
            </a:r>
          </a:p>
        </p:txBody>
      </p:sp>
      <p:sp>
        <p:nvSpPr>
          <p:cNvPr id="8" name="Rectangle: Rounded Corners 18">
            <a:extLst>
              <a:ext uri="{FF2B5EF4-FFF2-40B4-BE49-F238E27FC236}">
                <a16:creationId xmlns:a16="http://schemas.microsoft.com/office/drawing/2014/main" id="{24B33084-01B4-443D-ADF4-2C936E6A54D3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1459306" y="1739627"/>
            <a:ext cx="2904349" cy="427634"/>
          </a:xfrm>
          <a:prstGeom prst="roundRect">
            <a:avLst/>
          </a:prstGeom>
          <a:solidFill>
            <a:srgbClr val="460096"/>
          </a:solidFill>
          <a:ln>
            <a:solidFill>
              <a:srgbClr val="460096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15053" tIns="0" rIns="215053" bIns="0" numCol="1" spcCol="1270" anchor="ctr" anchorCtr="0">
            <a:noAutofit/>
          </a:bodyPr>
          <a:lstStyle/>
          <a:p>
            <a:pPr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CA" sz="2400" dirty="0">
                <a:latin typeface="Arial" panose="020B0604020202020204" pitchFamily="34" charset="0"/>
                <a:cs typeface="Arial" panose="020B0604020202020204" pitchFamily="34" charset="0"/>
              </a:rPr>
              <a:t>4. Title History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37FFF79-38D0-4930-A2A7-65F8266A38EB}"/>
              </a:ext>
            </a:extLst>
          </p:cNvPr>
          <p:cNvSpPr txBox="1"/>
          <p:nvPr/>
        </p:nvSpPr>
        <p:spPr>
          <a:xfrm>
            <a:off x="1200151" y="2002833"/>
            <a:ext cx="8679573" cy="1422135"/>
          </a:xfrm>
          <a:prstGeom prst="roundRect">
            <a:avLst/>
          </a:prstGeom>
          <a:noFill/>
          <a:ln w="12700">
            <a:noFill/>
          </a:ln>
        </p:spPr>
        <p:txBody>
          <a:bodyPr wrap="square" lIns="180000" tIns="270000" rIns="180000" bIns="180000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Cross-reference with KBART files maintained by CRKN</a:t>
            </a:r>
          </a:p>
          <a:p>
            <a:endParaRPr lang="en-US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 descr="screenshot of KBART file with notes and date fields highlighted">
            <a:extLst>
              <a:ext uri="{FF2B5EF4-FFF2-40B4-BE49-F238E27FC236}">
                <a16:creationId xmlns:a16="http://schemas.microsoft.com/office/drawing/2014/main" id="{F1E54A8F-6C6B-4093-8550-1AA0C505947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89" t="6781"/>
          <a:stretch/>
        </p:blipFill>
        <p:spPr>
          <a:xfrm>
            <a:off x="1061544" y="3659466"/>
            <a:ext cx="11031849" cy="1070148"/>
          </a:xfrm>
          <a:prstGeom prst="roundRect">
            <a:avLst/>
          </a:prstGeom>
          <a:ln>
            <a:solidFill>
              <a:srgbClr val="460096"/>
            </a:solidFill>
          </a:ln>
        </p:spPr>
      </p:pic>
      <p:pic>
        <p:nvPicPr>
          <p:cNvPr id="9" name="Picture 8" descr="screenshot of close-up of notes field">
            <a:extLst>
              <a:ext uri="{FF2B5EF4-FFF2-40B4-BE49-F238E27FC236}">
                <a16:creationId xmlns:a16="http://schemas.microsoft.com/office/drawing/2014/main" id="{7AD2B1BC-21E3-4B99-863C-7A7A4493224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509" r="3881"/>
          <a:stretch/>
        </p:blipFill>
        <p:spPr>
          <a:xfrm>
            <a:off x="4594883" y="4908924"/>
            <a:ext cx="6705600" cy="1781424"/>
          </a:xfrm>
          <a:prstGeom prst="roundRect">
            <a:avLst/>
          </a:prstGeom>
          <a:ln w="19050">
            <a:solidFill>
              <a:srgbClr val="FFC000"/>
            </a:solidFill>
          </a:ln>
        </p:spPr>
      </p:pic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C9908397-6A59-4DD7-B8E6-F330F60E95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002111" y="3574415"/>
            <a:ext cx="3000704" cy="1240250"/>
          </a:xfrm>
          <a:prstGeom prst="roundRect">
            <a:avLst/>
          </a:prstGeom>
          <a:noFill/>
          <a:ln w="190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BA42DBF6-5184-4E42-87EB-A34F0C43AD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767391" y="4357201"/>
            <a:ext cx="528873" cy="202235"/>
          </a:xfrm>
          <a:prstGeom prst="roundRect">
            <a:avLst/>
          </a:prstGeom>
          <a:noFill/>
          <a:ln w="190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5A23643E-76A1-4E66-BBEA-555C6CC4D4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908714" y="3960774"/>
            <a:ext cx="528873" cy="202235"/>
          </a:xfrm>
          <a:prstGeom prst="roundRect">
            <a:avLst/>
          </a:prstGeom>
          <a:noFill/>
          <a:ln w="190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94F57A7B-9A03-4278-9387-00D65C530C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478654" y="5445340"/>
            <a:ext cx="739080" cy="270116"/>
          </a:xfrm>
          <a:prstGeom prst="roundRect">
            <a:avLst/>
          </a:prstGeom>
          <a:noFill/>
          <a:ln w="190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2433236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9469DAB5-F4D4-403E-B01B-15F2B552C8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200150" y="2002834"/>
            <a:ext cx="8679573" cy="1422134"/>
          </a:xfrm>
          <a:prstGeom prst="roundRect">
            <a:avLst/>
          </a:prstGeom>
          <a:noFill/>
          <a:ln w="12700">
            <a:solidFill>
              <a:srgbClr val="4600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ADDC4CB-C80B-4A13-B1B6-450CCE678C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0151" y="2008508"/>
            <a:ext cx="8681456" cy="1420491"/>
          </a:xfrm>
          <a:prstGeom prst="rect">
            <a:avLst/>
          </a:prstGeom>
        </p:spPr>
      </p:pic>
      <p:sp>
        <p:nvSpPr>
          <p:cNvPr id="34" name="Title 1">
            <a:extLst>
              <a:ext uri="{FF2B5EF4-FFF2-40B4-BE49-F238E27FC236}">
                <a16:creationId xmlns:a16="http://schemas.microsoft.com/office/drawing/2014/main" id="{DFAB42A9-E066-4559-B7D0-BC3FF3D02A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4000" dirty="0"/>
              <a:t>Workflow</a:t>
            </a:r>
          </a:p>
        </p:txBody>
      </p:sp>
      <p:sp>
        <p:nvSpPr>
          <p:cNvPr id="12" name="Rectangle: Rounded Corners 18">
            <a:extLst>
              <a:ext uri="{FF2B5EF4-FFF2-40B4-BE49-F238E27FC236}">
                <a16:creationId xmlns:a16="http://schemas.microsoft.com/office/drawing/2014/main" id="{1295D786-2192-4EFF-A149-C961BDB33758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1459306" y="1739627"/>
            <a:ext cx="2904349" cy="427634"/>
          </a:xfrm>
          <a:prstGeom prst="roundRect">
            <a:avLst/>
          </a:prstGeom>
          <a:solidFill>
            <a:srgbClr val="460096"/>
          </a:solidFill>
          <a:ln>
            <a:solidFill>
              <a:srgbClr val="460096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15053" tIns="0" rIns="215053" bIns="0" numCol="1" spcCol="1270" anchor="ctr" anchorCtr="0">
            <a:noAutofit/>
          </a:bodyPr>
          <a:lstStyle/>
          <a:p>
            <a:pPr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CA" sz="2400">
                <a:latin typeface="Arial" panose="020B0604020202020204" pitchFamily="34" charset="0"/>
                <a:cs typeface="Arial" panose="020B0604020202020204" pitchFamily="34" charset="0"/>
              </a:rPr>
              <a:t>4. Title Lists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6B635A7-770D-442B-88B9-97B6C077F0C5}"/>
              </a:ext>
            </a:extLst>
          </p:cNvPr>
          <p:cNvSpPr txBox="1"/>
          <p:nvPr/>
        </p:nvSpPr>
        <p:spPr>
          <a:xfrm>
            <a:off x="1200151" y="2002833"/>
            <a:ext cx="8679573" cy="1422135"/>
          </a:xfrm>
          <a:prstGeom prst="roundRect">
            <a:avLst/>
          </a:prstGeom>
          <a:noFill/>
          <a:ln w="12700">
            <a:noFill/>
          </a:ln>
        </p:spPr>
        <p:txBody>
          <a:bodyPr wrap="square" lIns="180000" tIns="270000" rIns="180000" bIns="180000" rtlCol="0">
            <a:spAutoFit/>
          </a:bodyPr>
          <a:lstStyle/>
          <a:p>
            <a:endParaRPr lang="en-CA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PA-Rights tab: indicate former or succeeding title with Y/N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 descr="screenshot of perpetual access rights tab with former and succeeding title field highlighted">
            <a:extLst>
              <a:ext uri="{FF2B5EF4-FFF2-40B4-BE49-F238E27FC236}">
                <a16:creationId xmlns:a16="http://schemas.microsoft.com/office/drawing/2014/main" id="{9690058B-F151-4D64-9D6F-4E2C75113A5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2474"/>
          <a:stretch/>
        </p:blipFill>
        <p:spPr>
          <a:xfrm>
            <a:off x="3445319" y="3614602"/>
            <a:ext cx="5010849" cy="3085033"/>
          </a:xfrm>
          <a:prstGeom prst="roundRect">
            <a:avLst/>
          </a:prstGeom>
          <a:ln>
            <a:solidFill>
              <a:srgbClr val="460096"/>
            </a:solidFill>
          </a:ln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AD671FB9-E911-44AF-A8D7-5B4D4631FD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672553" y="5017965"/>
            <a:ext cx="620110" cy="1506328"/>
          </a:xfrm>
          <a:prstGeom prst="roundRect">
            <a:avLst/>
          </a:prstGeom>
          <a:noFill/>
          <a:ln w="190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338381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80DD080D-507F-49B6-B97F-34E6F06573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200150" y="2002834"/>
            <a:ext cx="8679574" cy="1422134"/>
          </a:xfrm>
          <a:prstGeom prst="roundRect">
            <a:avLst/>
          </a:prstGeom>
          <a:noFill/>
          <a:ln w="12700">
            <a:solidFill>
              <a:srgbClr val="4600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E6345A98-C924-4299-8748-E9D47BDA57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8268" y="2002832"/>
            <a:ext cx="8681456" cy="1420491"/>
          </a:xfrm>
          <a:prstGeom prst="rect">
            <a:avLst/>
          </a:prstGeom>
        </p:spPr>
      </p:pic>
      <p:sp>
        <p:nvSpPr>
          <p:cNvPr id="34" name="Title 1">
            <a:extLst>
              <a:ext uri="{FF2B5EF4-FFF2-40B4-BE49-F238E27FC236}">
                <a16:creationId xmlns:a16="http://schemas.microsoft.com/office/drawing/2014/main" id="{DFAB42A9-E066-4559-B7D0-BC3FF3D02A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4000" dirty="0"/>
              <a:t>Workflow</a:t>
            </a:r>
          </a:p>
        </p:txBody>
      </p:sp>
      <p:sp>
        <p:nvSpPr>
          <p:cNvPr id="12" name="Rectangle: Rounded Corners 18">
            <a:extLst>
              <a:ext uri="{FF2B5EF4-FFF2-40B4-BE49-F238E27FC236}">
                <a16:creationId xmlns:a16="http://schemas.microsoft.com/office/drawing/2014/main" id="{1295D786-2192-4EFF-A149-C961BDB33758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1459306" y="1739627"/>
            <a:ext cx="2904349" cy="427634"/>
          </a:xfrm>
          <a:prstGeom prst="roundRect">
            <a:avLst/>
          </a:prstGeom>
          <a:solidFill>
            <a:srgbClr val="460096"/>
          </a:solidFill>
          <a:ln>
            <a:solidFill>
              <a:srgbClr val="460096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15053" tIns="0" rIns="215053" bIns="0" numCol="1" spcCol="1270" anchor="ctr" anchorCtr="0">
            <a:noAutofit/>
          </a:bodyPr>
          <a:lstStyle/>
          <a:p>
            <a:pPr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CA" sz="2400">
                <a:latin typeface="Arial" panose="020B0604020202020204" pitchFamily="34" charset="0"/>
                <a:cs typeface="Arial" panose="020B0604020202020204" pitchFamily="34" charset="0"/>
              </a:rPr>
              <a:t>4. Title Lists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DC68402-6A19-491A-A0B8-89A010F6EDAC}"/>
              </a:ext>
            </a:extLst>
          </p:cNvPr>
          <p:cNvSpPr txBox="1"/>
          <p:nvPr/>
        </p:nvSpPr>
        <p:spPr>
          <a:xfrm>
            <a:off x="1200151" y="2002833"/>
            <a:ext cx="8679573" cy="1422135"/>
          </a:xfrm>
          <a:prstGeom prst="roundRect">
            <a:avLst/>
          </a:prstGeom>
          <a:noFill/>
          <a:ln w="12700">
            <a:noFill/>
          </a:ln>
        </p:spPr>
        <p:txBody>
          <a:bodyPr wrap="square" lIns="180000" tIns="270000" rIns="180000" bIns="180000" rtlCol="0">
            <a:spAutoFit/>
          </a:bodyPr>
          <a:lstStyle/>
          <a:p>
            <a:endParaRPr lang="en-CA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CA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Title-History tab: provide additional metadata about title history (within report)</a:t>
            </a:r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 descr="screenshot of title history worksheet">
            <a:extLst>
              <a:ext uri="{FF2B5EF4-FFF2-40B4-BE49-F238E27FC236}">
                <a16:creationId xmlns:a16="http://schemas.microsoft.com/office/drawing/2014/main" id="{7524B657-6CCC-4AF2-A8BA-A7E3225A166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89" t="13059"/>
          <a:stretch/>
        </p:blipFill>
        <p:spPr>
          <a:xfrm>
            <a:off x="1095047" y="3688174"/>
            <a:ext cx="10991848" cy="611921"/>
          </a:xfrm>
          <a:prstGeom prst="roundRect">
            <a:avLst/>
          </a:prstGeom>
          <a:ln>
            <a:solidFill>
              <a:srgbClr val="460096"/>
            </a:solidFill>
          </a:ln>
        </p:spPr>
      </p:pic>
      <p:pic>
        <p:nvPicPr>
          <p:cNvPr id="3" name="Picture 2" descr="screenshot of perpetual access rights tab with two titles highlighted">
            <a:extLst>
              <a:ext uri="{FF2B5EF4-FFF2-40B4-BE49-F238E27FC236}">
                <a16:creationId xmlns:a16="http://schemas.microsoft.com/office/drawing/2014/main" id="{BA5E4294-7CEA-4B70-BA1D-C5BDB7265F7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973" t="18207" r="10531" b="4537"/>
          <a:stretch/>
        </p:blipFill>
        <p:spPr>
          <a:xfrm>
            <a:off x="2690648" y="4426925"/>
            <a:ext cx="6800193" cy="2170940"/>
          </a:xfrm>
          <a:prstGeom prst="roundRect">
            <a:avLst/>
          </a:prstGeom>
          <a:ln>
            <a:solidFill>
              <a:srgbClr val="460096"/>
            </a:solidFill>
          </a:ln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781B2BBC-203A-4FDF-B623-D3A70CD6C9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577637" y="3935814"/>
            <a:ext cx="528873" cy="202235"/>
          </a:xfrm>
          <a:prstGeom prst="roundRect">
            <a:avLst/>
          </a:prstGeom>
          <a:noFill/>
          <a:ln w="190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05D8525F-2C96-4361-9A1F-C7F6E4381F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643553" y="3934544"/>
            <a:ext cx="528873" cy="202235"/>
          </a:xfrm>
          <a:prstGeom prst="roundRect">
            <a:avLst/>
          </a:prstGeom>
          <a:noFill/>
          <a:ln w="190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3B6CD266-E7FC-4428-8013-89C87999D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252521" y="5948545"/>
            <a:ext cx="450046" cy="347152"/>
          </a:xfrm>
          <a:prstGeom prst="roundRect">
            <a:avLst/>
          </a:prstGeom>
          <a:noFill/>
          <a:ln w="190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73933016-34B8-42C5-BF17-C2600BED20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659118" y="5948545"/>
            <a:ext cx="2406868" cy="347152"/>
          </a:xfrm>
          <a:prstGeom prst="roundRect">
            <a:avLst/>
          </a:prstGeom>
          <a:noFill/>
          <a:ln w="190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225770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BF67E3-6277-45B0-A526-F8F5E0BD82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4000" dirty="0"/>
              <a:t>CRKN At-A-Glance</a:t>
            </a:r>
          </a:p>
        </p:txBody>
      </p:sp>
      <p:pic>
        <p:nvPicPr>
          <p:cNvPr id="5" name="Picture 4" descr="Graphic representation of CRKN's membership, volunteers, and activities in licensing and digital preservation.">
            <a:extLst>
              <a:ext uri="{FF2B5EF4-FFF2-40B4-BE49-F238E27FC236}">
                <a16:creationId xmlns:a16="http://schemas.microsoft.com/office/drawing/2014/main" id="{B109B189-A930-449E-9B41-2CC67B037389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8926" y="1434668"/>
            <a:ext cx="8449583" cy="5561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330500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4E3D5A51-FAEE-4AFB-9496-AC312739D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200150" y="2002834"/>
            <a:ext cx="9961834" cy="1422134"/>
          </a:xfrm>
          <a:prstGeom prst="roundRect">
            <a:avLst/>
          </a:prstGeom>
          <a:noFill/>
          <a:ln w="12700">
            <a:solidFill>
              <a:srgbClr val="4600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7E67FFA-3AEE-4AEC-9AC4-DECFA37848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0149" y="2012542"/>
            <a:ext cx="9961727" cy="1420491"/>
          </a:xfrm>
          <a:prstGeom prst="rect">
            <a:avLst/>
          </a:prstGeom>
        </p:spPr>
      </p:pic>
      <p:sp>
        <p:nvSpPr>
          <p:cNvPr id="34" name="Title 1">
            <a:extLst>
              <a:ext uri="{FF2B5EF4-FFF2-40B4-BE49-F238E27FC236}">
                <a16:creationId xmlns:a16="http://schemas.microsoft.com/office/drawing/2014/main" id="{DFAB42A9-E066-4559-B7D0-BC3FF3D02A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4000"/>
              <a:t>Workflow</a:t>
            </a:r>
          </a:p>
        </p:txBody>
      </p:sp>
      <p:sp>
        <p:nvSpPr>
          <p:cNvPr id="9" name="Rectangle: Rounded Corners 18">
            <a:extLst>
              <a:ext uri="{FF2B5EF4-FFF2-40B4-BE49-F238E27FC236}">
                <a16:creationId xmlns:a16="http://schemas.microsoft.com/office/drawing/2014/main" id="{3C3FBF05-CA21-422D-86D9-2AFA9ECDAEE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1459306" y="1739627"/>
            <a:ext cx="2904349" cy="427634"/>
          </a:xfrm>
          <a:prstGeom prst="roundRect">
            <a:avLst/>
          </a:prstGeom>
          <a:solidFill>
            <a:srgbClr val="460096"/>
          </a:solidFill>
          <a:ln>
            <a:solidFill>
              <a:srgbClr val="460096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15053" tIns="0" rIns="215053" bIns="0" numCol="1" spcCol="1270" anchor="ctr" anchorCtr="0">
            <a:noAutofit/>
          </a:bodyPr>
          <a:lstStyle/>
          <a:p>
            <a:pPr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CA" sz="2400">
                <a:latin typeface="Arial" panose="020B0604020202020204" pitchFamily="34" charset="0"/>
                <a:cs typeface="Arial" panose="020B0604020202020204" pitchFamily="34" charset="0"/>
              </a:rPr>
              <a:t>5. Participation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DC68402-6A19-491A-A0B8-89A010F6EDAC}"/>
              </a:ext>
            </a:extLst>
          </p:cNvPr>
          <p:cNvSpPr txBox="1"/>
          <p:nvPr/>
        </p:nvSpPr>
        <p:spPr>
          <a:xfrm>
            <a:off x="1200150" y="2002833"/>
            <a:ext cx="9961835" cy="1422135"/>
          </a:xfrm>
          <a:prstGeom prst="roundRect">
            <a:avLst/>
          </a:prstGeom>
          <a:noFill/>
          <a:ln w="12700">
            <a:noFill/>
          </a:ln>
        </p:spPr>
        <p:txBody>
          <a:bodyPr wrap="square" lIns="180000" tIns="270000" rIns="180000" bIns="180000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tabLst>
                <a:tab pos="4846638" algn="l"/>
              </a:tabLst>
            </a:pP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Compile list by year for license participation</a:t>
            </a:r>
          </a:p>
          <a:p>
            <a:pPr>
              <a:tabLst>
                <a:tab pos="4846638" algn="l"/>
              </a:tabLst>
            </a:pPr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tabLst>
                <a:tab pos="4846638" algn="l"/>
              </a:tabLst>
            </a:pPr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 descr="screenshot of PA rights tab">
            <a:extLst>
              <a:ext uri="{FF2B5EF4-FFF2-40B4-BE49-F238E27FC236}">
                <a16:creationId xmlns:a16="http://schemas.microsoft.com/office/drawing/2014/main" id="{8B8A76A6-D84B-431B-B769-B10D67AFEC0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/>
          </a:blip>
          <a:srcRect b="35696"/>
          <a:stretch/>
        </p:blipFill>
        <p:spPr>
          <a:xfrm>
            <a:off x="1285687" y="3641932"/>
            <a:ext cx="9990912" cy="3145344"/>
          </a:xfrm>
          <a:prstGeom prst="roundRect">
            <a:avLst/>
          </a:prstGeom>
          <a:ln>
            <a:solidFill>
              <a:srgbClr val="460096"/>
            </a:solidFill>
          </a:ln>
        </p:spPr>
      </p:pic>
    </p:spTree>
    <p:extLst>
      <p:ext uri="{BB962C8B-B14F-4D97-AF65-F5344CB8AC3E}">
        <p14:creationId xmlns:p14="http://schemas.microsoft.com/office/powerpoint/2010/main" val="279284345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6CE103CA-5E6B-492E-85C6-1B77437EA4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35000"/>
          </a:blip>
          <a:srcRect b="35696"/>
          <a:stretch/>
        </p:blipFill>
        <p:spPr>
          <a:xfrm>
            <a:off x="1285687" y="3641932"/>
            <a:ext cx="9990912" cy="3145344"/>
          </a:xfrm>
          <a:prstGeom prst="roundRect">
            <a:avLst/>
          </a:prstGeom>
          <a:ln>
            <a:solidFill>
              <a:srgbClr val="460096"/>
            </a:solidFill>
          </a:ln>
        </p:spPr>
      </p:pic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D76AA7CB-7D1A-4046-AB69-4E0CEB16D8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384935" y="3750197"/>
            <a:ext cx="4455451" cy="2684347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4600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3A0E2AB2-C38C-44A7-B28D-387C875D06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200149" y="2002834"/>
            <a:ext cx="9961835" cy="1422134"/>
          </a:xfrm>
          <a:prstGeom prst="roundRect">
            <a:avLst/>
          </a:prstGeom>
          <a:noFill/>
          <a:ln w="12700">
            <a:solidFill>
              <a:srgbClr val="4600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C01AC946-B45A-4565-A28A-22675078A2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0148" y="2008177"/>
            <a:ext cx="9961727" cy="1420491"/>
          </a:xfrm>
          <a:prstGeom prst="rect">
            <a:avLst/>
          </a:prstGeom>
        </p:spPr>
      </p:pic>
      <p:sp>
        <p:nvSpPr>
          <p:cNvPr id="34" name="Title 1">
            <a:extLst>
              <a:ext uri="{FF2B5EF4-FFF2-40B4-BE49-F238E27FC236}">
                <a16:creationId xmlns:a16="http://schemas.microsoft.com/office/drawing/2014/main" id="{DFAB42A9-E066-4559-B7D0-BC3FF3D02A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4000"/>
              <a:t>Workflow</a:t>
            </a:r>
          </a:p>
        </p:txBody>
      </p:sp>
      <p:sp>
        <p:nvSpPr>
          <p:cNvPr id="14" name="Rectangle: Rounded Corners 18">
            <a:extLst>
              <a:ext uri="{FF2B5EF4-FFF2-40B4-BE49-F238E27FC236}">
                <a16:creationId xmlns:a16="http://schemas.microsoft.com/office/drawing/2014/main" id="{350B5140-72C0-4723-B4E2-23C59C4FE860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1459306" y="1739627"/>
            <a:ext cx="2904349" cy="427634"/>
          </a:xfrm>
          <a:prstGeom prst="roundRect">
            <a:avLst/>
          </a:prstGeom>
          <a:solidFill>
            <a:srgbClr val="460096"/>
          </a:solidFill>
          <a:ln>
            <a:solidFill>
              <a:srgbClr val="460096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15053" tIns="0" rIns="215053" bIns="0" numCol="1" spcCol="1270" anchor="ctr" anchorCtr="0">
            <a:noAutofit/>
          </a:bodyPr>
          <a:lstStyle/>
          <a:p>
            <a:pPr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CA" sz="2400">
                <a:latin typeface="Arial" panose="020B0604020202020204" pitchFamily="34" charset="0"/>
                <a:cs typeface="Arial" panose="020B0604020202020204" pitchFamily="34" charset="0"/>
              </a:rPr>
              <a:t>5. Participation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DC68402-6A19-491A-A0B8-89A010F6EDAC}"/>
              </a:ext>
            </a:extLst>
          </p:cNvPr>
          <p:cNvSpPr txBox="1"/>
          <p:nvPr/>
        </p:nvSpPr>
        <p:spPr>
          <a:xfrm>
            <a:off x="1200150" y="2002833"/>
            <a:ext cx="9961835" cy="1422135"/>
          </a:xfrm>
          <a:prstGeom prst="roundRect">
            <a:avLst/>
          </a:prstGeom>
          <a:noFill/>
          <a:ln w="12700">
            <a:noFill/>
          </a:ln>
        </p:spPr>
        <p:txBody>
          <a:bodyPr wrap="square" lIns="180000" tIns="270000" rIns="180000" bIns="180000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Compile list by year for license participation (mindful of amendments, late joiners, etc.)</a:t>
            </a:r>
          </a:p>
          <a:p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Group 5" descr="screenshot of PA rights tab with entitlements highlighted for universities B, D, E, and G">
            <a:extLst>
              <a:ext uri="{FF2B5EF4-FFF2-40B4-BE49-F238E27FC236}">
                <a16:creationId xmlns:a16="http://schemas.microsoft.com/office/drawing/2014/main" id="{DEB3623D-E450-48BD-9334-5DC1DB2567D6}"/>
              </a:ext>
            </a:extLst>
          </p:cNvPr>
          <p:cNvGrpSpPr/>
          <p:nvPr/>
        </p:nvGrpSpPr>
        <p:grpSpPr>
          <a:xfrm>
            <a:off x="1608881" y="3750197"/>
            <a:ext cx="5525164" cy="2763824"/>
            <a:chOff x="2633172" y="2139584"/>
            <a:chExt cx="5393798" cy="2580551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14F1BE0F-ECC0-4540-804A-0C0F646AEFC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r="75834"/>
            <a:stretch/>
          </p:blipFill>
          <p:spPr>
            <a:xfrm>
              <a:off x="2633172" y="2139584"/>
              <a:ext cx="1673689" cy="2578832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2F1A604B-1A4B-4A90-96A2-94EE6C1E736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45977" r="-280"/>
            <a:stretch/>
          </p:blipFill>
          <p:spPr>
            <a:xfrm>
              <a:off x="4266152" y="2141303"/>
              <a:ext cx="3760818" cy="2578832"/>
            </a:xfrm>
            <a:prstGeom prst="rect">
              <a:avLst/>
            </a:prstGeom>
          </p:spPr>
        </p:pic>
      </p:grpSp>
      <p:sp>
        <p:nvSpPr>
          <p:cNvPr id="28" name="Rectangle: Rounded Corners 18">
            <a:extLst>
              <a:ext uri="{FF2B5EF4-FFF2-40B4-BE49-F238E27FC236}">
                <a16:creationId xmlns:a16="http://schemas.microsoft.com/office/drawing/2014/main" id="{B18C8B51-FC63-45AB-B686-CFA97F17429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7970466" y="3561795"/>
            <a:ext cx="2507366" cy="381391"/>
          </a:xfrm>
          <a:prstGeom prst="roundRect">
            <a:avLst/>
          </a:prstGeom>
          <a:solidFill>
            <a:srgbClr val="460096"/>
          </a:solidFill>
          <a:ln>
            <a:solidFill>
              <a:srgbClr val="460096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15053" tIns="0" rIns="215053" bIns="0" numCol="1" spcCol="1270" anchor="ctr" anchorCtr="0">
            <a:noAutofit/>
          </a:bodyPr>
          <a:lstStyle/>
          <a:p>
            <a:pPr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CA" sz="2000">
                <a:latin typeface="Arial" panose="020B0604020202020204" pitchFamily="34" charset="0"/>
                <a:cs typeface="Arial" panose="020B0604020202020204" pitchFamily="34" charset="0"/>
              </a:rPr>
              <a:t>Examples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AC6663F-338C-4C08-A43E-2DB4D97150CC}"/>
              </a:ext>
            </a:extLst>
          </p:cNvPr>
          <p:cNvSpPr txBox="1"/>
          <p:nvPr/>
        </p:nvSpPr>
        <p:spPr>
          <a:xfrm>
            <a:off x="7384935" y="3752490"/>
            <a:ext cx="4450198" cy="2682054"/>
          </a:xfrm>
          <a:prstGeom prst="roundRect">
            <a:avLst/>
          </a:prstGeom>
          <a:noFill/>
          <a:ln w="12700">
            <a:noFill/>
          </a:ln>
        </p:spPr>
        <p:txBody>
          <a:bodyPr wrap="square" lIns="180000" tIns="270000" rIns="180000" bIns="180000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1600" dirty="0">
                <a:latin typeface="Arial" panose="020B0604020202020204" pitchFamily="34" charset="0"/>
                <a:cs typeface="Arial" panose="020B0604020202020204" pitchFamily="34" charset="0"/>
              </a:rPr>
              <a:t>Univ. B: Never participated</a:t>
            </a:r>
          </a:p>
          <a:p>
            <a:endParaRPr lang="en-CA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1600" dirty="0">
                <a:latin typeface="Arial" panose="020B0604020202020204" pitchFamily="34" charset="0"/>
                <a:cs typeface="Arial" panose="020B0604020202020204" pitchFamily="34" charset="0"/>
              </a:rPr>
              <a:t>Univ. D: Joined in 2019</a:t>
            </a:r>
          </a:p>
          <a:p>
            <a:endParaRPr lang="en-CA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1600" dirty="0">
                <a:latin typeface="Arial" panose="020B0604020202020204" pitchFamily="34" charset="0"/>
                <a:cs typeface="Arial" panose="020B0604020202020204" pitchFamily="34" charset="0"/>
              </a:rPr>
              <a:t>Univ. E: Joined in 2013,</a:t>
            </a:r>
            <a:br>
              <a:rPr lang="en-CA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CA" sz="1600" dirty="0">
                <a:latin typeface="Arial" panose="020B0604020202020204" pitchFamily="34" charset="0"/>
                <a:cs typeface="Arial" panose="020B0604020202020204" pitchFamily="34" charset="0"/>
              </a:rPr>
              <a:t>             purchased backfiles in 2013</a:t>
            </a:r>
          </a:p>
          <a:p>
            <a:endParaRPr lang="en-CA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1600" dirty="0">
                <a:latin typeface="Arial" panose="020B0604020202020204" pitchFamily="34" charset="0"/>
                <a:cs typeface="Arial" panose="020B0604020202020204" pitchFamily="34" charset="0"/>
              </a:rPr>
              <a:t>Univ. G: Joined in 2022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848E1163-8254-46C0-B703-861F39453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466897" y="4432308"/>
            <a:ext cx="1240582" cy="572574"/>
          </a:xfrm>
          <a:prstGeom prst="roundRect">
            <a:avLst/>
          </a:prstGeom>
          <a:noFill/>
          <a:ln w="190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4BCCC716-A4F5-4E93-A9A9-37A466B61F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243144" y="4462421"/>
            <a:ext cx="775061" cy="572574"/>
          </a:xfrm>
          <a:prstGeom prst="roundRect">
            <a:avLst/>
          </a:prstGeom>
          <a:noFill/>
          <a:ln w="190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1E3E6560-1196-4BFA-B341-F3B0E29C91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171582" y="4462421"/>
            <a:ext cx="759650" cy="572574"/>
          </a:xfrm>
          <a:prstGeom prst="roundRect">
            <a:avLst/>
          </a:prstGeom>
          <a:noFill/>
          <a:ln w="190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3142341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897453ED-D945-46A8-8EE7-5EAE8A209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35000"/>
          </a:blip>
          <a:srcRect b="35696"/>
          <a:stretch/>
        </p:blipFill>
        <p:spPr>
          <a:xfrm>
            <a:off x="1285687" y="3641932"/>
            <a:ext cx="9990912" cy="3145344"/>
          </a:xfrm>
          <a:prstGeom prst="roundRect">
            <a:avLst/>
          </a:prstGeom>
          <a:ln>
            <a:solidFill>
              <a:srgbClr val="460096"/>
            </a:solidFill>
          </a:ln>
        </p:spPr>
      </p:pic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7EC26786-02C4-48BE-ACF7-E8B4C69BCA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200149" y="2002834"/>
            <a:ext cx="9961835" cy="1422134"/>
          </a:xfrm>
          <a:prstGeom prst="roundRect">
            <a:avLst/>
          </a:prstGeom>
          <a:noFill/>
          <a:ln w="12700">
            <a:solidFill>
              <a:srgbClr val="4600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CEF23CDD-3258-4782-8B38-A3273DA33D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384935" y="3750197"/>
            <a:ext cx="4455451" cy="2684347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4600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3336794E-DF9B-4365-80EA-C55442A870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0258" y="2008508"/>
            <a:ext cx="9961727" cy="1420491"/>
          </a:xfrm>
          <a:prstGeom prst="rect">
            <a:avLst/>
          </a:prstGeom>
        </p:spPr>
      </p:pic>
      <p:sp>
        <p:nvSpPr>
          <p:cNvPr id="34" name="Title 1">
            <a:extLst>
              <a:ext uri="{FF2B5EF4-FFF2-40B4-BE49-F238E27FC236}">
                <a16:creationId xmlns:a16="http://schemas.microsoft.com/office/drawing/2014/main" id="{DFAB42A9-E066-4559-B7D0-BC3FF3D02A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4000"/>
              <a:t>Workflow</a:t>
            </a:r>
          </a:p>
        </p:txBody>
      </p:sp>
      <p:sp>
        <p:nvSpPr>
          <p:cNvPr id="17" name="Rectangle: Rounded Corners 18">
            <a:extLst>
              <a:ext uri="{FF2B5EF4-FFF2-40B4-BE49-F238E27FC236}">
                <a16:creationId xmlns:a16="http://schemas.microsoft.com/office/drawing/2014/main" id="{EE1520D8-0017-4C09-8116-D73DD9B42BD9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1459306" y="1739627"/>
            <a:ext cx="2904349" cy="427634"/>
          </a:xfrm>
          <a:prstGeom prst="roundRect">
            <a:avLst/>
          </a:prstGeom>
          <a:solidFill>
            <a:srgbClr val="460096"/>
          </a:solidFill>
          <a:ln>
            <a:solidFill>
              <a:srgbClr val="460096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15053" tIns="0" rIns="215053" bIns="0" numCol="1" spcCol="1270" anchor="ctr" anchorCtr="0">
            <a:noAutofit/>
          </a:bodyPr>
          <a:lstStyle/>
          <a:p>
            <a:pPr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CA" sz="2400">
                <a:latin typeface="Arial" panose="020B0604020202020204" pitchFamily="34" charset="0"/>
                <a:cs typeface="Arial" panose="020B0604020202020204" pitchFamily="34" charset="0"/>
              </a:rPr>
              <a:t>5. Participation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DC68402-6A19-491A-A0B8-89A010F6EDAC}"/>
              </a:ext>
            </a:extLst>
          </p:cNvPr>
          <p:cNvSpPr txBox="1"/>
          <p:nvPr/>
        </p:nvSpPr>
        <p:spPr>
          <a:xfrm>
            <a:off x="1200150" y="2002833"/>
            <a:ext cx="9961835" cy="1422135"/>
          </a:xfrm>
          <a:prstGeom prst="roundRect">
            <a:avLst/>
          </a:prstGeom>
          <a:noFill/>
          <a:ln w="12700">
            <a:noFill/>
          </a:ln>
        </p:spPr>
        <p:txBody>
          <a:bodyPr wrap="square" lIns="180000" tIns="270000" rIns="180000" bIns="180000" rtlCol="0">
            <a:spAutoFit/>
          </a:bodyPr>
          <a:lstStyle/>
          <a:p>
            <a:endParaRPr lang="en-CA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PA-Rights tab: record any exceptions to rights using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YBut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NBut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where applicable</a:t>
            </a:r>
          </a:p>
          <a:p>
            <a:endParaRPr lang="en-US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Group 2" descr="screenshot of PA rights tab with YBut and NBut entitlements highlighted">
            <a:extLst>
              <a:ext uri="{FF2B5EF4-FFF2-40B4-BE49-F238E27FC236}">
                <a16:creationId xmlns:a16="http://schemas.microsoft.com/office/drawing/2014/main" id="{12CE51CE-9DD8-4ABC-9AFF-281C8D2709A8}"/>
              </a:ext>
            </a:extLst>
          </p:cNvPr>
          <p:cNvGrpSpPr/>
          <p:nvPr/>
        </p:nvGrpSpPr>
        <p:grpSpPr>
          <a:xfrm>
            <a:off x="1459307" y="3752491"/>
            <a:ext cx="5800063" cy="2868395"/>
            <a:chOff x="2575255" y="2685410"/>
            <a:chExt cx="7041491" cy="3383386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AD6BA69E-60FD-47A9-8CA5-E91F1E88400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t="64678" b="-1"/>
            <a:stretch/>
          </p:blipFill>
          <p:spPr>
            <a:xfrm>
              <a:off x="2575255" y="4203940"/>
              <a:ext cx="7041490" cy="1864856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1B9ED3B2-97B0-4896-96C8-28544AF7153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t="-298" b="71323"/>
            <a:stretch/>
          </p:blipFill>
          <p:spPr>
            <a:xfrm>
              <a:off x="2575256" y="2685410"/>
              <a:ext cx="7041490" cy="1529751"/>
            </a:xfrm>
            <a:prstGeom prst="rect">
              <a:avLst/>
            </a:prstGeom>
          </p:spPr>
        </p:pic>
      </p:grp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47A0EF20-D797-4789-8E18-7B68BBF8D7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484024" y="5874773"/>
            <a:ext cx="1422790" cy="572574"/>
          </a:xfrm>
          <a:prstGeom prst="roundRect">
            <a:avLst/>
          </a:prstGeom>
          <a:noFill/>
          <a:ln w="190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2" name="Rectangle: Rounded Corners 18">
            <a:extLst>
              <a:ext uri="{FF2B5EF4-FFF2-40B4-BE49-F238E27FC236}">
                <a16:creationId xmlns:a16="http://schemas.microsoft.com/office/drawing/2014/main" id="{8AC40DC1-718E-4DC8-8633-45465981A2B6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7970466" y="3561795"/>
            <a:ext cx="2507366" cy="381391"/>
          </a:xfrm>
          <a:prstGeom prst="roundRect">
            <a:avLst/>
          </a:prstGeom>
          <a:solidFill>
            <a:srgbClr val="460096"/>
          </a:solidFill>
          <a:ln>
            <a:solidFill>
              <a:srgbClr val="460096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15053" tIns="0" rIns="215053" bIns="0" numCol="1" spcCol="1270" anchor="ctr" anchorCtr="0">
            <a:noAutofit/>
          </a:bodyPr>
          <a:lstStyle/>
          <a:p>
            <a:pPr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CA" sz="2000">
                <a:latin typeface="Arial" panose="020B0604020202020204" pitchFamily="34" charset="0"/>
                <a:cs typeface="Arial" panose="020B0604020202020204" pitchFamily="34" charset="0"/>
              </a:rPr>
              <a:t>Examples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087D075-E618-41FC-8DE2-98EEF8F6205E}"/>
              </a:ext>
            </a:extLst>
          </p:cNvPr>
          <p:cNvSpPr txBox="1"/>
          <p:nvPr/>
        </p:nvSpPr>
        <p:spPr>
          <a:xfrm>
            <a:off x="7384935" y="3752490"/>
            <a:ext cx="4450198" cy="2954469"/>
          </a:xfrm>
          <a:prstGeom prst="roundRect">
            <a:avLst/>
          </a:prstGeom>
          <a:noFill/>
          <a:ln w="12700">
            <a:noFill/>
          </a:ln>
        </p:spPr>
        <p:txBody>
          <a:bodyPr wrap="square" lIns="180000" tIns="270000" rIns="180000" bIns="180000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1600" dirty="0">
                <a:latin typeface="Arial" panose="020B0604020202020204" pitchFamily="34" charset="0"/>
                <a:cs typeface="Arial" panose="020B0604020202020204" pitchFamily="34" charset="0"/>
              </a:rPr>
              <a:t>Univ. A: Joined in 2019, with </a:t>
            </a:r>
            <a:br>
              <a:rPr lang="en-CA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CA" sz="1600" dirty="0">
                <a:latin typeface="Arial" panose="020B0604020202020204" pitchFamily="34" charset="0"/>
                <a:cs typeface="Arial" panose="020B0604020202020204" pitchFamily="34" charset="0"/>
              </a:rPr>
              <a:t>	   a subset package only</a:t>
            </a:r>
          </a:p>
          <a:p>
            <a:endParaRPr lang="en-CA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1600" dirty="0">
                <a:latin typeface="Arial" panose="020B0604020202020204" pitchFamily="34" charset="0"/>
                <a:cs typeface="Arial" panose="020B0604020202020204" pitchFamily="34" charset="0"/>
              </a:rPr>
              <a:t>Univ. C: Joined in 2013, changed to   	  subset package in 2019</a:t>
            </a:r>
          </a:p>
          <a:p>
            <a:endParaRPr lang="en-CA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1600" dirty="0">
                <a:latin typeface="Arial" panose="020B0604020202020204" pitchFamily="34" charset="0"/>
                <a:cs typeface="Arial" panose="020B0604020202020204" pitchFamily="34" charset="0"/>
              </a:rPr>
              <a:t>Univ. F: Did not participate 2016-2018</a:t>
            </a:r>
          </a:p>
          <a:p>
            <a:r>
              <a:rPr lang="en-CA" sz="1600" dirty="0">
                <a:latin typeface="Arial" panose="020B0604020202020204" pitchFamily="34" charset="0"/>
                <a:cs typeface="Arial" panose="020B0604020202020204" pitchFamily="34" charset="0"/>
              </a:rPr>
              <a:t>	  Purchased missing rights in 	  	  2019, when rejoining</a:t>
            </a:r>
          </a:p>
        </p:txBody>
      </p:sp>
    </p:spTree>
    <p:extLst>
      <p:ext uri="{BB962C8B-B14F-4D97-AF65-F5344CB8AC3E}">
        <p14:creationId xmlns:p14="http://schemas.microsoft.com/office/powerpoint/2010/main" val="150175586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F491BD6F-8B95-482F-889D-CA5D404325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200149" y="2002834"/>
            <a:ext cx="9961835" cy="1422134"/>
          </a:xfrm>
          <a:prstGeom prst="roundRect">
            <a:avLst/>
          </a:prstGeom>
          <a:noFill/>
          <a:ln w="12700">
            <a:solidFill>
              <a:srgbClr val="4600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E80FF627-E65F-4CC8-899A-961BB0B294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0148" y="2002832"/>
            <a:ext cx="9961727" cy="1420491"/>
          </a:xfrm>
          <a:prstGeom prst="rect">
            <a:avLst/>
          </a:prstGeom>
        </p:spPr>
      </p:pic>
      <p:sp>
        <p:nvSpPr>
          <p:cNvPr id="34" name="Title 1">
            <a:extLst>
              <a:ext uri="{FF2B5EF4-FFF2-40B4-BE49-F238E27FC236}">
                <a16:creationId xmlns:a16="http://schemas.microsoft.com/office/drawing/2014/main" id="{DFAB42A9-E066-4559-B7D0-BC3FF3D02A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4000"/>
              <a:t>Workflow</a:t>
            </a:r>
          </a:p>
        </p:txBody>
      </p:sp>
      <p:sp>
        <p:nvSpPr>
          <p:cNvPr id="12" name="Rectangle: Rounded Corners 18">
            <a:extLst>
              <a:ext uri="{FF2B5EF4-FFF2-40B4-BE49-F238E27FC236}">
                <a16:creationId xmlns:a16="http://schemas.microsoft.com/office/drawing/2014/main" id="{0F085872-8A1C-4817-9A73-0B3A2D425017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1459306" y="1739627"/>
            <a:ext cx="2904349" cy="427634"/>
          </a:xfrm>
          <a:prstGeom prst="roundRect">
            <a:avLst/>
          </a:prstGeom>
          <a:solidFill>
            <a:srgbClr val="460096"/>
          </a:solidFill>
          <a:ln>
            <a:solidFill>
              <a:srgbClr val="460096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15053" tIns="0" rIns="215053" bIns="0" numCol="1" spcCol="1270" anchor="ctr" anchorCtr="0">
            <a:noAutofit/>
          </a:bodyPr>
          <a:lstStyle/>
          <a:p>
            <a:pPr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CA" sz="2400">
                <a:latin typeface="Arial" panose="020B0604020202020204" pitchFamily="34" charset="0"/>
                <a:cs typeface="Arial" panose="020B0604020202020204" pitchFamily="34" charset="0"/>
              </a:rPr>
              <a:t>5. Participation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DC68402-6A19-491A-A0B8-89A010F6EDAC}"/>
              </a:ext>
            </a:extLst>
          </p:cNvPr>
          <p:cNvSpPr txBox="1"/>
          <p:nvPr/>
        </p:nvSpPr>
        <p:spPr>
          <a:xfrm>
            <a:off x="1200150" y="2002833"/>
            <a:ext cx="9961835" cy="1422135"/>
          </a:xfrm>
          <a:prstGeom prst="roundRect">
            <a:avLst/>
          </a:prstGeom>
          <a:noFill/>
          <a:ln w="12700">
            <a:noFill/>
          </a:ln>
        </p:spPr>
        <p:txBody>
          <a:bodyPr wrap="square" lIns="180000" tIns="270000" rIns="180000" bIns="180000" rtlCol="0">
            <a:spAutoFit/>
          </a:bodyPr>
          <a:lstStyle/>
          <a:p>
            <a:endParaRPr lang="en-CA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CA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Coverage-Exceptions tab: provide additional information on nature of exception</a:t>
            </a:r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 descr="Screenshot of Coverage Exceptions tab with examples highlighted">
            <a:extLst>
              <a:ext uri="{FF2B5EF4-FFF2-40B4-BE49-F238E27FC236}">
                <a16:creationId xmlns:a16="http://schemas.microsoft.com/office/drawing/2014/main" id="{21C32109-6AE4-4578-8CD5-6889D6023F2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091" r="388" b="2934"/>
          <a:stretch/>
        </p:blipFill>
        <p:spPr>
          <a:xfrm>
            <a:off x="1200150" y="3641931"/>
            <a:ext cx="10675475" cy="3117683"/>
          </a:xfrm>
          <a:prstGeom prst="roundRect">
            <a:avLst/>
          </a:prstGeom>
          <a:ln>
            <a:solidFill>
              <a:srgbClr val="460096"/>
            </a:solidFill>
          </a:ln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0F0E5597-0342-496E-AA05-AD1F455D0B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357737" y="3821785"/>
            <a:ext cx="5358014" cy="715492"/>
          </a:xfrm>
          <a:prstGeom prst="roundRect">
            <a:avLst/>
          </a:prstGeom>
          <a:noFill/>
          <a:ln w="190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365FA53F-1481-476F-B216-37138DE3CB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320410" y="3858439"/>
            <a:ext cx="1422790" cy="308447"/>
          </a:xfrm>
          <a:prstGeom prst="roundRect">
            <a:avLst/>
          </a:prstGeom>
          <a:noFill/>
          <a:ln w="190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2A912672-F0C3-423E-9D82-781FB687E5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320410" y="4670596"/>
            <a:ext cx="1422790" cy="308447"/>
          </a:xfrm>
          <a:prstGeom prst="roundRect">
            <a:avLst/>
          </a:prstGeom>
          <a:noFill/>
          <a:ln w="190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9F9F1612-DB01-48A9-84A4-D1E57170EC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320410" y="5874363"/>
            <a:ext cx="1422790" cy="308447"/>
          </a:xfrm>
          <a:prstGeom prst="roundRect">
            <a:avLst/>
          </a:prstGeom>
          <a:noFill/>
          <a:ln w="190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5DE6AF7C-89C0-49AF-8BF2-676ACF1E83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357737" y="5874362"/>
            <a:ext cx="5358014" cy="870179"/>
          </a:xfrm>
          <a:prstGeom prst="roundRect">
            <a:avLst/>
          </a:prstGeom>
          <a:noFill/>
          <a:ln w="190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9310783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A9FA22-9453-4EF4-96C5-7BA64D83B8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6000"/>
              <a:t>Next Steps</a:t>
            </a:r>
          </a:p>
        </p:txBody>
      </p:sp>
    </p:spTree>
    <p:extLst>
      <p:ext uri="{BB962C8B-B14F-4D97-AF65-F5344CB8AC3E}">
        <p14:creationId xmlns:p14="http://schemas.microsoft.com/office/powerpoint/2010/main" val="247173542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AF59B184-42DC-4353-8CB0-77689C3C06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504952" y="2270734"/>
            <a:ext cx="4833758" cy="3226884"/>
          </a:xfrm>
          <a:prstGeom prst="roundRect">
            <a:avLst/>
          </a:prstGeom>
          <a:noFill/>
          <a:ln w="12700">
            <a:solidFill>
              <a:srgbClr val="1F859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B6421018-FE41-4B44-9008-FFA7C94268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818663" y="2270734"/>
            <a:ext cx="4833758" cy="2205328"/>
          </a:xfrm>
          <a:prstGeom prst="roundRect">
            <a:avLst/>
          </a:prstGeom>
          <a:noFill/>
          <a:ln w="12700">
            <a:solidFill>
              <a:srgbClr val="1F859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38F37B2-4509-4D0A-AFDF-EAA39011E4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4000"/>
              <a:t>Verification &amp; Distribution</a:t>
            </a:r>
          </a:p>
        </p:txBody>
      </p:sp>
      <p:sp>
        <p:nvSpPr>
          <p:cNvPr id="21" name="Rectangle: Rounded Corners 18">
            <a:extLst>
              <a:ext uri="{FF2B5EF4-FFF2-40B4-BE49-F238E27FC236}">
                <a16:creationId xmlns:a16="http://schemas.microsoft.com/office/drawing/2014/main" id="{E6CD1EB0-738F-4E57-BF4C-BA059324A59F}"/>
              </a:ext>
            </a:extLst>
          </p:cNvPr>
          <p:cNvSpPr txBox="1"/>
          <p:nvPr/>
        </p:nvSpPr>
        <p:spPr>
          <a:xfrm>
            <a:off x="1984906" y="2033795"/>
            <a:ext cx="2432405" cy="427634"/>
          </a:xfrm>
          <a:prstGeom prst="roundRect">
            <a:avLst/>
          </a:prstGeom>
          <a:solidFill>
            <a:srgbClr val="1F8591"/>
          </a:solidFill>
          <a:ln>
            <a:solidFill>
              <a:srgbClr val="1F859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15053" tIns="0" rIns="215053" bIns="0" numCol="1" spcCol="1270" anchor="ctr" anchorCtr="0">
            <a:noAutofit/>
          </a:bodyPr>
          <a:lstStyle/>
          <a:p>
            <a:pPr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CA" sz="2400">
                <a:latin typeface="Arial" panose="020B0604020202020204" pitchFamily="34" charset="0"/>
                <a:cs typeface="Arial" panose="020B0604020202020204" pitchFamily="34" charset="0"/>
              </a:rPr>
              <a:t>Verification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3CE26AC-7D80-46DF-A1B2-01F4EC084B04}"/>
              </a:ext>
            </a:extLst>
          </p:cNvPr>
          <p:cNvSpPr txBox="1"/>
          <p:nvPr/>
        </p:nvSpPr>
        <p:spPr>
          <a:xfrm>
            <a:off x="1504951" y="2270734"/>
            <a:ext cx="4833758" cy="3226884"/>
          </a:xfrm>
          <a:prstGeom prst="roundRect">
            <a:avLst/>
          </a:prstGeom>
          <a:noFill/>
          <a:ln w="12700">
            <a:noFill/>
          </a:ln>
        </p:spPr>
        <p:txBody>
          <a:bodyPr wrap="square" lIns="180000" tIns="270000" rIns="180000" bIns="180000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000" dirty="0">
                <a:latin typeface="Arial" panose="020B0604020202020204" pitchFamily="34" charset="0"/>
                <a:cs typeface="Arial" panose="020B0604020202020204" pitchFamily="34" charset="0"/>
              </a:rPr>
              <a:t>Pilot phase with several members to receive and integrate initial feedback</a:t>
            </a:r>
          </a:p>
          <a:p>
            <a:endParaRPr lang="en-CA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000" dirty="0">
                <a:latin typeface="Arial" panose="020B0604020202020204" pitchFamily="34" charset="0"/>
                <a:cs typeface="Arial" panose="020B0604020202020204" pitchFamily="34" charset="0"/>
              </a:rPr>
              <a:t>KBESC members review final files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sz="2000" dirty="0">
                <a:latin typeface="Arial" panose="020B0604020202020204" pitchFamily="34" charset="0"/>
                <a:cs typeface="Arial" panose="020B0604020202020204" pitchFamily="34" charset="0"/>
              </a:rPr>
              <a:t>Verify against their own entitlements’ records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sz="2000" dirty="0">
                <a:latin typeface="Arial" panose="020B0604020202020204" pitchFamily="34" charset="0"/>
                <a:cs typeface="Arial" panose="020B0604020202020204" pitchFamily="34" charset="0"/>
              </a:rPr>
              <a:t>Test several use cases</a:t>
            </a:r>
          </a:p>
        </p:txBody>
      </p:sp>
      <p:sp>
        <p:nvSpPr>
          <p:cNvPr id="18" name="Rectangle: Rounded Corners 18">
            <a:extLst>
              <a:ext uri="{FF2B5EF4-FFF2-40B4-BE49-F238E27FC236}">
                <a16:creationId xmlns:a16="http://schemas.microsoft.com/office/drawing/2014/main" id="{072D6A96-BE42-4571-AD0F-09AFAED8D81A}"/>
              </a:ext>
            </a:extLst>
          </p:cNvPr>
          <p:cNvSpPr txBox="1"/>
          <p:nvPr/>
        </p:nvSpPr>
        <p:spPr>
          <a:xfrm>
            <a:off x="7298619" y="2033795"/>
            <a:ext cx="2432405" cy="427634"/>
          </a:xfrm>
          <a:prstGeom prst="roundRect">
            <a:avLst/>
          </a:prstGeom>
          <a:solidFill>
            <a:srgbClr val="1F8591"/>
          </a:solidFill>
          <a:ln>
            <a:solidFill>
              <a:srgbClr val="1F859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15053" tIns="0" rIns="215053" bIns="0" numCol="1" spcCol="1270" anchor="ctr" anchorCtr="0">
            <a:noAutofit/>
          </a:bodyPr>
          <a:lstStyle/>
          <a:p>
            <a:pPr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CA" sz="2400">
                <a:latin typeface="Arial" panose="020B0604020202020204" pitchFamily="34" charset="0"/>
                <a:cs typeface="Arial" panose="020B0604020202020204" pitchFamily="34" charset="0"/>
              </a:rPr>
              <a:t>Distribution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A2AB256-3EE9-4C52-A9EC-C91759876820}"/>
              </a:ext>
            </a:extLst>
          </p:cNvPr>
          <p:cNvSpPr txBox="1"/>
          <p:nvPr/>
        </p:nvSpPr>
        <p:spPr>
          <a:xfrm>
            <a:off x="6818664" y="2270734"/>
            <a:ext cx="4833758" cy="2205328"/>
          </a:xfrm>
          <a:prstGeom prst="roundRect">
            <a:avLst/>
          </a:prstGeom>
          <a:noFill/>
          <a:ln w="12700">
            <a:noFill/>
          </a:ln>
        </p:spPr>
        <p:txBody>
          <a:bodyPr wrap="square" lIns="180000" tIns="270000" rIns="180000" bIns="180000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000" dirty="0">
                <a:latin typeface="Arial" panose="020B0604020202020204" pitchFamily="34" charset="0"/>
                <a:cs typeface="Arial" panose="020B0604020202020204" pitchFamily="34" charset="0"/>
              </a:rPr>
              <a:t>Distributed to vendors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sz="2000" dirty="0">
                <a:latin typeface="Arial" panose="020B0604020202020204" pitchFamily="34" charset="0"/>
                <a:cs typeface="Arial" panose="020B0604020202020204" pitchFamily="34" charset="0"/>
              </a:rPr>
              <a:t>Information purposes only</a:t>
            </a:r>
          </a:p>
          <a:p>
            <a:endParaRPr lang="en-CA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000" dirty="0">
                <a:latin typeface="Arial" panose="020B0604020202020204" pitchFamily="34" charset="0"/>
                <a:cs typeface="Arial" panose="020B0604020202020204" pitchFamily="34" charset="0"/>
              </a:rPr>
              <a:t>Available to members via CRKN website</a:t>
            </a:r>
          </a:p>
        </p:txBody>
      </p:sp>
    </p:spTree>
    <p:extLst>
      <p:ext uri="{BB962C8B-B14F-4D97-AF65-F5344CB8AC3E}">
        <p14:creationId xmlns:p14="http://schemas.microsoft.com/office/powerpoint/2010/main" val="266803212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969BA446-5F99-4BF0-83DB-E4F7EE8FE7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504952" y="2270734"/>
            <a:ext cx="4833758" cy="3431196"/>
          </a:xfrm>
          <a:prstGeom prst="roundRect">
            <a:avLst/>
          </a:prstGeom>
          <a:noFill/>
          <a:ln w="12700">
            <a:solidFill>
              <a:srgbClr val="1F859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0BEF829A-25CF-4D11-9FA2-2F869D5851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818662" y="2270734"/>
            <a:ext cx="4997415" cy="4248440"/>
          </a:xfrm>
          <a:prstGeom prst="roundRect">
            <a:avLst/>
          </a:prstGeom>
          <a:noFill/>
          <a:ln w="12700">
            <a:solidFill>
              <a:srgbClr val="1F859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38F37B2-4509-4D0A-AFDF-EAA39011E4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4000" dirty="0"/>
              <a:t>Member Support &amp; Searchable Interface</a:t>
            </a:r>
          </a:p>
        </p:txBody>
      </p:sp>
      <p:sp>
        <p:nvSpPr>
          <p:cNvPr id="23" name="Rectangle: Rounded Corners 18">
            <a:extLst>
              <a:ext uri="{FF2B5EF4-FFF2-40B4-BE49-F238E27FC236}">
                <a16:creationId xmlns:a16="http://schemas.microsoft.com/office/drawing/2014/main" id="{B4F01609-688D-4AAC-AA51-C8C94798442B}"/>
              </a:ext>
            </a:extLst>
          </p:cNvPr>
          <p:cNvSpPr txBox="1"/>
          <p:nvPr/>
        </p:nvSpPr>
        <p:spPr>
          <a:xfrm>
            <a:off x="1984906" y="2033795"/>
            <a:ext cx="2908476" cy="427634"/>
          </a:xfrm>
          <a:prstGeom prst="roundRect">
            <a:avLst/>
          </a:prstGeom>
          <a:solidFill>
            <a:srgbClr val="1F8591"/>
          </a:solidFill>
          <a:ln>
            <a:solidFill>
              <a:srgbClr val="1F859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15053" tIns="0" rIns="215053" bIns="0" numCol="1" spcCol="1270" anchor="ctr" anchorCtr="0">
            <a:noAutofit/>
          </a:bodyPr>
          <a:lstStyle/>
          <a:p>
            <a:pPr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CA" sz="2400">
                <a:latin typeface="Arial" panose="020B0604020202020204" pitchFamily="34" charset="0"/>
                <a:cs typeface="Arial" panose="020B0604020202020204" pitchFamily="34" charset="0"/>
              </a:rPr>
              <a:t>Member Support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69391FC-BF0A-4846-9F14-FDA76B085942}"/>
              </a:ext>
            </a:extLst>
          </p:cNvPr>
          <p:cNvSpPr txBox="1"/>
          <p:nvPr/>
        </p:nvSpPr>
        <p:spPr>
          <a:xfrm>
            <a:off x="1504951" y="2270734"/>
            <a:ext cx="4833758" cy="3431196"/>
          </a:xfrm>
          <a:prstGeom prst="roundRect">
            <a:avLst/>
          </a:prstGeom>
          <a:noFill/>
          <a:ln w="12700">
            <a:noFill/>
          </a:ln>
        </p:spPr>
        <p:txBody>
          <a:bodyPr wrap="square" lIns="180000" tIns="270000" rIns="180000" bIns="180000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000" dirty="0">
                <a:latin typeface="Arial" panose="020B0604020202020204" pitchFamily="34" charset="0"/>
                <a:cs typeface="Arial" panose="020B0604020202020204" pitchFamily="34" charset="0"/>
              </a:rPr>
              <a:t>Ongoing maintenance of records </a:t>
            </a:r>
            <a:br>
              <a:rPr lang="en-CA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CA" sz="1600" dirty="0">
                <a:latin typeface="Arial" panose="020B0604020202020204" pitchFamily="34" charset="0"/>
                <a:cs typeface="Arial" panose="020B0604020202020204" pitchFamily="34" charset="0"/>
              </a:rPr>
              <a:t>(file naming convention to easily </a:t>
            </a:r>
            <a:br>
              <a:rPr lang="en-CA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CA" sz="1600" dirty="0">
                <a:latin typeface="Arial" panose="020B0604020202020204" pitchFamily="34" charset="0"/>
                <a:cs typeface="Arial" panose="020B0604020202020204" pitchFamily="34" charset="0"/>
              </a:rPr>
              <a:t>identify updates)</a:t>
            </a:r>
            <a:endParaRPr lang="en-CA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CA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000" dirty="0">
                <a:latin typeface="Arial" panose="020B0604020202020204" pitchFamily="34" charset="0"/>
                <a:cs typeface="Arial" panose="020B0604020202020204" pitchFamily="34" charset="0"/>
              </a:rPr>
              <a:t>KBESC and Member-led collaborative sessions</a:t>
            </a:r>
          </a:p>
          <a:p>
            <a:endParaRPr lang="en-CA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000" dirty="0">
                <a:latin typeface="Arial" panose="020B0604020202020204" pitchFamily="34" charset="0"/>
                <a:cs typeface="Arial" panose="020B0604020202020204" pitchFamily="34" charset="0"/>
              </a:rPr>
              <a:t>Template and guidelines for recording non-CRKN entitlements</a:t>
            </a:r>
          </a:p>
        </p:txBody>
      </p:sp>
      <p:sp>
        <p:nvSpPr>
          <p:cNvPr id="26" name="Rectangle: Rounded Corners 18">
            <a:extLst>
              <a:ext uri="{FF2B5EF4-FFF2-40B4-BE49-F238E27FC236}">
                <a16:creationId xmlns:a16="http://schemas.microsoft.com/office/drawing/2014/main" id="{1E70427F-9726-4D20-B808-C6F7C3E33D6B}"/>
              </a:ext>
            </a:extLst>
          </p:cNvPr>
          <p:cNvSpPr txBox="1"/>
          <p:nvPr/>
        </p:nvSpPr>
        <p:spPr>
          <a:xfrm>
            <a:off x="7298619" y="2033795"/>
            <a:ext cx="3388430" cy="427634"/>
          </a:xfrm>
          <a:prstGeom prst="roundRect">
            <a:avLst/>
          </a:prstGeom>
          <a:solidFill>
            <a:srgbClr val="1F8591"/>
          </a:solidFill>
          <a:ln>
            <a:solidFill>
              <a:srgbClr val="1F859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15053" tIns="0" rIns="215053" bIns="0" numCol="1" spcCol="1270" anchor="ctr" anchorCtr="0">
            <a:noAutofit/>
          </a:bodyPr>
          <a:lstStyle/>
          <a:p>
            <a:pPr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CA" sz="2400">
                <a:latin typeface="Arial" panose="020B0604020202020204" pitchFamily="34" charset="0"/>
                <a:cs typeface="Arial" panose="020B0604020202020204" pitchFamily="34" charset="0"/>
              </a:rPr>
              <a:t>Searchable Interface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A3695CD-46C3-4FC7-827C-C783738CC629}"/>
              </a:ext>
            </a:extLst>
          </p:cNvPr>
          <p:cNvSpPr txBox="1"/>
          <p:nvPr/>
        </p:nvSpPr>
        <p:spPr>
          <a:xfrm>
            <a:off x="6818664" y="2270734"/>
            <a:ext cx="4997416" cy="4248441"/>
          </a:xfrm>
          <a:prstGeom prst="roundRect">
            <a:avLst/>
          </a:prstGeom>
          <a:noFill/>
          <a:ln w="12700">
            <a:noFill/>
          </a:ln>
        </p:spPr>
        <p:txBody>
          <a:bodyPr wrap="square" lIns="180000" tIns="270000" rIns="180000" bIns="180000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000" dirty="0">
                <a:latin typeface="Arial" panose="020B0604020202020204" pitchFamily="34" charset="0"/>
                <a:cs typeface="Arial" panose="020B0604020202020204" pitchFamily="34" charset="0"/>
              </a:rPr>
              <a:t>University of Prince Edward Island computer science students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sz="2000" dirty="0">
                <a:latin typeface="Arial" panose="020B0604020202020204" pitchFamily="34" charset="0"/>
                <a:cs typeface="Arial" panose="020B0604020202020204" pitchFamily="34" charset="0"/>
              </a:rPr>
              <a:t>Capstone class project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sz="2000" dirty="0">
                <a:latin typeface="Arial" panose="020B0604020202020204" pitchFamily="34" charset="0"/>
                <a:cs typeface="Arial" panose="020B0604020202020204" pitchFamily="34" charset="0"/>
              </a:rPr>
              <a:t>Open source code </a:t>
            </a:r>
          </a:p>
          <a:p>
            <a:pPr lvl="1"/>
            <a:endParaRPr lang="en-CA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000" dirty="0">
                <a:latin typeface="Arial" panose="020B0604020202020204" pitchFamily="34" charset="0"/>
                <a:cs typeface="Arial" panose="020B0604020202020204" pitchFamily="34" charset="0"/>
              </a:rPr>
              <a:t>Searchable interface will: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sz="2000" dirty="0">
                <a:latin typeface="Arial" panose="020B0604020202020204" pitchFamily="34" charset="0"/>
                <a:cs typeface="Arial" panose="020B0604020202020204" pitchFamily="34" charset="0"/>
              </a:rPr>
              <a:t>automatically ingest updated information from CRKN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sz="2000" dirty="0">
                <a:latin typeface="Arial" panose="020B0604020202020204" pitchFamily="34" charset="0"/>
                <a:cs typeface="Arial" panose="020B0604020202020204" pitchFamily="34" charset="0"/>
              </a:rPr>
              <a:t>allow members to integrate additional entitlements data to same tool (if locally hosted)</a:t>
            </a:r>
          </a:p>
        </p:txBody>
      </p:sp>
    </p:spTree>
    <p:extLst>
      <p:ext uri="{BB962C8B-B14F-4D97-AF65-F5344CB8AC3E}">
        <p14:creationId xmlns:p14="http://schemas.microsoft.com/office/powerpoint/2010/main" val="260176829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33B6D655-DC7D-4F6F-9AAF-AFDC77C6E0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158091" y="1116211"/>
            <a:ext cx="4833758" cy="1524291"/>
          </a:xfrm>
          <a:prstGeom prst="roundRect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FFDEE2B-D3DE-44DE-B7C6-70DE35E416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6000" dirty="0"/>
              <a:t>Thank you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8DBFC1-5D6E-423E-98CB-F681537F1F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00151" y="4589467"/>
            <a:ext cx="10515600" cy="1727250"/>
          </a:xfrm>
          <a:noFill/>
        </p:spPr>
        <p:txBody>
          <a:bodyPr>
            <a:normAutofit/>
          </a:bodyPr>
          <a:lstStyle/>
          <a:p>
            <a:endParaRPr lang="en-CA" sz="2400"/>
          </a:p>
          <a:p>
            <a:r>
              <a:rPr lang="en-CA" sz="2400"/>
              <a:t>Contact us at </a:t>
            </a:r>
            <a:r>
              <a:rPr lang="en-CA" sz="240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info@crkn.ca</a:t>
            </a:r>
            <a:r>
              <a:rPr lang="en-CA" sz="2400"/>
              <a:t> </a:t>
            </a:r>
          </a:p>
        </p:txBody>
      </p:sp>
      <p:sp>
        <p:nvSpPr>
          <p:cNvPr id="5" name="Rectangle: Rounded Corners 18">
            <a:extLst>
              <a:ext uri="{FF2B5EF4-FFF2-40B4-BE49-F238E27FC236}">
                <a16:creationId xmlns:a16="http://schemas.microsoft.com/office/drawing/2014/main" id="{C7E08FE3-ECC5-4A1F-A9EF-887A35E6BC66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6638046" y="879272"/>
            <a:ext cx="2908476" cy="42763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15053" tIns="0" rIns="215053" bIns="0" numCol="1" spcCol="1270" anchor="ctr" anchorCtr="0">
            <a:noAutofit/>
          </a:bodyPr>
          <a:lstStyle/>
          <a:p>
            <a:pPr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CA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Live Q&amp;A Chat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5BD28C4-01F3-4FE3-B600-B050C5665E0D}"/>
              </a:ext>
            </a:extLst>
          </p:cNvPr>
          <p:cNvSpPr txBox="1"/>
          <p:nvPr/>
        </p:nvSpPr>
        <p:spPr>
          <a:xfrm>
            <a:off x="6158091" y="1116211"/>
            <a:ext cx="4833758" cy="1524291"/>
          </a:xfrm>
          <a:prstGeom prst="roundRect">
            <a:avLst/>
          </a:prstGeom>
          <a:noFill/>
          <a:ln w="12700">
            <a:noFill/>
          </a:ln>
        </p:spPr>
        <p:txBody>
          <a:bodyPr wrap="square" lIns="180000" tIns="270000" rIns="180000" bIns="180000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Wednesday, 16 March 2022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10:00 – 11:30 a.m. ET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via ER&amp;L chat</a:t>
            </a:r>
          </a:p>
        </p:txBody>
      </p:sp>
    </p:spTree>
    <p:extLst>
      <p:ext uri="{BB962C8B-B14F-4D97-AF65-F5344CB8AC3E}">
        <p14:creationId xmlns:p14="http://schemas.microsoft.com/office/powerpoint/2010/main" val="33605481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0DC064F7-F324-4ABA-B95E-D54EAD3227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752501" y="2586856"/>
            <a:ext cx="4833758" cy="2886366"/>
          </a:xfrm>
          <a:prstGeom prst="roundRect">
            <a:avLst/>
          </a:prstGeom>
          <a:noFill/>
          <a:ln w="12700">
            <a:solidFill>
              <a:srgbClr val="000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8BF67E3-6277-45B0-A526-F8F5E0BD82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4000" dirty="0"/>
              <a:t>CRKN At-A-Glance</a:t>
            </a:r>
          </a:p>
        </p:txBody>
      </p:sp>
      <p:pic>
        <p:nvPicPr>
          <p:cNvPr id="6" name="Picture 5" descr="Organization chart of CRKN committees, sub-committees and task groups">
            <a:extLst>
              <a:ext uri="{FF2B5EF4-FFF2-40B4-BE49-F238E27FC236}">
                <a16:creationId xmlns:a16="http://schemas.microsoft.com/office/drawing/2014/main" id="{51514E89-E33D-4C62-A565-A8152C3739D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728" b="7120"/>
          <a:stretch/>
        </p:blipFill>
        <p:spPr>
          <a:xfrm>
            <a:off x="1200151" y="1580387"/>
            <a:ext cx="5090572" cy="5213620"/>
          </a:xfrm>
          <a:prstGeom prst="rect">
            <a:avLst/>
          </a:prstGeom>
        </p:spPr>
      </p:pic>
      <p:sp>
        <p:nvSpPr>
          <p:cNvPr id="9" name="Rectangle: Rounded Corners 18">
            <a:extLst>
              <a:ext uri="{FF2B5EF4-FFF2-40B4-BE49-F238E27FC236}">
                <a16:creationId xmlns:a16="http://schemas.microsoft.com/office/drawing/2014/main" id="{3012EC5B-DCCD-4442-979E-C8CAFFD3AFE5}"/>
              </a:ext>
            </a:extLst>
          </p:cNvPr>
          <p:cNvSpPr txBox="1"/>
          <p:nvPr/>
        </p:nvSpPr>
        <p:spPr>
          <a:xfrm>
            <a:off x="7232457" y="2372473"/>
            <a:ext cx="1714774" cy="405077"/>
          </a:xfrm>
          <a:prstGeom prst="roundRect">
            <a:avLst/>
          </a:prstGeom>
          <a:solidFill>
            <a:srgbClr val="000080"/>
          </a:solidFill>
          <a:ln>
            <a:solidFill>
              <a:srgbClr val="00008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15053" tIns="0" rIns="215053" bIns="0" numCol="1" spcCol="1270" anchor="ctr" anchorCtr="0">
            <a:noAutofit/>
          </a:bodyPr>
          <a:lstStyle/>
          <a:p>
            <a:pPr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CA" sz="2400">
                <a:latin typeface="Arial" panose="020B0604020202020204" pitchFamily="34" charset="0"/>
                <a:cs typeface="Arial" panose="020B0604020202020204" pitchFamily="34" charset="0"/>
              </a:rPr>
              <a:t>KBESC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6B18DCA-C706-4EF3-B77F-6EB2A767CDB2}"/>
              </a:ext>
            </a:extLst>
          </p:cNvPr>
          <p:cNvSpPr txBox="1"/>
          <p:nvPr/>
        </p:nvSpPr>
        <p:spPr>
          <a:xfrm>
            <a:off x="6752501" y="2586856"/>
            <a:ext cx="4833758" cy="2886366"/>
          </a:xfrm>
          <a:prstGeom prst="roundRect">
            <a:avLst/>
          </a:prstGeom>
          <a:noFill/>
          <a:ln w="12700">
            <a:noFill/>
          </a:ln>
        </p:spPr>
        <p:txBody>
          <a:bodyPr wrap="square" lIns="180000" tIns="270000" rIns="180000" bIns="180000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Work with vendor-supplied title lists to ensure accuracy for members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Maintain our own collections in library services platforms (incl. updates) </a:t>
            </a:r>
          </a:p>
        </p:txBody>
      </p:sp>
    </p:spTree>
    <p:extLst>
      <p:ext uri="{BB962C8B-B14F-4D97-AF65-F5344CB8AC3E}">
        <p14:creationId xmlns:p14="http://schemas.microsoft.com/office/powerpoint/2010/main" val="25551520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3E38B63E-8E27-4B9E-82E4-7EB48763DD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6000"/>
              <a:t>Project Context and Scope</a:t>
            </a:r>
          </a:p>
        </p:txBody>
      </p:sp>
    </p:spTree>
    <p:extLst>
      <p:ext uri="{BB962C8B-B14F-4D97-AF65-F5344CB8AC3E}">
        <p14:creationId xmlns:p14="http://schemas.microsoft.com/office/powerpoint/2010/main" val="13834413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053939F8-785F-4B3A-9EAC-9896FA0239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200149" y="1984374"/>
            <a:ext cx="5085145" cy="2035069"/>
          </a:xfrm>
          <a:prstGeom prst="roundRect">
            <a:avLst/>
          </a:prstGeom>
          <a:noFill/>
          <a:ln w="12700">
            <a:solidFill>
              <a:srgbClr val="1F859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2ADB813C-EE54-4B54-A32A-AC6337715A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630605" y="2455453"/>
            <a:ext cx="5085145" cy="3873870"/>
          </a:xfrm>
          <a:prstGeom prst="roundRect">
            <a:avLst/>
          </a:prstGeom>
          <a:noFill/>
          <a:ln w="12700">
            <a:solidFill>
              <a:srgbClr val="1F859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3BAACE02-350B-44C4-B3DF-219DE416D6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200149" y="4565685"/>
            <a:ext cx="5085146" cy="2016494"/>
          </a:xfrm>
          <a:prstGeom prst="roundRect">
            <a:avLst/>
          </a:prstGeom>
          <a:noFill/>
          <a:ln w="12700">
            <a:solidFill>
              <a:srgbClr val="1F859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4" name="Title 1">
            <a:extLst>
              <a:ext uri="{FF2B5EF4-FFF2-40B4-BE49-F238E27FC236}">
                <a16:creationId xmlns:a16="http://schemas.microsoft.com/office/drawing/2014/main" id="{DFAB42A9-E066-4559-B7D0-BC3FF3D02A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4000"/>
              <a:t>Project Context and Scope</a:t>
            </a:r>
          </a:p>
        </p:txBody>
      </p:sp>
      <p:sp>
        <p:nvSpPr>
          <p:cNvPr id="20" name="Rectangle: Rounded Corners 18">
            <a:extLst>
              <a:ext uri="{FF2B5EF4-FFF2-40B4-BE49-F238E27FC236}">
                <a16:creationId xmlns:a16="http://schemas.microsoft.com/office/drawing/2014/main" id="{62A20EF0-0CBE-4604-A210-FEF999D34FE3}"/>
              </a:ext>
            </a:extLst>
          </p:cNvPr>
          <p:cNvSpPr txBox="1"/>
          <p:nvPr/>
        </p:nvSpPr>
        <p:spPr>
          <a:xfrm>
            <a:off x="1707027" y="1767410"/>
            <a:ext cx="2915923" cy="471079"/>
          </a:xfrm>
          <a:prstGeom prst="roundRect">
            <a:avLst/>
          </a:prstGeom>
          <a:solidFill>
            <a:srgbClr val="1F8591"/>
          </a:solidFill>
          <a:ln>
            <a:solidFill>
              <a:srgbClr val="1F859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15053" tIns="0" rIns="215053" bIns="0" numCol="1" spcCol="1270" anchor="ctr" anchorCtr="0">
            <a:noAutofit/>
          </a:bodyPr>
          <a:lstStyle/>
          <a:p>
            <a:pPr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CA"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Objective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79AAA7E-FDA9-4863-ABD0-3A48C1742F41}"/>
              </a:ext>
            </a:extLst>
          </p:cNvPr>
          <p:cNvSpPr txBox="1"/>
          <p:nvPr/>
        </p:nvSpPr>
        <p:spPr>
          <a:xfrm>
            <a:off x="1200151" y="1984374"/>
            <a:ext cx="5085144" cy="2035069"/>
          </a:xfrm>
          <a:prstGeom prst="roundRect">
            <a:avLst/>
          </a:prstGeom>
          <a:noFill/>
          <a:ln w="12700">
            <a:noFill/>
          </a:ln>
        </p:spPr>
        <p:txBody>
          <a:bodyPr wrap="square" lIns="180000" tIns="270000" rIns="180000" bIns="180000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Identify and record perpetual access (PA) entitlements for each member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Title- and year-level data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Institution-specific data</a:t>
            </a:r>
          </a:p>
        </p:txBody>
      </p:sp>
      <p:sp>
        <p:nvSpPr>
          <p:cNvPr id="16" name="Rectangle: Rounded Corners 18">
            <a:extLst>
              <a:ext uri="{FF2B5EF4-FFF2-40B4-BE49-F238E27FC236}">
                <a16:creationId xmlns:a16="http://schemas.microsoft.com/office/drawing/2014/main" id="{E9933C5A-52B5-4182-BF35-08965E5F5DAF}"/>
              </a:ext>
            </a:extLst>
          </p:cNvPr>
          <p:cNvSpPr txBox="1"/>
          <p:nvPr/>
        </p:nvSpPr>
        <p:spPr>
          <a:xfrm>
            <a:off x="1707027" y="4330145"/>
            <a:ext cx="2915923" cy="471079"/>
          </a:xfrm>
          <a:prstGeom prst="roundRect">
            <a:avLst/>
          </a:prstGeom>
          <a:solidFill>
            <a:srgbClr val="1F8591"/>
          </a:solidFill>
          <a:ln>
            <a:solidFill>
              <a:srgbClr val="1F859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15053" tIns="0" rIns="215053" bIns="0" numCol="1" spcCol="1270" anchor="ctr" anchorCtr="0">
            <a:noAutofit/>
          </a:bodyPr>
          <a:lstStyle/>
          <a:p>
            <a:pPr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CA" sz="2400">
                <a:latin typeface="Arial" panose="020B0604020202020204" pitchFamily="34" charset="0"/>
                <a:cs typeface="Arial" panose="020B0604020202020204" pitchFamily="34" charset="0"/>
              </a:rPr>
              <a:t>Scope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C19F2D3-E46F-4BA1-886F-FA9237245244}"/>
              </a:ext>
            </a:extLst>
          </p:cNvPr>
          <p:cNvSpPr txBox="1"/>
          <p:nvPr/>
        </p:nvSpPr>
        <p:spPr>
          <a:xfrm>
            <a:off x="1200151" y="4547109"/>
            <a:ext cx="5085144" cy="2035069"/>
          </a:xfrm>
          <a:prstGeom prst="roundRect">
            <a:avLst/>
          </a:prstGeom>
          <a:noFill/>
          <a:ln w="12700">
            <a:noFill/>
          </a:ln>
        </p:spPr>
        <p:txBody>
          <a:bodyPr wrap="square" lIns="180000" tIns="270000" rIns="180000" bIns="180000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Rights acquired through CRKN serials agreements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via Subscriptions (annual accrual)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via Purchases (one-time accrual)</a:t>
            </a:r>
          </a:p>
        </p:txBody>
      </p:sp>
      <p:sp>
        <p:nvSpPr>
          <p:cNvPr id="13" name="Rectangle: Rounded Corners 18">
            <a:extLst>
              <a:ext uri="{FF2B5EF4-FFF2-40B4-BE49-F238E27FC236}">
                <a16:creationId xmlns:a16="http://schemas.microsoft.com/office/drawing/2014/main" id="{FC9645B8-024E-4B5B-8F56-041AAEBFB060}"/>
              </a:ext>
            </a:extLst>
          </p:cNvPr>
          <p:cNvSpPr txBox="1"/>
          <p:nvPr/>
        </p:nvSpPr>
        <p:spPr>
          <a:xfrm>
            <a:off x="7137483" y="2238489"/>
            <a:ext cx="2915923" cy="471079"/>
          </a:xfrm>
          <a:prstGeom prst="roundRect">
            <a:avLst/>
          </a:prstGeom>
          <a:solidFill>
            <a:srgbClr val="1F8591"/>
          </a:solidFill>
          <a:ln>
            <a:solidFill>
              <a:srgbClr val="1F859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15053" tIns="0" rIns="215053" bIns="0" numCol="1" spcCol="1270" anchor="ctr" anchorCtr="0">
            <a:noAutofit/>
          </a:bodyPr>
          <a:lstStyle/>
          <a:p>
            <a:pPr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CA" sz="2400" dirty="0">
                <a:latin typeface="Arial" panose="020B0604020202020204" pitchFamily="34" charset="0"/>
                <a:cs typeface="Arial" panose="020B0604020202020204" pitchFamily="34" charset="0"/>
              </a:rPr>
              <a:t>Publishers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9A8A1EB-4701-43B2-B7D6-B7CDE7D4EE9F}"/>
              </a:ext>
            </a:extLst>
          </p:cNvPr>
          <p:cNvSpPr txBox="1"/>
          <p:nvPr/>
        </p:nvSpPr>
        <p:spPr>
          <a:xfrm>
            <a:off x="6630607" y="2455453"/>
            <a:ext cx="5085144" cy="3873870"/>
          </a:xfrm>
          <a:prstGeom prst="roundRect">
            <a:avLst/>
          </a:prstGeom>
          <a:noFill/>
          <a:ln w="12700">
            <a:noFill/>
          </a:ln>
        </p:spPr>
        <p:txBody>
          <a:bodyPr wrap="square" lIns="180000" tIns="270000" rIns="180000" bIns="180000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ACS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Canadian Science Publishing (CSP)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Cambridge University Press (CUP)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Elsevier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Institute of Physics Publishing (IOPP)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Oxford University Press (OUP)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Royal Society of Chemistry (RSC)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Springer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Taylor &amp; Francis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Wiley </a:t>
            </a:r>
          </a:p>
        </p:txBody>
      </p:sp>
    </p:spTree>
    <p:extLst>
      <p:ext uri="{BB962C8B-B14F-4D97-AF65-F5344CB8AC3E}">
        <p14:creationId xmlns:p14="http://schemas.microsoft.com/office/powerpoint/2010/main" val="42465117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3E38B63E-8E27-4B9E-82E4-7EB48763DD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6000"/>
              <a:t>Perpetual Access Rights Report</a:t>
            </a:r>
          </a:p>
        </p:txBody>
      </p:sp>
    </p:spTree>
    <p:extLst>
      <p:ext uri="{BB962C8B-B14F-4D97-AF65-F5344CB8AC3E}">
        <p14:creationId xmlns:p14="http://schemas.microsoft.com/office/powerpoint/2010/main" val="40397629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B4274F88-25BB-4ACB-9433-98B1F2D34F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200150" y="2002834"/>
            <a:ext cx="4696152" cy="1115668"/>
          </a:xfrm>
          <a:prstGeom prst="roundRect">
            <a:avLst/>
          </a:prstGeom>
          <a:noFill/>
          <a:ln w="12700">
            <a:solidFill>
              <a:srgbClr val="000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4" name="Title 1">
            <a:extLst>
              <a:ext uri="{FF2B5EF4-FFF2-40B4-BE49-F238E27FC236}">
                <a16:creationId xmlns:a16="http://schemas.microsoft.com/office/drawing/2014/main" id="{DFAB42A9-E066-4559-B7D0-BC3FF3D02A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4000"/>
              <a:t>Perpetual Access Rights Report</a:t>
            </a:r>
          </a:p>
        </p:txBody>
      </p:sp>
      <p:sp>
        <p:nvSpPr>
          <p:cNvPr id="8" name="Rectangle: Rounded Corners 18">
            <a:extLst>
              <a:ext uri="{FF2B5EF4-FFF2-40B4-BE49-F238E27FC236}">
                <a16:creationId xmlns:a16="http://schemas.microsoft.com/office/drawing/2014/main" id="{32B50588-A7E5-4C4D-BF9A-BE0B833DA70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1459307" y="1770928"/>
            <a:ext cx="2823326" cy="454207"/>
          </a:xfrm>
          <a:prstGeom prst="roundRect">
            <a:avLst/>
          </a:prstGeom>
          <a:solidFill>
            <a:srgbClr val="000080"/>
          </a:solidFill>
          <a:ln>
            <a:solidFill>
              <a:srgbClr val="00008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15053" tIns="0" rIns="215053" bIns="0" numCol="1" spcCol="1270" anchor="ctr" anchorCtr="0">
            <a:noAutofit/>
          </a:bodyPr>
          <a:lstStyle/>
          <a:p>
            <a:pPr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CA" sz="2400" dirty="0">
                <a:latin typeface="Arial" panose="020B0604020202020204" pitchFamily="34" charset="0"/>
                <a:cs typeface="Arial" panose="020B0604020202020204" pitchFamily="34" charset="0"/>
              </a:rPr>
              <a:t>Glossary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9F70194-9EF6-4498-B7A1-A31060FE45A2}"/>
              </a:ext>
            </a:extLst>
          </p:cNvPr>
          <p:cNvSpPr txBox="1"/>
          <p:nvPr/>
        </p:nvSpPr>
        <p:spPr>
          <a:xfrm>
            <a:off x="1200151" y="2002833"/>
            <a:ext cx="4696152" cy="1115668"/>
          </a:xfrm>
          <a:prstGeom prst="roundRect">
            <a:avLst/>
          </a:prstGeom>
          <a:noFill/>
          <a:ln w="12700">
            <a:noFill/>
          </a:ln>
        </p:spPr>
        <p:txBody>
          <a:bodyPr wrap="square" lIns="180000" tIns="270000" rIns="180000" bIns="180000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Define tabs and fields in report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Standard across all reports</a:t>
            </a:r>
          </a:p>
        </p:txBody>
      </p:sp>
      <p:pic>
        <p:nvPicPr>
          <p:cNvPr id="6" name="Picture 5" descr="Screenshot of Perpetual Access Tracking Sheet Glossary">
            <a:extLst>
              <a:ext uri="{FF2B5EF4-FFF2-40B4-BE49-F238E27FC236}">
                <a16:creationId xmlns:a16="http://schemas.microsoft.com/office/drawing/2014/main" id="{118810CE-516F-4036-820D-514EB64C059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949" t="-2407"/>
          <a:stretch/>
        </p:blipFill>
        <p:spPr>
          <a:xfrm>
            <a:off x="1200151" y="3233798"/>
            <a:ext cx="10910826" cy="3454759"/>
          </a:xfrm>
          <a:prstGeom prst="roundRect">
            <a:avLst/>
          </a:prstGeom>
          <a:ln>
            <a:solidFill>
              <a:srgbClr val="003280"/>
            </a:solidFill>
          </a:ln>
        </p:spPr>
      </p:pic>
    </p:spTree>
    <p:extLst>
      <p:ext uri="{BB962C8B-B14F-4D97-AF65-F5344CB8AC3E}">
        <p14:creationId xmlns:p14="http://schemas.microsoft.com/office/powerpoint/2010/main" val="14692910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DC51697B-1ABD-4787-8288-ADBF396CCC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200150" y="2002834"/>
            <a:ext cx="4696152" cy="1115668"/>
          </a:xfrm>
          <a:prstGeom prst="roundRect">
            <a:avLst/>
          </a:prstGeom>
          <a:noFill/>
          <a:ln w="12700">
            <a:solidFill>
              <a:srgbClr val="000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18810CE-516F-4036-820D-514EB64C05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35000"/>
          </a:blip>
          <a:srcRect l="-949" t="-2407"/>
          <a:stretch/>
        </p:blipFill>
        <p:spPr>
          <a:xfrm>
            <a:off x="1200151" y="3233798"/>
            <a:ext cx="10910826" cy="3454759"/>
          </a:xfrm>
          <a:prstGeom prst="roundRect">
            <a:avLst/>
          </a:prstGeom>
          <a:ln>
            <a:solidFill>
              <a:srgbClr val="000080"/>
            </a:solidFill>
          </a:ln>
        </p:spPr>
      </p:pic>
      <p:sp>
        <p:nvSpPr>
          <p:cNvPr id="34" name="Title 1">
            <a:extLst>
              <a:ext uri="{FF2B5EF4-FFF2-40B4-BE49-F238E27FC236}">
                <a16:creationId xmlns:a16="http://schemas.microsoft.com/office/drawing/2014/main" id="{DFAB42A9-E066-4559-B7D0-BC3FF3D02A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4000"/>
              <a:t>Perpetual Access Rights Report</a:t>
            </a:r>
          </a:p>
        </p:txBody>
      </p:sp>
      <p:sp>
        <p:nvSpPr>
          <p:cNvPr id="8" name="Rectangle: Rounded Corners 18">
            <a:extLst>
              <a:ext uri="{FF2B5EF4-FFF2-40B4-BE49-F238E27FC236}">
                <a16:creationId xmlns:a16="http://schemas.microsoft.com/office/drawing/2014/main" id="{71C3BD90-12BC-4368-976A-7415B8DDA9BF}"/>
              </a:ext>
            </a:extLst>
          </p:cNvPr>
          <p:cNvSpPr txBox="1"/>
          <p:nvPr/>
        </p:nvSpPr>
        <p:spPr>
          <a:xfrm>
            <a:off x="1459307" y="1770928"/>
            <a:ext cx="2823326" cy="454207"/>
          </a:xfrm>
          <a:prstGeom prst="roundRect">
            <a:avLst/>
          </a:prstGeom>
          <a:solidFill>
            <a:srgbClr val="000080"/>
          </a:solidFill>
          <a:ln>
            <a:solidFill>
              <a:srgbClr val="00008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15053" tIns="0" rIns="215053" bIns="0" numCol="1" spcCol="1270" anchor="ctr" anchorCtr="0">
            <a:noAutofit/>
          </a:bodyPr>
          <a:lstStyle/>
          <a:p>
            <a:pPr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CA" sz="2400">
                <a:latin typeface="Arial" panose="020B0604020202020204" pitchFamily="34" charset="0"/>
                <a:cs typeface="Arial" panose="020B0604020202020204" pitchFamily="34" charset="0"/>
              </a:rPr>
              <a:t>Glossary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22ADE27-E6D7-48AE-A93C-B1D403D1C8F6}"/>
              </a:ext>
            </a:extLst>
          </p:cNvPr>
          <p:cNvSpPr txBox="1"/>
          <p:nvPr/>
        </p:nvSpPr>
        <p:spPr>
          <a:xfrm>
            <a:off x="1200151" y="2002833"/>
            <a:ext cx="4696152" cy="1115668"/>
          </a:xfrm>
          <a:prstGeom prst="roundRect">
            <a:avLst/>
          </a:prstGeom>
          <a:noFill/>
          <a:ln w="12700">
            <a:noFill/>
          </a:ln>
        </p:spPr>
        <p:txBody>
          <a:bodyPr wrap="square" lIns="180000" tIns="270000" rIns="180000" bIns="180000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Define tabs and fields in report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Standard across all reports</a:t>
            </a:r>
          </a:p>
        </p:txBody>
      </p:sp>
      <p:pic>
        <p:nvPicPr>
          <p:cNvPr id="5" name="Picture 4" descr="Screenshot of the Perpetual access tracking sheet glossary with the worksheet names and definitions">
            <a:extLst>
              <a:ext uri="{FF2B5EF4-FFF2-40B4-BE49-F238E27FC236}">
                <a16:creationId xmlns:a16="http://schemas.microsoft.com/office/drawing/2014/main" id="{5BDA2A6A-1C0E-4F7E-92AB-2027DBB71F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31838" y="3882577"/>
            <a:ext cx="10247452" cy="2070112"/>
          </a:xfrm>
          <a:prstGeom prst="roundRect">
            <a:avLst/>
          </a:prstGeom>
          <a:ln>
            <a:solidFill>
              <a:srgbClr val="FFC000"/>
            </a:solidFill>
          </a:ln>
        </p:spPr>
      </p:pic>
    </p:spTree>
    <p:extLst>
      <p:ext uri="{BB962C8B-B14F-4D97-AF65-F5344CB8AC3E}">
        <p14:creationId xmlns:p14="http://schemas.microsoft.com/office/powerpoint/2010/main" val="22813924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19 CRKN PPT Template 1920x1080 v2" id="{968FEBB4-D31C-9C47-AC8D-450D201D2760}" vid="{9A47A044-A777-A749-89D3-521EAA1828F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TEMPLATE_PPT_FINAL_widescreen</Template>
  <TotalTime>248</TotalTime>
  <Words>994</Words>
  <Application>Microsoft Office PowerPoint</Application>
  <PresentationFormat>Widescreen</PresentationFormat>
  <Paragraphs>242</Paragraphs>
  <Slides>37</Slides>
  <Notes>37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0" baseType="lpstr">
      <vt:lpstr>Arial</vt:lpstr>
      <vt:lpstr>Calibri</vt:lpstr>
      <vt:lpstr>Office Theme</vt:lpstr>
      <vt:lpstr>It’s (perpetually) Complicated:   Tracking Perpetual Access Rights from  Consortial License Agreements</vt:lpstr>
      <vt:lpstr>Agenda</vt:lpstr>
      <vt:lpstr>CRKN At-A-Glance</vt:lpstr>
      <vt:lpstr>CRKN At-A-Glance</vt:lpstr>
      <vt:lpstr>Project Context and Scope</vt:lpstr>
      <vt:lpstr>Project Context and Scope</vt:lpstr>
      <vt:lpstr>Perpetual Access Rights Report</vt:lpstr>
      <vt:lpstr>Perpetual Access Rights Report</vt:lpstr>
      <vt:lpstr>Perpetual Access Rights Report</vt:lpstr>
      <vt:lpstr>Perpetual Access Rights Report</vt:lpstr>
      <vt:lpstr>Perpetual Access Rights Report</vt:lpstr>
      <vt:lpstr>Perpetual Access Rights Report</vt:lpstr>
      <vt:lpstr>Perpetual Access Rights Report</vt:lpstr>
      <vt:lpstr>Perpetual Access Rights Report</vt:lpstr>
      <vt:lpstr>Perpetual Access Rights Report</vt:lpstr>
      <vt:lpstr>Perpetual Access Rights Report</vt:lpstr>
      <vt:lpstr>Workflow</vt:lpstr>
      <vt:lpstr>Workflow</vt:lpstr>
      <vt:lpstr>Workflow</vt:lpstr>
      <vt:lpstr>Workflow</vt:lpstr>
      <vt:lpstr>Workflow</vt:lpstr>
      <vt:lpstr>Workflow</vt:lpstr>
      <vt:lpstr>Workflow</vt:lpstr>
      <vt:lpstr>Workflow</vt:lpstr>
      <vt:lpstr>Workflow</vt:lpstr>
      <vt:lpstr>Workflow</vt:lpstr>
      <vt:lpstr>Workflow</vt:lpstr>
      <vt:lpstr>Workflow</vt:lpstr>
      <vt:lpstr>Workflow</vt:lpstr>
      <vt:lpstr>Workflow</vt:lpstr>
      <vt:lpstr>Workflow</vt:lpstr>
      <vt:lpstr>Workflow</vt:lpstr>
      <vt:lpstr>Workflow</vt:lpstr>
      <vt:lpstr>Next Steps</vt:lpstr>
      <vt:lpstr>Verification &amp; Distribution</vt:lpstr>
      <vt:lpstr>Member Support &amp; Searchable Interface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It’s (perpetually) Complicated:   Tracking Perpetual Access Rights from  Consortial License Agreements</dc:title>
  <dc:creator>Émilie Lavallée-Funston</dc:creator>
  <cp:lastModifiedBy>Émilie Lavallée-Funston</cp:lastModifiedBy>
  <cp:revision>7</cp:revision>
  <dcterms:created xsi:type="dcterms:W3CDTF">2022-03-10T14:09:18Z</dcterms:created>
  <dcterms:modified xsi:type="dcterms:W3CDTF">2022-03-10T18:49:15Z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