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6"/>
  </p:sldMasterIdLst>
  <p:notesMasterIdLst>
    <p:notesMasterId r:id="rId16"/>
  </p:notesMasterIdLst>
  <p:handoutMasterIdLst>
    <p:handoutMasterId r:id="rId17"/>
  </p:handoutMasterIdLst>
  <p:sldIdLst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508" autoAdjust="0"/>
    <p:restoredTop sz="86732" autoAdjust="0"/>
  </p:normalViewPr>
  <p:slideViewPr>
    <p:cSldViewPr snapToGrid="0">
      <p:cViewPr varScale="1">
        <p:scale>
          <a:sx n="96" d="100"/>
          <a:sy n="96" d="100"/>
        </p:scale>
        <p:origin x="109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4F5ED-47CF-4B06-AA48-E8E8095A189A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</dgm:pt>
    <dgm:pt modelId="{616A2308-3D35-40DA-868C-96837C256DCC}">
      <dgm:prSet phldrT="[Text]"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CA" sz="1050" dirty="0">
              <a:solidFill>
                <a:schemeClr val="tx1"/>
              </a:solidFill>
            </a:rPr>
            <a:t>Focus efforts</a:t>
          </a:r>
        </a:p>
      </dgm:t>
    </dgm:pt>
    <dgm:pt modelId="{0EA0200D-C020-4EC2-90EF-983F832CB497}" type="parTrans" cxnId="{141001C2-FF9B-43ED-B7FA-400934761FE7}">
      <dgm:prSet/>
      <dgm:spPr/>
      <dgm:t>
        <a:bodyPr/>
        <a:lstStyle/>
        <a:p>
          <a:endParaRPr lang="en-CA"/>
        </a:p>
      </dgm:t>
    </dgm:pt>
    <dgm:pt modelId="{14031252-ED25-40CE-BCDD-6E3255BE284E}" type="sibTrans" cxnId="{141001C2-FF9B-43ED-B7FA-400934761FE7}">
      <dgm:prSet/>
      <dgm:spPr/>
      <dgm:t>
        <a:bodyPr/>
        <a:lstStyle/>
        <a:p>
          <a:endParaRPr lang="en-CA"/>
        </a:p>
      </dgm:t>
    </dgm:pt>
    <dgm:pt modelId="{190A320B-880B-4177-BBF6-B67419EAE7AE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CA" sz="1050" dirty="0">
              <a:solidFill>
                <a:schemeClr val="tx1"/>
              </a:solidFill>
            </a:rPr>
            <a:t>Share knowledge and experience</a:t>
          </a:r>
        </a:p>
      </dgm:t>
    </dgm:pt>
    <dgm:pt modelId="{1ECF2EAE-474D-42D8-B092-69E0D6E709E7}" type="parTrans" cxnId="{56D55B16-8CC8-4B24-9F10-BD1D40F37A36}">
      <dgm:prSet/>
      <dgm:spPr/>
      <dgm:t>
        <a:bodyPr/>
        <a:lstStyle/>
        <a:p>
          <a:endParaRPr lang="en-CA"/>
        </a:p>
      </dgm:t>
    </dgm:pt>
    <dgm:pt modelId="{35AE0BAA-93BD-441B-BEBE-40F4F8BE8BEF}" type="sibTrans" cxnId="{56D55B16-8CC8-4B24-9F10-BD1D40F37A36}">
      <dgm:prSet/>
      <dgm:spPr/>
      <dgm:t>
        <a:bodyPr/>
        <a:lstStyle/>
        <a:p>
          <a:endParaRPr lang="en-CA"/>
        </a:p>
      </dgm:t>
    </dgm:pt>
    <dgm:pt modelId="{EFDF7882-7F23-4E85-AEAF-970834EB9D36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CA" sz="1050" dirty="0">
              <a:solidFill>
                <a:schemeClr val="tx1"/>
              </a:solidFill>
            </a:rPr>
            <a:t>Avoid duplication</a:t>
          </a:r>
        </a:p>
      </dgm:t>
    </dgm:pt>
    <dgm:pt modelId="{D4A49AEB-3166-477E-A35B-A9108420F19F}" type="parTrans" cxnId="{B935293B-AA00-4546-A0DE-FB9836ABE766}">
      <dgm:prSet/>
      <dgm:spPr/>
      <dgm:t>
        <a:bodyPr/>
        <a:lstStyle/>
        <a:p>
          <a:endParaRPr lang="en-CA"/>
        </a:p>
      </dgm:t>
    </dgm:pt>
    <dgm:pt modelId="{AEB26B76-3A3F-42E7-9942-4EB9CAE84F9C}" type="sibTrans" cxnId="{B935293B-AA00-4546-A0DE-FB9836ABE766}">
      <dgm:prSet/>
      <dgm:spPr/>
      <dgm:t>
        <a:bodyPr/>
        <a:lstStyle/>
        <a:p>
          <a:endParaRPr lang="en-CA"/>
        </a:p>
      </dgm:t>
    </dgm:pt>
    <dgm:pt modelId="{49AB569D-A0F5-48B1-9DA9-E345350D9F90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CA" sz="1050" dirty="0">
              <a:solidFill>
                <a:schemeClr val="tx1"/>
              </a:solidFill>
            </a:rPr>
            <a:t>Protect documentary heritage most at risk</a:t>
          </a:r>
        </a:p>
      </dgm:t>
    </dgm:pt>
    <dgm:pt modelId="{530121B6-5D5D-4076-B20F-C7867CEA7D2E}" type="parTrans" cxnId="{903E2879-CA61-4D5C-BA3D-58D1A49B297A}">
      <dgm:prSet/>
      <dgm:spPr/>
      <dgm:t>
        <a:bodyPr/>
        <a:lstStyle/>
        <a:p>
          <a:endParaRPr lang="en-CA"/>
        </a:p>
      </dgm:t>
    </dgm:pt>
    <dgm:pt modelId="{7014E16F-8065-4333-8594-626200D12CC5}" type="sibTrans" cxnId="{903E2879-CA61-4D5C-BA3D-58D1A49B297A}">
      <dgm:prSet/>
      <dgm:spPr/>
      <dgm:t>
        <a:bodyPr/>
        <a:lstStyle/>
        <a:p>
          <a:endParaRPr lang="en-CA"/>
        </a:p>
      </dgm:t>
    </dgm:pt>
    <dgm:pt modelId="{1B64BE43-39D6-4202-B0E5-58A204F7AEE0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CA" sz="1050" dirty="0">
              <a:solidFill>
                <a:schemeClr val="tx1"/>
              </a:solidFill>
            </a:rPr>
            <a:t>Explore funding opportunities</a:t>
          </a:r>
        </a:p>
      </dgm:t>
    </dgm:pt>
    <dgm:pt modelId="{400D83A1-3DBB-4952-90E8-549ED2ACAF12}" type="parTrans" cxnId="{387D310D-0B4C-4D9B-AF87-BCA9BB3D35D5}">
      <dgm:prSet/>
      <dgm:spPr/>
      <dgm:t>
        <a:bodyPr/>
        <a:lstStyle/>
        <a:p>
          <a:endParaRPr lang="en-CA"/>
        </a:p>
      </dgm:t>
    </dgm:pt>
    <dgm:pt modelId="{17C4E442-9EA8-456D-958D-E2E7B2153889}" type="sibTrans" cxnId="{387D310D-0B4C-4D9B-AF87-BCA9BB3D35D5}">
      <dgm:prSet/>
      <dgm:spPr/>
      <dgm:t>
        <a:bodyPr/>
        <a:lstStyle/>
        <a:p>
          <a:endParaRPr lang="en-CA"/>
        </a:p>
      </dgm:t>
    </dgm:pt>
    <dgm:pt modelId="{BAC474AF-BED4-491C-BC91-16345A397C56}">
      <dgm:prSet phldrT="[Text]"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CA" sz="1050" dirty="0">
              <a:solidFill>
                <a:schemeClr val="tx1"/>
              </a:solidFill>
            </a:rPr>
            <a:t>Identify standards</a:t>
          </a:r>
        </a:p>
      </dgm:t>
    </dgm:pt>
    <dgm:pt modelId="{3311819B-CCC1-44BC-8622-1353EF53697A}" type="parTrans" cxnId="{1909FE8F-8600-46FE-BCCD-F01D8CE941C9}">
      <dgm:prSet/>
      <dgm:spPr/>
      <dgm:t>
        <a:bodyPr/>
        <a:lstStyle/>
        <a:p>
          <a:endParaRPr lang="en-CA"/>
        </a:p>
      </dgm:t>
    </dgm:pt>
    <dgm:pt modelId="{18C73437-3501-40FF-B254-421740088D44}" type="sibTrans" cxnId="{1909FE8F-8600-46FE-BCCD-F01D8CE941C9}">
      <dgm:prSet/>
      <dgm:spPr/>
      <dgm:t>
        <a:bodyPr/>
        <a:lstStyle/>
        <a:p>
          <a:endParaRPr lang="en-CA"/>
        </a:p>
      </dgm:t>
    </dgm:pt>
    <dgm:pt modelId="{6765E9BA-738B-4B3A-A335-0230E9A43702}" type="pres">
      <dgm:prSet presAssocID="{0534F5ED-47CF-4B06-AA48-E8E8095A189A}" presName="compositeShape" presStyleCnt="0">
        <dgm:presLayoutVars>
          <dgm:chMax val="7"/>
          <dgm:dir/>
          <dgm:resizeHandles val="exact"/>
        </dgm:presLayoutVars>
      </dgm:prSet>
      <dgm:spPr/>
    </dgm:pt>
    <dgm:pt modelId="{1821D6E0-D819-4591-985B-3B758ED2B20C}" type="pres">
      <dgm:prSet presAssocID="{0534F5ED-47CF-4B06-AA48-E8E8095A189A}" presName="wedge1" presStyleLbl="node1" presStyleIdx="0" presStyleCnt="6"/>
      <dgm:spPr/>
      <dgm:t>
        <a:bodyPr/>
        <a:lstStyle/>
        <a:p>
          <a:endParaRPr lang="en-US"/>
        </a:p>
      </dgm:t>
    </dgm:pt>
    <dgm:pt modelId="{63363D83-8F4E-49CE-B11F-98D66732C05F}" type="pres">
      <dgm:prSet presAssocID="{0534F5ED-47CF-4B06-AA48-E8E8095A189A}" presName="dummy1a" presStyleCnt="0"/>
      <dgm:spPr/>
    </dgm:pt>
    <dgm:pt modelId="{5A77B90C-BF2F-436E-8D99-C55BE4E12ACA}" type="pres">
      <dgm:prSet presAssocID="{0534F5ED-47CF-4B06-AA48-E8E8095A189A}" presName="dummy1b" presStyleCnt="0"/>
      <dgm:spPr/>
    </dgm:pt>
    <dgm:pt modelId="{E9E4F702-0B03-4066-92B7-BF2AF8372D0B}" type="pres">
      <dgm:prSet presAssocID="{0534F5ED-47CF-4B06-AA48-E8E8095A189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C84E4-0A5D-4848-A97D-185F6583E422}" type="pres">
      <dgm:prSet presAssocID="{0534F5ED-47CF-4B06-AA48-E8E8095A189A}" presName="wedge2" presStyleLbl="node1" presStyleIdx="1" presStyleCnt="6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/>
        </a:p>
      </dgm:t>
    </dgm:pt>
    <dgm:pt modelId="{21740633-8A62-400F-929D-903764D63571}" type="pres">
      <dgm:prSet presAssocID="{0534F5ED-47CF-4B06-AA48-E8E8095A189A}" presName="dummy2a" presStyleCnt="0"/>
      <dgm:spPr/>
    </dgm:pt>
    <dgm:pt modelId="{113E5B1B-F065-4704-BF35-B627D2443193}" type="pres">
      <dgm:prSet presAssocID="{0534F5ED-47CF-4B06-AA48-E8E8095A189A}" presName="dummy2b" presStyleCnt="0"/>
      <dgm:spPr/>
    </dgm:pt>
    <dgm:pt modelId="{BD5F645B-BC64-41B0-A794-9A858E4ED4B7}" type="pres">
      <dgm:prSet presAssocID="{0534F5ED-47CF-4B06-AA48-E8E8095A189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2A538-71B1-43E6-91B2-5A2CAFFA50B7}" type="pres">
      <dgm:prSet presAssocID="{0534F5ED-47CF-4B06-AA48-E8E8095A189A}" presName="wedge3" presStyleLbl="node1" presStyleIdx="2" presStyleCnt="6"/>
      <dgm:spPr/>
      <dgm:t>
        <a:bodyPr/>
        <a:lstStyle/>
        <a:p>
          <a:endParaRPr lang="en-US"/>
        </a:p>
      </dgm:t>
    </dgm:pt>
    <dgm:pt modelId="{1E8E7C2E-F818-4AC6-9706-C61143229F1A}" type="pres">
      <dgm:prSet presAssocID="{0534F5ED-47CF-4B06-AA48-E8E8095A189A}" presName="dummy3a" presStyleCnt="0"/>
      <dgm:spPr/>
    </dgm:pt>
    <dgm:pt modelId="{CFAE1B1D-7945-423F-AB6F-B9C0698F0BE3}" type="pres">
      <dgm:prSet presAssocID="{0534F5ED-47CF-4B06-AA48-E8E8095A189A}" presName="dummy3b" presStyleCnt="0"/>
      <dgm:spPr/>
    </dgm:pt>
    <dgm:pt modelId="{2545B942-F9DE-4920-999A-9290DCD7EEAA}" type="pres">
      <dgm:prSet presAssocID="{0534F5ED-47CF-4B06-AA48-E8E8095A189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B738A-CE97-40A9-AB8F-C8D64EDA984C}" type="pres">
      <dgm:prSet presAssocID="{0534F5ED-47CF-4B06-AA48-E8E8095A189A}" presName="wedge4" presStyleLbl="node1" presStyleIdx="3" presStyleCnt="6"/>
      <dgm:spPr/>
      <dgm:t>
        <a:bodyPr/>
        <a:lstStyle/>
        <a:p>
          <a:endParaRPr lang="en-US"/>
        </a:p>
      </dgm:t>
    </dgm:pt>
    <dgm:pt modelId="{40A7A975-894A-4EB3-8FF4-5B4B9FA93096}" type="pres">
      <dgm:prSet presAssocID="{0534F5ED-47CF-4B06-AA48-E8E8095A189A}" presName="dummy4a" presStyleCnt="0"/>
      <dgm:spPr/>
    </dgm:pt>
    <dgm:pt modelId="{136B3F8D-C843-485B-A245-94046A454B04}" type="pres">
      <dgm:prSet presAssocID="{0534F5ED-47CF-4B06-AA48-E8E8095A189A}" presName="dummy4b" presStyleCnt="0"/>
      <dgm:spPr/>
    </dgm:pt>
    <dgm:pt modelId="{9D2F98FB-CA2B-417E-9FD8-7B2E216782B0}" type="pres">
      <dgm:prSet presAssocID="{0534F5ED-47CF-4B06-AA48-E8E8095A189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043E2-F0F8-480C-BE7C-19FAB7C9A73B}" type="pres">
      <dgm:prSet presAssocID="{0534F5ED-47CF-4B06-AA48-E8E8095A189A}" presName="wedge5" presStyleLbl="node1" presStyleIdx="4" presStyleCnt="6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/>
        </a:p>
      </dgm:t>
    </dgm:pt>
    <dgm:pt modelId="{83464AFB-B61C-459D-87E8-F0EB2E9FF5C9}" type="pres">
      <dgm:prSet presAssocID="{0534F5ED-47CF-4B06-AA48-E8E8095A189A}" presName="dummy5a" presStyleCnt="0"/>
      <dgm:spPr/>
    </dgm:pt>
    <dgm:pt modelId="{7F9B02FB-3EE4-4594-9CE3-5A7CFF87ED45}" type="pres">
      <dgm:prSet presAssocID="{0534F5ED-47CF-4B06-AA48-E8E8095A189A}" presName="dummy5b" presStyleCnt="0"/>
      <dgm:spPr/>
    </dgm:pt>
    <dgm:pt modelId="{30FB0593-0274-4903-83B1-3A803057D290}" type="pres">
      <dgm:prSet presAssocID="{0534F5ED-47CF-4B06-AA48-E8E8095A189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8494A-62AF-4528-8432-760731BB34A2}" type="pres">
      <dgm:prSet presAssocID="{0534F5ED-47CF-4B06-AA48-E8E8095A189A}" presName="wedge6" presStyleLbl="node1" presStyleIdx="5" presStyleCnt="6"/>
      <dgm:spPr/>
      <dgm:t>
        <a:bodyPr/>
        <a:lstStyle/>
        <a:p>
          <a:endParaRPr lang="en-US"/>
        </a:p>
      </dgm:t>
    </dgm:pt>
    <dgm:pt modelId="{856CD5F8-3ECE-44FD-BC53-E6E4C5EE1DC8}" type="pres">
      <dgm:prSet presAssocID="{0534F5ED-47CF-4B06-AA48-E8E8095A189A}" presName="dummy6a" presStyleCnt="0"/>
      <dgm:spPr/>
    </dgm:pt>
    <dgm:pt modelId="{922DE2BA-A1BB-410A-850A-4CF3A29F3533}" type="pres">
      <dgm:prSet presAssocID="{0534F5ED-47CF-4B06-AA48-E8E8095A189A}" presName="dummy6b" presStyleCnt="0"/>
      <dgm:spPr/>
    </dgm:pt>
    <dgm:pt modelId="{6333D41C-D5D1-4147-A37C-3F0666BD3C15}" type="pres">
      <dgm:prSet presAssocID="{0534F5ED-47CF-4B06-AA48-E8E8095A189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323D6-B5FD-456E-BC18-208FE4D9FAAD}" type="pres">
      <dgm:prSet presAssocID="{14031252-ED25-40CE-BCDD-6E3255BE284E}" presName="arrowWedge1" presStyleLbl="fgSibTrans2D1" presStyleIdx="0" presStyleCnt="6"/>
      <dgm:spPr>
        <a:solidFill>
          <a:schemeClr val="accent1"/>
        </a:solidFill>
      </dgm:spPr>
    </dgm:pt>
    <dgm:pt modelId="{3C6FE85A-AF8D-4E5F-88A4-EACE5186B7D6}" type="pres">
      <dgm:prSet presAssocID="{18C73437-3501-40FF-B254-421740088D44}" presName="arrowWedge2" presStyleLbl="fgSibTrans2D1" presStyleIdx="1" presStyleCnt="6"/>
      <dgm:spPr>
        <a:solidFill>
          <a:schemeClr val="accent1"/>
        </a:solidFill>
      </dgm:spPr>
    </dgm:pt>
    <dgm:pt modelId="{6BFF6CE0-7F47-49B5-856C-5A07C110CC3D}" type="pres">
      <dgm:prSet presAssocID="{35AE0BAA-93BD-441B-BEBE-40F4F8BE8BEF}" presName="arrowWedge3" presStyleLbl="fgSibTrans2D1" presStyleIdx="2" presStyleCnt="6"/>
      <dgm:spPr>
        <a:solidFill>
          <a:schemeClr val="accent1"/>
        </a:solidFill>
      </dgm:spPr>
    </dgm:pt>
    <dgm:pt modelId="{75B7253E-2D99-4D38-BA9A-DE7C2E7D5581}" type="pres">
      <dgm:prSet presAssocID="{7014E16F-8065-4333-8594-626200D12CC5}" presName="arrowWedge4" presStyleLbl="fgSibTrans2D1" presStyleIdx="3" presStyleCnt="6"/>
      <dgm:spPr>
        <a:solidFill>
          <a:schemeClr val="accent1"/>
        </a:solidFill>
      </dgm:spPr>
    </dgm:pt>
    <dgm:pt modelId="{1BC797DA-4469-4647-B5EC-153CD1E6A144}" type="pres">
      <dgm:prSet presAssocID="{AEB26B76-3A3F-42E7-9942-4EB9CAE84F9C}" presName="arrowWedge5" presStyleLbl="fgSibTrans2D1" presStyleIdx="4" presStyleCnt="6"/>
      <dgm:spPr>
        <a:solidFill>
          <a:schemeClr val="accent1"/>
        </a:solidFill>
      </dgm:spPr>
    </dgm:pt>
    <dgm:pt modelId="{E3F506DD-6318-4EC9-9DA4-1B81023270D4}" type="pres">
      <dgm:prSet presAssocID="{17C4E442-9EA8-456D-958D-E2E7B2153889}" presName="arrowWedge6" presStyleLbl="fgSibTrans2D1" presStyleIdx="5" presStyleCnt="6"/>
      <dgm:spPr>
        <a:solidFill>
          <a:schemeClr val="accent1"/>
        </a:solidFill>
      </dgm:spPr>
    </dgm:pt>
  </dgm:ptLst>
  <dgm:cxnLst>
    <dgm:cxn modelId="{8F3FA646-D76B-4B6E-B32F-0F56F900A463}" type="presOf" srcId="{190A320B-880B-4177-BBF6-B67419EAE7AE}" destId="{C192A538-71B1-43E6-91B2-5A2CAFFA50B7}" srcOrd="0" destOrd="0" presId="urn:microsoft.com/office/officeart/2005/8/layout/cycle8"/>
    <dgm:cxn modelId="{B935293B-AA00-4546-A0DE-FB9836ABE766}" srcId="{0534F5ED-47CF-4B06-AA48-E8E8095A189A}" destId="{EFDF7882-7F23-4E85-AEAF-970834EB9D36}" srcOrd="4" destOrd="0" parTransId="{D4A49AEB-3166-477E-A35B-A9108420F19F}" sibTransId="{AEB26B76-3A3F-42E7-9942-4EB9CAE84F9C}"/>
    <dgm:cxn modelId="{CA5CC1A4-00C2-4359-81F3-939CDA031A71}" type="presOf" srcId="{EFDF7882-7F23-4E85-AEAF-970834EB9D36}" destId="{30FB0593-0274-4903-83B1-3A803057D290}" srcOrd="1" destOrd="0" presId="urn:microsoft.com/office/officeart/2005/8/layout/cycle8"/>
    <dgm:cxn modelId="{878533ED-D22E-434F-8136-11CD9CA1BBF1}" type="presOf" srcId="{0534F5ED-47CF-4B06-AA48-E8E8095A189A}" destId="{6765E9BA-738B-4B3A-A335-0230E9A43702}" srcOrd="0" destOrd="0" presId="urn:microsoft.com/office/officeart/2005/8/layout/cycle8"/>
    <dgm:cxn modelId="{6EB5DBD6-DE7F-46FE-AB8B-9B102CFBABCF}" type="presOf" srcId="{49AB569D-A0F5-48B1-9DA9-E345350D9F90}" destId="{9D2F98FB-CA2B-417E-9FD8-7B2E216782B0}" srcOrd="1" destOrd="0" presId="urn:microsoft.com/office/officeart/2005/8/layout/cycle8"/>
    <dgm:cxn modelId="{E7DCA1BE-8BC6-448D-80B1-6C681BED087E}" type="presOf" srcId="{190A320B-880B-4177-BBF6-B67419EAE7AE}" destId="{2545B942-F9DE-4920-999A-9290DCD7EEAA}" srcOrd="1" destOrd="0" presId="urn:microsoft.com/office/officeart/2005/8/layout/cycle8"/>
    <dgm:cxn modelId="{903E2879-CA61-4D5C-BA3D-58D1A49B297A}" srcId="{0534F5ED-47CF-4B06-AA48-E8E8095A189A}" destId="{49AB569D-A0F5-48B1-9DA9-E345350D9F90}" srcOrd="3" destOrd="0" parTransId="{530121B6-5D5D-4076-B20F-C7867CEA7D2E}" sibTransId="{7014E16F-8065-4333-8594-626200D12CC5}"/>
    <dgm:cxn modelId="{7316C8E3-DA25-4DBD-8858-3632FDDBFB9F}" type="presOf" srcId="{1B64BE43-39D6-4202-B0E5-58A204F7AEE0}" destId="{CB48494A-62AF-4528-8432-760731BB34A2}" srcOrd="0" destOrd="0" presId="urn:microsoft.com/office/officeart/2005/8/layout/cycle8"/>
    <dgm:cxn modelId="{E1DED973-AC03-42ED-8176-2E0821A07536}" type="presOf" srcId="{BAC474AF-BED4-491C-BC91-16345A397C56}" destId="{C15C84E4-0A5D-4848-A97D-185F6583E422}" srcOrd="0" destOrd="0" presId="urn:microsoft.com/office/officeart/2005/8/layout/cycle8"/>
    <dgm:cxn modelId="{141001C2-FF9B-43ED-B7FA-400934761FE7}" srcId="{0534F5ED-47CF-4B06-AA48-E8E8095A189A}" destId="{616A2308-3D35-40DA-868C-96837C256DCC}" srcOrd="0" destOrd="0" parTransId="{0EA0200D-C020-4EC2-90EF-983F832CB497}" sibTransId="{14031252-ED25-40CE-BCDD-6E3255BE284E}"/>
    <dgm:cxn modelId="{7D817B5E-D7F2-4EE7-96E5-8BE909E6C32C}" type="presOf" srcId="{1B64BE43-39D6-4202-B0E5-58A204F7AEE0}" destId="{6333D41C-D5D1-4147-A37C-3F0666BD3C15}" srcOrd="1" destOrd="0" presId="urn:microsoft.com/office/officeart/2005/8/layout/cycle8"/>
    <dgm:cxn modelId="{6959365D-36C2-4368-9E6B-BBE6EB826D9D}" type="presOf" srcId="{BAC474AF-BED4-491C-BC91-16345A397C56}" destId="{BD5F645B-BC64-41B0-A794-9A858E4ED4B7}" srcOrd="1" destOrd="0" presId="urn:microsoft.com/office/officeart/2005/8/layout/cycle8"/>
    <dgm:cxn modelId="{579CF5FF-1345-455C-9434-1F3E412037CE}" type="presOf" srcId="{616A2308-3D35-40DA-868C-96837C256DCC}" destId="{E9E4F702-0B03-4066-92B7-BF2AF8372D0B}" srcOrd="1" destOrd="0" presId="urn:microsoft.com/office/officeart/2005/8/layout/cycle8"/>
    <dgm:cxn modelId="{1909FE8F-8600-46FE-BCCD-F01D8CE941C9}" srcId="{0534F5ED-47CF-4B06-AA48-E8E8095A189A}" destId="{BAC474AF-BED4-491C-BC91-16345A397C56}" srcOrd="1" destOrd="0" parTransId="{3311819B-CCC1-44BC-8622-1353EF53697A}" sibTransId="{18C73437-3501-40FF-B254-421740088D44}"/>
    <dgm:cxn modelId="{B814D830-FD13-4FBA-B5DA-CC8F049CDB6C}" type="presOf" srcId="{49AB569D-A0F5-48B1-9DA9-E345350D9F90}" destId="{7DEB738A-CE97-40A9-AB8F-C8D64EDA984C}" srcOrd="0" destOrd="0" presId="urn:microsoft.com/office/officeart/2005/8/layout/cycle8"/>
    <dgm:cxn modelId="{56D55B16-8CC8-4B24-9F10-BD1D40F37A36}" srcId="{0534F5ED-47CF-4B06-AA48-E8E8095A189A}" destId="{190A320B-880B-4177-BBF6-B67419EAE7AE}" srcOrd="2" destOrd="0" parTransId="{1ECF2EAE-474D-42D8-B092-69E0D6E709E7}" sibTransId="{35AE0BAA-93BD-441B-BEBE-40F4F8BE8BEF}"/>
    <dgm:cxn modelId="{0F5D9298-1BE3-42BE-B228-52598972E658}" type="presOf" srcId="{616A2308-3D35-40DA-868C-96837C256DCC}" destId="{1821D6E0-D819-4591-985B-3B758ED2B20C}" srcOrd="0" destOrd="0" presId="urn:microsoft.com/office/officeart/2005/8/layout/cycle8"/>
    <dgm:cxn modelId="{53023B9E-BFE8-4685-9E7F-7B5F4F52D18F}" type="presOf" srcId="{EFDF7882-7F23-4E85-AEAF-970834EB9D36}" destId="{907043E2-F0F8-480C-BE7C-19FAB7C9A73B}" srcOrd="0" destOrd="0" presId="urn:microsoft.com/office/officeart/2005/8/layout/cycle8"/>
    <dgm:cxn modelId="{387D310D-0B4C-4D9B-AF87-BCA9BB3D35D5}" srcId="{0534F5ED-47CF-4B06-AA48-E8E8095A189A}" destId="{1B64BE43-39D6-4202-B0E5-58A204F7AEE0}" srcOrd="5" destOrd="0" parTransId="{400D83A1-3DBB-4952-90E8-549ED2ACAF12}" sibTransId="{17C4E442-9EA8-456D-958D-E2E7B2153889}"/>
    <dgm:cxn modelId="{A96B71E2-B7ED-440D-9675-0C2FA1DB8CE0}" type="presParOf" srcId="{6765E9BA-738B-4B3A-A335-0230E9A43702}" destId="{1821D6E0-D819-4591-985B-3B758ED2B20C}" srcOrd="0" destOrd="0" presId="urn:microsoft.com/office/officeart/2005/8/layout/cycle8"/>
    <dgm:cxn modelId="{11E6D191-E135-4ADB-9436-46B1C71C7945}" type="presParOf" srcId="{6765E9BA-738B-4B3A-A335-0230E9A43702}" destId="{63363D83-8F4E-49CE-B11F-98D66732C05F}" srcOrd="1" destOrd="0" presId="urn:microsoft.com/office/officeart/2005/8/layout/cycle8"/>
    <dgm:cxn modelId="{36A22EDE-490C-4522-81CB-96B295DA8178}" type="presParOf" srcId="{6765E9BA-738B-4B3A-A335-0230E9A43702}" destId="{5A77B90C-BF2F-436E-8D99-C55BE4E12ACA}" srcOrd="2" destOrd="0" presId="urn:microsoft.com/office/officeart/2005/8/layout/cycle8"/>
    <dgm:cxn modelId="{45D9C535-C739-4B23-BFF8-0A487FCD66A5}" type="presParOf" srcId="{6765E9BA-738B-4B3A-A335-0230E9A43702}" destId="{E9E4F702-0B03-4066-92B7-BF2AF8372D0B}" srcOrd="3" destOrd="0" presId="urn:microsoft.com/office/officeart/2005/8/layout/cycle8"/>
    <dgm:cxn modelId="{96878856-0139-424F-935A-F1B7FF8833EC}" type="presParOf" srcId="{6765E9BA-738B-4B3A-A335-0230E9A43702}" destId="{C15C84E4-0A5D-4848-A97D-185F6583E422}" srcOrd="4" destOrd="0" presId="urn:microsoft.com/office/officeart/2005/8/layout/cycle8"/>
    <dgm:cxn modelId="{0827ADB4-92F0-4AA1-BC55-5583314506C0}" type="presParOf" srcId="{6765E9BA-738B-4B3A-A335-0230E9A43702}" destId="{21740633-8A62-400F-929D-903764D63571}" srcOrd="5" destOrd="0" presId="urn:microsoft.com/office/officeart/2005/8/layout/cycle8"/>
    <dgm:cxn modelId="{BD842825-C96D-46BD-BA67-0F8915F10C66}" type="presParOf" srcId="{6765E9BA-738B-4B3A-A335-0230E9A43702}" destId="{113E5B1B-F065-4704-BF35-B627D2443193}" srcOrd="6" destOrd="0" presId="urn:microsoft.com/office/officeart/2005/8/layout/cycle8"/>
    <dgm:cxn modelId="{07B049A3-7657-46BF-88B6-668DD57F8F9C}" type="presParOf" srcId="{6765E9BA-738B-4B3A-A335-0230E9A43702}" destId="{BD5F645B-BC64-41B0-A794-9A858E4ED4B7}" srcOrd="7" destOrd="0" presId="urn:microsoft.com/office/officeart/2005/8/layout/cycle8"/>
    <dgm:cxn modelId="{21EDB756-4B21-462D-BA48-C299F07F05A6}" type="presParOf" srcId="{6765E9BA-738B-4B3A-A335-0230E9A43702}" destId="{C192A538-71B1-43E6-91B2-5A2CAFFA50B7}" srcOrd="8" destOrd="0" presId="urn:microsoft.com/office/officeart/2005/8/layout/cycle8"/>
    <dgm:cxn modelId="{A5C0B467-6C96-4622-8F5B-595725B8E999}" type="presParOf" srcId="{6765E9BA-738B-4B3A-A335-0230E9A43702}" destId="{1E8E7C2E-F818-4AC6-9706-C61143229F1A}" srcOrd="9" destOrd="0" presId="urn:microsoft.com/office/officeart/2005/8/layout/cycle8"/>
    <dgm:cxn modelId="{A3869EC5-41B0-4277-9013-45CAC467CC10}" type="presParOf" srcId="{6765E9BA-738B-4B3A-A335-0230E9A43702}" destId="{CFAE1B1D-7945-423F-AB6F-B9C0698F0BE3}" srcOrd="10" destOrd="0" presId="urn:microsoft.com/office/officeart/2005/8/layout/cycle8"/>
    <dgm:cxn modelId="{16BB670A-7B0A-41DB-8DB8-1D1F156D43D5}" type="presParOf" srcId="{6765E9BA-738B-4B3A-A335-0230E9A43702}" destId="{2545B942-F9DE-4920-999A-9290DCD7EEAA}" srcOrd="11" destOrd="0" presId="urn:microsoft.com/office/officeart/2005/8/layout/cycle8"/>
    <dgm:cxn modelId="{362F9E96-7C3D-4813-8DA0-286AEF2443DF}" type="presParOf" srcId="{6765E9BA-738B-4B3A-A335-0230E9A43702}" destId="{7DEB738A-CE97-40A9-AB8F-C8D64EDA984C}" srcOrd="12" destOrd="0" presId="urn:microsoft.com/office/officeart/2005/8/layout/cycle8"/>
    <dgm:cxn modelId="{005BD8DD-0C74-4575-AC0A-C58C49B0952E}" type="presParOf" srcId="{6765E9BA-738B-4B3A-A335-0230E9A43702}" destId="{40A7A975-894A-4EB3-8FF4-5B4B9FA93096}" srcOrd="13" destOrd="0" presId="urn:microsoft.com/office/officeart/2005/8/layout/cycle8"/>
    <dgm:cxn modelId="{3F46DFF6-E469-4582-9230-CDE6B7355B36}" type="presParOf" srcId="{6765E9BA-738B-4B3A-A335-0230E9A43702}" destId="{136B3F8D-C843-485B-A245-94046A454B04}" srcOrd="14" destOrd="0" presId="urn:microsoft.com/office/officeart/2005/8/layout/cycle8"/>
    <dgm:cxn modelId="{D1B128BC-F200-4343-8579-757A9CDFA5D9}" type="presParOf" srcId="{6765E9BA-738B-4B3A-A335-0230E9A43702}" destId="{9D2F98FB-CA2B-417E-9FD8-7B2E216782B0}" srcOrd="15" destOrd="0" presId="urn:microsoft.com/office/officeart/2005/8/layout/cycle8"/>
    <dgm:cxn modelId="{970E4053-DC98-4934-83FA-BFF7782C61F3}" type="presParOf" srcId="{6765E9BA-738B-4B3A-A335-0230E9A43702}" destId="{907043E2-F0F8-480C-BE7C-19FAB7C9A73B}" srcOrd="16" destOrd="0" presId="urn:microsoft.com/office/officeart/2005/8/layout/cycle8"/>
    <dgm:cxn modelId="{5DEE8F05-196F-486D-BEC7-1FDEB26CCE89}" type="presParOf" srcId="{6765E9BA-738B-4B3A-A335-0230E9A43702}" destId="{83464AFB-B61C-459D-87E8-F0EB2E9FF5C9}" srcOrd="17" destOrd="0" presId="urn:microsoft.com/office/officeart/2005/8/layout/cycle8"/>
    <dgm:cxn modelId="{140DE32B-5F93-4D0A-B89D-547F9FC13791}" type="presParOf" srcId="{6765E9BA-738B-4B3A-A335-0230E9A43702}" destId="{7F9B02FB-3EE4-4594-9CE3-5A7CFF87ED45}" srcOrd="18" destOrd="0" presId="urn:microsoft.com/office/officeart/2005/8/layout/cycle8"/>
    <dgm:cxn modelId="{F6521434-52AA-4A45-B4F5-A60113AB5252}" type="presParOf" srcId="{6765E9BA-738B-4B3A-A335-0230E9A43702}" destId="{30FB0593-0274-4903-83B1-3A803057D290}" srcOrd="19" destOrd="0" presId="urn:microsoft.com/office/officeart/2005/8/layout/cycle8"/>
    <dgm:cxn modelId="{37744B83-3558-4860-8D5B-04D6A16DA8E6}" type="presParOf" srcId="{6765E9BA-738B-4B3A-A335-0230E9A43702}" destId="{CB48494A-62AF-4528-8432-760731BB34A2}" srcOrd="20" destOrd="0" presId="urn:microsoft.com/office/officeart/2005/8/layout/cycle8"/>
    <dgm:cxn modelId="{19591BE8-64B9-4638-A37B-C2D4E1A739FE}" type="presParOf" srcId="{6765E9BA-738B-4B3A-A335-0230E9A43702}" destId="{856CD5F8-3ECE-44FD-BC53-E6E4C5EE1DC8}" srcOrd="21" destOrd="0" presId="urn:microsoft.com/office/officeart/2005/8/layout/cycle8"/>
    <dgm:cxn modelId="{6B394A35-5D97-401D-91D9-D72F9AFDCC9D}" type="presParOf" srcId="{6765E9BA-738B-4B3A-A335-0230E9A43702}" destId="{922DE2BA-A1BB-410A-850A-4CF3A29F3533}" srcOrd="22" destOrd="0" presId="urn:microsoft.com/office/officeart/2005/8/layout/cycle8"/>
    <dgm:cxn modelId="{EE4A7FC7-F27B-402C-9678-43F98E4DFFD2}" type="presParOf" srcId="{6765E9BA-738B-4B3A-A335-0230E9A43702}" destId="{6333D41C-D5D1-4147-A37C-3F0666BD3C15}" srcOrd="23" destOrd="0" presId="urn:microsoft.com/office/officeart/2005/8/layout/cycle8"/>
    <dgm:cxn modelId="{4194F337-869A-49BD-A419-4144084FAAFA}" type="presParOf" srcId="{6765E9BA-738B-4B3A-A335-0230E9A43702}" destId="{BD0323D6-B5FD-456E-BC18-208FE4D9FAAD}" srcOrd="24" destOrd="0" presId="urn:microsoft.com/office/officeart/2005/8/layout/cycle8"/>
    <dgm:cxn modelId="{F5B4860D-0215-4D4F-BFD9-5F833794F4FE}" type="presParOf" srcId="{6765E9BA-738B-4B3A-A335-0230E9A43702}" destId="{3C6FE85A-AF8D-4E5F-88A4-EACE5186B7D6}" srcOrd="25" destOrd="0" presId="urn:microsoft.com/office/officeart/2005/8/layout/cycle8"/>
    <dgm:cxn modelId="{5BCE8DFB-F3E5-42D0-897E-915992C1A240}" type="presParOf" srcId="{6765E9BA-738B-4B3A-A335-0230E9A43702}" destId="{6BFF6CE0-7F47-49B5-856C-5A07C110CC3D}" srcOrd="26" destOrd="0" presId="urn:microsoft.com/office/officeart/2005/8/layout/cycle8"/>
    <dgm:cxn modelId="{0F789E0E-3A7F-4CBC-BE31-1968DAE2571B}" type="presParOf" srcId="{6765E9BA-738B-4B3A-A335-0230E9A43702}" destId="{75B7253E-2D99-4D38-BA9A-DE7C2E7D5581}" srcOrd="27" destOrd="0" presId="urn:microsoft.com/office/officeart/2005/8/layout/cycle8"/>
    <dgm:cxn modelId="{EE3DB2F2-BC75-4A2D-9C8F-6BDFA2659CE1}" type="presParOf" srcId="{6765E9BA-738B-4B3A-A335-0230E9A43702}" destId="{1BC797DA-4469-4647-B5EC-153CD1E6A144}" srcOrd="28" destOrd="0" presId="urn:microsoft.com/office/officeart/2005/8/layout/cycle8"/>
    <dgm:cxn modelId="{D48A2C6E-FB46-41B3-9B4E-E12D61E725F7}" type="presParOf" srcId="{6765E9BA-738B-4B3A-A335-0230E9A43702}" destId="{E3F506DD-6318-4EC9-9DA4-1B81023270D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1D6E0-D819-4591-985B-3B758ED2B20C}">
      <dsp:nvSpPr>
        <dsp:cNvPr id="0" name=""/>
        <dsp:cNvSpPr/>
      </dsp:nvSpPr>
      <dsp:spPr>
        <a:xfrm>
          <a:off x="854800" y="216474"/>
          <a:ext cx="3141286" cy="3141286"/>
        </a:xfrm>
        <a:prstGeom prst="pie">
          <a:avLst>
            <a:gd name="adj1" fmla="val 16200000"/>
            <a:gd name="adj2" fmla="val 1980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50" kern="1200" dirty="0">
              <a:solidFill>
                <a:schemeClr val="tx1"/>
              </a:solidFill>
            </a:rPr>
            <a:t>Focus efforts</a:t>
          </a:r>
        </a:p>
      </dsp:txBody>
      <dsp:txXfrm>
        <a:off x="2500236" y="617736"/>
        <a:ext cx="822717" cy="635736"/>
      </dsp:txXfrm>
    </dsp:sp>
    <dsp:sp modelId="{C15C84E4-0A5D-4848-A97D-185F6583E422}">
      <dsp:nvSpPr>
        <dsp:cNvPr id="0" name=""/>
        <dsp:cNvSpPr/>
      </dsp:nvSpPr>
      <dsp:spPr>
        <a:xfrm>
          <a:off x="892197" y="281170"/>
          <a:ext cx="3141286" cy="3141286"/>
        </a:xfrm>
        <a:prstGeom prst="pie">
          <a:avLst>
            <a:gd name="adj1" fmla="val 19800000"/>
            <a:gd name="adj2" fmla="val 180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50" kern="1200" dirty="0">
              <a:solidFill>
                <a:schemeClr val="tx1"/>
              </a:solidFill>
            </a:rPr>
            <a:t>Identify standards</a:t>
          </a:r>
        </a:p>
      </dsp:txBody>
      <dsp:txXfrm>
        <a:off x="3023784" y="1552643"/>
        <a:ext cx="860114" cy="617038"/>
      </dsp:txXfrm>
    </dsp:sp>
    <dsp:sp modelId="{C192A538-71B1-43E6-91B2-5A2CAFFA50B7}">
      <dsp:nvSpPr>
        <dsp:cNvPr id="0" name=""/>
        <dsp:cNvSpPr/>
      </dsp:nvSpPr>
      <dsp:spPr>
        <a:xfrm>
          <a:off x="854800" y="345865"/>
          <a:ext cx="3141286" cy="3141286"/>
        </a:xfrm>
        <a:prstGeom prst="pie">
          <a:avLst>
            <a:gd name="adj1" fmla="val 1800000"/>
            <a:gd name="adj2" fmla="val 540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50" kern="1200" dirty="0">
              <a:solidFill>
                <a:schemeClr val="tx1"/>
              </a:solidFill>
            </a:rPr>
            <a:t>Share knowledge and experience</a:t>
          </a:r>
        </a:p>
      </dsp:txBody>
      <dsp:txXfrm>
        <a:off x="2500236" y="2468851"/>
        <a:ext cx="822717" cy="635736"/>
      </dsp:txXfrm>
    </dsp:sp>
    <dsp:sp modelId="{7DEB738A-CE97-40A9-AB8F-C8D64EDA984C}">
      <dsp:nvSpPr>
        <dsp:cNvPr id="0" name=""/>
        <dsp:cNvSpPr/>
      </dsp:nvSpPr>
      <dsp:spPr>
        <a:xfrm>
          <a:off x="780008" y="345865"/>
          <a:ext cx="3141286" cy="3141286"/>
        </a:xfrm>
        <a:prstGeom prst="pie">
          <a:avLst>
            <a:gd name="adj1" fmla="val 5400000"/>
            <a:gd name="adj2" fmla="val 900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50" kern="1200" dirty="0">
              <a:solidFill>
                <a:schemeClr val="tx1"/>
              </a:solidFill>
            </a:rPr>
            <a:t>Protect documentary heritage most at risk</a:t>
          </a:r>
        </a:p>
      </dsp:txBody>
      <dsp:txXfrm>
        <a:off x="1453141" y="2468851"/>
        <a:ext cx="822717" cy="635736"/>
      </dsp:txXfrm>
    </dsp:sp>
    <dsp:sp modelId="{907043E2-F0F8-480C-BE7C-19FAB7C9A73B}">
      <dsp:nvSpPr>
        <dsp:cNvPr id="0" name=""/>
        <dsp:cNvSpPr/>
      </dsp:nvSpPr>
      <dsp:spPr>
        <a:xfrm>
          <a:off x="742612" y="281170"/>
          <a:ext cx="3141286" cy="3141286"/>
        </a:xfrm>
        <a:prstGeom prst="pie">
          <a:avLst>
            <a:gd name="adj1" fmla="val 9000000"/>
            <a:gd name="adj2" fmla="val 1260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50" kern="1200" dirty="0">
              <a:solidFill>
                <a:schemeClr val="tx1"/>
              </a:solidFill>
            </a:rPr>
            <a:t>Avoid duplication</a:t>
          </a:r>
        </a:p>
      </dsp:txBody>
      <dsp:txXfrm>
        <a:off x="892197" y="1552643"/>
        <a:ext cx="860114" cy="617038"/>
      </dsp:txXfrm>
    </dsp:sp>
    <dsp:sp modelId="{CB48494A-62AF-4528-8432-760731BB34A2}">
      <dsp:nvSpPr>
        <dsp:cNvPr id="0" name=""/>
        <dsp:cNvSpPr/>
      </dsp:nvSpPr>
      <dsp:spPr>
        <a:xfrm>
          <a:off x="780008" y="216474"/>
          <a:ext cx="3141286" cy="3141286"/>
        </a:xfrm>
        <a:prstGeom prst="pie">
          <a:avLst>
            <a:gd name="adj1" fmla="val 12600000"/>
            <a:gd name="adj2" fmla="val 1620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50" kern="1200" dirty="0">
              <a:solidFill>
                <a:schemeClr val="tx1"/>
              </a:solidFill>
            </a:rPr>
            <a:t>Explore funding opportunities</a:t>
          </a:r>
        </a:p>
      </dsp:txBody>
      <dsp:txXfrm>
        <a:off x="1453141" y="617736"/>
        <a:ext cx="822717" cy="635736"/>
      </dsp:txXfrm>
    </dsp:sp>
    <dsp:sp modelId="{BD0323D6-B5FD-456E-BC18-208FE4D9FAAD}">
      <dsp:nvSpPr>
        <dsp:cNvPr id="0" name=""/>
        <dsp:cNvSpPr/>
      </dsp:nvSpPr>
      <dsp:spPr>
        <a:xfrm>
          <a:off x="660225" y="22014"/>
          <a:ext cx="3530207" cy="353020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FE85A-AF8D-4E5F-88A4-EACE5186B7D6}">
      <dsp:nvSpPr>
        <dsp:cNvPr id="0" name=""/>
        <dsp:cNvSpPr/>
      </dsp:nvSpPr>
      <dsp:spPr>
        <a:xfrm>
          <a:off x="697621" y="86709"/>
          <a:ext cx="3530207" cy="353020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F6CE0-7F47-49B5-856C-5A07C110CC3D}">
      <dsp:nvSpPr>
        <dsp:cNvPr id="0" name=""/>
        <dsp:cNvSpPr/>
      </dsp:nvSpPr>
      <dsp:spPr>
        <a:xfrm>
          <a:off x="660225" y="151405"/>
          <a:ext cx="3530207" cy="353020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7253E-2D99-4D38-BA9A-DE7C2E7D5581}">
      <dsp:nvSpPr>
        <dsp:cNvPr id="0" name=""/>
        <dsp:cNvSpPr/>
      </dsp:nvSpPr>
      <dsp:spPr>
        <a:xfrm>
          <a:off x="585662" y="151405"/>
          <a:ext cx="3530207" cy="353020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797DA-4469-4647-B5EC-153CD1E6A144}">
      <dsp:nvSpPr>
        <dsp:cNvPr id="0" name=""/>
        <dsp:cNvSpPr/>
      </dsp:nvSpPr>
      <dsp:spPr>
        <a:xfrm>
          <a:off x="548266" y="86709"/>
          <a:ext cx="3530207" cy="353020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06DD-6318-4EC9-9DA4-1B81023270D4}">
      <dsp:nvSpPr>
        <dsp:cNvPr id="0" name=""/>
        <dsp:cNvSpPr/>
      </dsp:nvSpPr>
      <dsp:spPr>
        <a:xfrm>
          <a:off x="585662" y="22014"/>
          <a:ext cx="3530207" cy="353020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10/12/2018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10/12/2018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0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946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1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BB04-1E54-4FE9-AFFC-F8EAB7A08D9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882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1200" dirty="0">
                <a:latin typeface="Calibri" panose="020F0502020204030204" pitchFamily="34" charset="0"/>
              </a:rPr>
              <a:t>Steering Committee includes organizations from across GLAMs;</a:t>
            </a:r>
          </a:p>
          <a:p>
            <a:pPr eaLnBrk="1" hangingPunct="1">
              <a:defRPr/>
            </a:pPr>
            <a:r>
              <a:rPr lang="en-CA" sz="1200" dirty="0">
                <a:latin typeface="Calibri" panose="020F0502020204030204" pitchFamily="34" charset="0"/>
              </a:rPr>
              <a:t>Significant input and interest from broader community;</a:t>
            </a:r>
          </a:p>
          <a:p>
            <a:pPr eaLnBrk="1" hangingPunct="1">
              <a:defRPr/>
            </a:pPr>
            <a:r>
              <a:rPr lang="en-CA" sz="1200" dirty="0">
                <a:latin typeface="Calibri" panose="020F0502020204030204" pitchFamily="34" charset="0"/>
              </a:rPr>
              <a:t>Working groups been created. More planned.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BB04-1E54-4FE9-AFFC-F8EAB7A08D99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960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/>
              <a:t>Funding:</a:t>
            </a:r>
          </a:p>
          <a:p>
            <a:pPr lvl="1"/>
            <a:r>
              <a:rPr lang="en-US" sz="2400" dirty="0"/>
              <a:t>$1M from private donor to be distributed to Canadian GLAMs to digitize their collections.</a:t>
            </a:r>
            <a:endParaRPr lang="en-CA" sz="2400" dirty="0"/>
          </a:p>
          <a:p>
            <a:pPr lvl="1"/>
            <a:r>
              <a:rPr lang="en-US" sz="2400" dirty="0"/>
              <a:t>Call open April to June.</a:t>
            </a:r>
            <a:endParaRPr lang="en-CA" sz="2400" dirty="0"/>
          </a:p>
          <a:p>
            <a:pPr lvl="1"/>
            <a:r>
              <a:rPr lang="en-US" sz="2400" dirty="0"/>
              <a:t>213 applications received. An external experts evaluated proposals. 21 projects chosen for funding.</a:t>
            </a:r>
            <a:endParaRPr lang="en-CA" sz="2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50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Discovery tool part of LAC commitment to NHDS</a:t>
            </a:r>
          </a:p>
          <a:p>
            <a:endParaRPr lang="en-CA" dirty="0"/>
          </a:p>
          <a:p>
            <a:r>
              <a:rPr lang="en-CA" dirty="0"/>
              <a:t>To gather metadata of open digitized collections across Canada and across GLAMs</a:t>
            </a:r>
          </a:p>
          <a:p>
            <a:endParaRPr lang="en-CA" dirty="0"/>
          </a:p>
          <a:p>
            <a:r>
              <a:rPr lang="en-CA" dirty="0"/>
              <a:t>Based on examples (</a:t>
            </a:r>
            <a:r>
              <a:rPr lang="en-CA" dirty="0" err="1"/>
              <a:t>Canadiana</a:t>
            </a:r>
            <a:r>
              <a:rPr lang="en-CA" dirty="0"/>
              <a:t>, CNDHI, </a:t>
            </a:r>
            <a:r>
              <a:rPr lang="en-CA" dirty="0" err="1"/>
              <a:t>GovReg</a:t>
            </a:r>
            <a:r>
              <a:rPr lang="en-CA" dirty="0"/>
              <a:t>, </a:t>
            </a:r>
            <a:r>
              <a:rPr lang="en-CA" dirty="0" err="1"/>
              <a:t>DigitalNZ</a:t>
            </a:r>
            <a:r>
              <a:rPr lang="en-CA" dirty="0"/>
              <a:t>, DPLA, </a:t>
            </a:r>
            <a:r>
              <a:rPr lang="en-CA" dirty="0" err="1"/>
              <a:t>Europeana</a:t>
            </a:r>
            <a:r>
              <a:rPr lang="en-CA" dirty="0"/>
              <a:t> …)</a:t>
            </a:r>
          </a:p>
          <a:p>
            <a:endParaRPr lang="en-CA" dirty="0"/>
          </a:p>
          <a:p>
            <a:pPr lvl="0"/>
            <a:r>
              <a:rPr lang="en-US" dirty="0"/>
              <a:t>To develop index of open digitized collections across Canadian GLAMs to:</a:t>
            </a:r>
          </a:p>
          <a:p>
            <a:pPr lvl="1"/>
            <a:r>
              <a:rPr lang="en-CA" dirty="0"/>
              <a:t>Provide access;</a:t>
            </a:r>
          </a:p>
          <a:p>
            <a:pPr lvl="1"/>
            <a:r>
              <a:rPr lang="en-CA" dirty="0"/>
              <a:t>Encourage innovation;</a:t>
            </a:r>
          </a:p>
          <a:p>
            <a:pPr lvl="1"/>
            <a:r>
              <a:rPr lang="en-CA" dirty="0"/>
              <a:t>Coordinate efforts;</a:t>
            </a:r>
          </a:p>
          <a:p>
            <a:pPr lvl="1"/>
            <a:r>
              <a:rPr lang="en-CA" dirty="0"/>
              <a:t>Provide broader view of Canadian history;</a:t>
            </a:r>
          </a:p>
          <a:p>
            <a:pPr lvl="1"/>
            <a:r>
              <a:rPr lang="en-CA" dirty="0"/>
              <a:t>Invite ways to discover content.</a:t>
            </a:r>
          </a:p>
          <a:p>
            <a:pPr marL="0" indent="0">
              <a:buNone/>
            </a:pPr>
            <a:r>
              <a:rPr lang="en-CA" dirty="0"/>
              <a:t>Small budget set aside to build prototype.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98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30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96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76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75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59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59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8D9AD5-F248-4919-864A-CFD76CC027D6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050761"/>
            <a:ext cx="103632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4000" b="1" dirty="0">
                <a:latin typeface="Calibri" panose="020F0502020204030204" pitchFamily="34" charset="0"/>
              </a:rPr>
              <a:t>FUELING A MOVEMENT: </a:t>
            </a:r>
            <a:r>
              <a:rPr lang="en-CA" sz="4400" dirty="0">
                <a:latin typeface="Calibri" panose="020F0502020204030204" pitchFamily="34" charset="0"/>
              </a:rPr>
              <a:t/>
            </a:r>
            <a:br>
              <a:rPr lang="en-CA" sz="4400" dirty="0">
                <a:latin typeface="Calibri" panose="020F0502020204030204" pitchFamily="34" charset="0"/>
              </a:rPr>
            </a:br>
            <a:r>
              <a:rPr lang="en-CA" sz="3600" dirty="0">
                <a:latin typeface="Calibri" panose="020F0502020204030204" pitchFamily="34" charset="0"/>
              </a:rPr>
              <a:t>An update on the National Heritage Digitization Strategy</a:t>
            </a:r>
            <a:endParaRPr lang="en-CA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905125"/>
            <a:ext cx="8534400" cy="87507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Joint NHDS &amp; CRKN Workshop on Documentary Heritage </a:t>
            </a:r>
            <a:endParaRPr lang="en-CA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32525"/>
            <a:ext cx="2844800" cy="365125"/>
          </a:xfrm>
        </p:spPr>
        <p:txBody>
          <a:bodyPr/>
          <a:lstStyle/>
          <a:p>
            <a:pPr>
              <a:defRPr/>
            </a:pPr>
            <a:fld id="{40E8C6D2-0332-463A-A7DF-83F736E4BAE7}" type="slidenum">
              <a:rPr lang="en-CA" alt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CA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673539"/>
            <a:ext cx="5032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898989"/>
                </a:solidFill>
                <a:latin typeface="Calibri" panose="020F0502020204030204" pitchFamily="34" charset="0"/>
              </a:rPr>
              <a:t>Martha Whitehead</a:t>
            </a:r>
          </a:p>
          <a:p>
            <a:r>
              <a:rPr lang="en-CA" sz="1400" dirty="0">
                <a:solidFill>
                  <a:srgbClr val="898989"/>
                </a:solidFill>
                <a:latin typeface="Calibri" panose="020F0502020204030204" pitchFamily="34" charset="0"/>
              </a:rPr>
              <a:t>Chair, National Heritage Digitization Strategy Steering Committee</a:t>
            </a:r>
          </a:p>
          <a:p>
            <a:r>
              <a:rPr lang="en-CA" sz="1100" dirty="0">
                <a:solidFill>
                  <a:srgbClr val="898989"/>
                </a:solidFill>
                <a:latin typeface="Calibri" panose="020F0502020204030204" pitchFamily="34" charset="0"/>
              </a:rPr>
              <a:t>and</a:t>
            </a:r>
            <a:r>
              <a:rPr lang="en-CA" sz="1400" dirty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CA" sz="1400" dirty="0">
                <a:solidFill>
                  <a:srgbClr val="898989"/>
                </a:solidFill>
                <a:latin typeface="Calibri" panose="020F0502020204030204" pitchFamily="34" charset="0"/>
              </a:rPr>
              <a:t>Dr. Guy Berthiaume</a:t>
            </a:r>
          </a:p>
          <a:p>
            <a:r>
              <a:rPr lang="en-CA" sz="1400" dirty="0">
                <a:solidFill>
                  <a:srgbClr val="898989"/>
                </a:solidFill>
                <a:latin typeface="Calibri" panose="020F0502020204030204" pitchFamily="34" charset="0"/>
              </a:rPr>
              <a:t>Librarian and Archivist of Canada</a:t>
            </a:r>
          </a:p>
          <a:p>
            <a:r>
              <a:rPr lang="en-CA" sz="1400" dirty="0">
                <a:solidFill>
                  <a:srgbClr val="898989"/>
                </a:solidFill>
                <a:latin typeface="Calibri" panose="020F0502020204030204" pitchFamily="34" charset="0"/>
              </a:rPr>
              <a:t>October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17" y="4756724"/>
            <a:ext cx="1495804" cy="12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history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7280" y="1870527"/>
            <a:ext cx="7066900" cy="412762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sz="2400" dirty="0">
                <a:latin typeface="Calibri" panose="020F0502020204030204" pitchFamily="34" charset="0"/>
              </a:rPr>
              <a:t>Announced in 2016 based on best practices from New Zealand, Netherlands, Sweden, European Union, the United States etc.</a:t>
            </a:r>
            <a:br>
              <a:rPr lang="en-CA" sz="2400" dirty="0">
                <a:latin typeface="Calibri" panose="020F0502020204030204" pitchFamily="34" charset="0"/>
              </a:rPr>
            </a:br>
            <a:endParaRPr lang="en-CA" sz="24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CA" sz="2400" dirty="0" smtClean="0">
                <a:latin typeface="Calibri" panose="020F0502020204030204" pitchFamily="34" charset="0"/>
              </a:rPr>
              <a:t>Aims to </a:t>
            </a:r>
            <a:r>
              <a:rPr lang="en-CA" sz="2400" dirty="0">
                <a:latin typeface="Calibri" panose="020F0502020204030204" pitchFamily="34" charset="0"/>
              </a:rPr>
              <a:t>establish a coordinated approach to the digitization of Canadian memory institutions’ collections. Includes </a:t>
            </a:r>
            <a:r>
              <a:rPr lang="en-CA" sz="2400" b="1" dirty="0">
                <a:latin typeface="Calibri" panose="020F0502020204030204" pitchFamily="34" charset="0"/>
              </a:rPr>
              <a:t>access, discovery and preservation</a:t>
            </a:r>
            <a:r>
              <a:rPr lang="en-CA" sz="2400" dirty="0">
                <a:latin typeface="Calibri" panose="020F0502020204030204" pitchFamily="34" charset="0"/>
              </a:rPr>
              <a:t>.</a:t>
            </a:r>
            <a:br>
              <a:rPr lang="en-CA" sz="2400" dirty="0">
                <a:latin typeface="Calibri" panose="020F0502020204030204" pitchFamily="34" charset="0"/>
              </a:rPr>
            </a:br>
            <a:endParaRPr lang="en-CA" sz="24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CA" sz="2400" dirty="0">
                <a:latin typeface="Calibri" panose="020F0502020204030204" pitchFamily="34" charset="0"/>
              </a:rPr>
              <a:t>Covers </a:t>
            </a:r>
            <a:r>
              <a:rPr lang="en-CA" sz="2400" b="1" dirty="0">
                <a:latin typeface="Calibri" panose="020F0502020204030204" pitchFamily="34" charset="0"/>
              </a:rPr>
              <a:t>published and unpublished digitized material </a:t>
            </a:r>
            <a:r>
              <a:rPr lang="en-CA" sz="2400" dirty="0">
                <a:latin typeface="Calibri" panose="020F0502020204030204" pitchFamily="34" charset="0"/>
              </a:rPr>
              <a:t>from the collections of archives, libraries, museums and other memory institutions.</a:t>
            </a:r>
            <a:endParaRPr lang="en-CA" sz="2400" dirty="0"/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9450101" y="5589432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7545487" y="1870527"/>
          <a:ext cx="4776096" cy="373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4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31568" y="1587843"/>
            <a:ext cx="5594685" cy="2578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Isosceles Triangle 10"/>
          <p:cNvSpPr/>
          <p:nvPr/>
        </p:nvSpPr>
        <p:spPr>
          <a:xfrm rot="5196608">
            <a:off x="5319196" y="-5807924"/>
            <a:ext cx="1553607" cy="123053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063578"/>
            <a:ext cx="9774196" cy="3805516"/>
          </a:xfrm>
        </p:spPr>
        <p:txBody>
          <a:bodyPr>
            <a:normAutofit/>
          </a:bodyPr>
          <a:lstStyle/>
          <a:p>
            <a:pPr algn="ctr"/>
            <a:endParaRPr lang="en-CA" sz="3200" i="1" dirty="0"/>
          </a:p>
          <a:p>
            <a:r>
              <a:rPr lang="en-CA" sz="3600" dirty="0"/>
              <a:t>The National Heritage Digitization Strategy (NHDS) envisions a future in which digital access to Canada’s diverse documentary heritage is comprehensive, ubiquitous, and has a profound impact on Canadian culture, education, research and innovation.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" name="Oval 1"/>
          <p:cNvSpPr/>
          <p:nvPr/>
        </p:nvSpPr>
        <p:spPr>
          <a:xfrm>
            <a:off x="889816" y="331802"/>
            <a:ext cx="5198750" cy="2129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097280" y="2866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000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5609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Our mission and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72816"/>
            <a:ext cx="1054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strategy engages the Canadian library, archive and museum community and Canadian creators in sharing expertise, to facilitate the digitization, preservation and discovery of Canadian documentary heritage.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3175376"/>
            <a:ext cx="39382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chemeClr val="bg2">
                    <a:lumMod val="50000"/>
                  </a:schemeClr>
                </a:solidFill>
              </a:rPr>
              <a:t>Our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Representativeness and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Quality-based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and openness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Intellectual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8" y="3283098"/>
            <a:ext cx="3778458" cy="24661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62328" y="5699144"/>
            <a:ext cx="245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NHDS website: nhds.ca</a:t>
            </a:r>
          </a:p>
        </p:txBody>
      </p:sp>
    </p:spTree>
    <p:extLst>
      <p:ext uri="{BB962C8B-B14F-4D97-AF65-F5344CB8AC3E}">
        <p14:creationId xmlns:p14="http://schemas.microsoft.com/office/powerpoint/2010/main" val="7562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Who we are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79" y="5324331"/>
            <a:ext cx="1538169" cy="7186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34" y="3439835"/>
            <a:ext cx="1318974" cy="5358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3148851"/>
            <a:ext cx="1602900" cy="664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808" y="4203980"/>
            <a:ext cx="1205628" cy="4937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08" y="2491824"/>
            <a:ext cx="1619025" cy="4544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44" y="4860578"/>
            <a:ext cx="2020561" cy="4560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44" y="5462415"/>
            <a:ext cx="2200524" cy="3227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18" y="5217989"/>
            <a:ext cx="3103244" cy="2126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21" y="3332961"/>
            <a:ext cx="1511240" cy="6476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5" y="4647895"/>
            <a:ext cx="1739408" cy="6764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/>
          <a:srcRect t="19541" b="20407"/>
          <a:stretch/>
        </p:blipFill>
        <p:spPr>
          <a:xfrm>
            <a:off x="2708678" y="2277039"/>
            <a:ext cx="1871212" cy="571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6" b="27545"/>
          <a:stretch/>
        </p:blipFill>
        <p:spPr>
          <a:xfrm>
            <a:off x="4222837" y="4177901"/>
            <a:ext cx="1221388" cy="5540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33" y="2114114"/>
            <a:ext cx="1831249" cy="6079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68" y="4203980"/>
            <a:ext cx="1055870" cy="10558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2" y="2620343"/>
            <a:ext cx="886076" cy="8609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72" y="3289969"/>
            <a:ext cx="1262024" cy="685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00" y="2620343"/>
            <a:ext cx="1435252" cy="53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89" y="1945403"/>
            <a:ext cx="1332033" cy="558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46" y="3530261"/>
            <a:ext cx="1124862" cy="8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Growing the national digitized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045823" cy="4110223"/>
          </a:xfrm>
        </p:spPr>
        <p:txBody>
          <a:bodyPr>
            <a:normAutofit/>
          </a:bodyPr>
          <a:lstStyle/>
          <a:p>
            <a:r>
              <a:rPr lang="en-US" sz="2800" dirty="0"/>
              <a:t>Survey launched to GLAM community to help prioritize content.</a:t>
            </a:r>
            <a:endParaRPr lang="en-CA" sz="2800" dirty="0"/>
          </a:p>
          <a:p>
            <a:r>
              <a:rPr lang="en-US" sz="2800" dirty="0"/>
              <a:t>Content strategy defines scope and priorities.</a:t>
            </a:r>
          </a:p>
          <a:p>
            <a:pPr lvl="0"/>
            <a:r>
              <a:rPr lang="en-US" sz="2800" dirty="0"/>
              <a:t>Indigenous newspapers digitized in collaboration with publishers.</a:t>
            </a:r>
          </a:p>
          <a:p>
            <a:r>
              <a:rPr lang="en-US" sz="2800" dirty="0"/>
              <a:t>Funding call provides $1M to Canadian memory institutions to digitize content.</a:t>
            </a:r>
            <a:endParaRPr lang="en-CA" sz="2800" dirty="0"/>
          </a:p>
          <a:p>
            <a:pPr lvl="0"/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64" y="1737360"/>
            <a:ext cx="2594216" cy="3922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1464" y="5648180"/>
            <a:ext cx="243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Windspeaker</a:t>
            </a: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one of the titles </a:t>
            </a:r>
          </a:p>
          <a:p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digitized under the NHDS</a:t>
            </a:r>
          </a:p>
        </p:txBody>
      </p:sp>
    </p:spTree>
    <p:extLst>
      <p:ext uri="{BB962C8B-B14F-4D97-AF65-F5344CB8AC3E}">
        <p14:creationId xmlns:p14="http://schemas.microsoft.com/office/powerpoint/2010/main" val="39044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06" t="23438" r="35952" b="37943"/>
          <a:stretch/>
        </p:blipFill>
        <p:spPr>
          <a:xfrm>
            <a:off x="2789948" y="4016411"/>
            <a:ext cx="5992102" cy="2297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/>
              <a:t>Developing national, collaborative, distributed technical infrastructure and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36832"/>
          </a:xfrm>
        </p:spPr>
        <p:txBody>
          <a:bodyPr/>
          <a:lstStyle/>
          <a:p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NHDS </a:t>
            </a:r>
            <a:r>
              <a:rPr lang="en-US" altLang="en-US" sz="2600" dirty="0" smtClean="0">
                <a:ea typeface="Calibri" panose="020F0502020204030204" pitchFamily="34" charset="0"/>
                <a:cs typeface="Arial" panose="020B0604020202020204" pitchFamily="34" charset="0"/>
              </a:rPr>
              <a:t>Secretariat named </a:t>
            </a: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vice-chair of RightsStatements.org consortium led by the Digital Public Library of America (DPLA) and </a:t>
            </a:r>
            <a:r>
              <a:rPr lang="en-US" altLang="en-US" sz="2600" dirty="0" err="1">
                <a:ea typeface="Calibri" panose="020F0502020204030204" pitchFamily="34" charset="0"/>
                <a:cs typeface="Arial" panose="020B0604020202020204" pitchFamily="34" charset="0"/>
              </a:rPr>
              <a:t>Europeana</a:t>
            </a: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CA" sz="2600" dirty="0"/>
              <a:t>Metadata model drafted and prototype discovery tool developed.</a:t>
            </a:r>
          </a:p>
          <a:p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Technical infrastructure workshop held to set collaborative goals.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1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Engaging the community </a:t>
            </a:r>
            <a:r>
              <a:rPr lang="en-CA" sz="4000" b="1" dirty="0" smtClean="0"/>
              <a:t>and </a:t>
            </a:r>
            <a:r>
              <a:rPr lang="en-CA" sz="4000" b="1" dirty="0"/>
              <a:t>building </a:t>
            </a:r>
            <a:r>
              <a:rPr lang="en-CA" sz="4000" b="1" dirty="0" smtClean="0"/>
              <a:t/>
            </a:r>
            <a:br>
              <a:rPr lang="en-CA" sz="4000" b="1" dirty="0" smtClean="0"/>
            </a:br>
            <a:r>
              <a:rPr lang="en-CA" sz="4000" b="1" dirty="0" smtClean="0"/>
              <a:t>a </a:t>
            </a:r>
            <a:r>
              <a:rPr lang="en-CA" sz="4000" b="1" dirty="0"/>
              <a:t>solid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551295" cy="40233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Pledges of support: 68 individuals from 63 GLAMs.</a:t>
            </a:r>
          </a:p>
          <a:p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Broad-based Steering Committee with minutes available at </a:t>
            </a:r>
            <a:r>
              <a:rPr lang="en-US" altLang="en-US" sz="2800" dirty="0" err="1">
                <a:ea typeface="Calibri" panose="020F0502020204030204" pitchFamily="34" charset="0"/>
                <a:cs typeface="Arial" panose="020B0604020202020204" pitchFamily="34" charset="0"/>
              </a:rPr>
              <a:t>nhds.ca</a:t>
            </a:r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Business plan developed to articulate vision, mission and goals.</a:t>
            </a:r>
          </a:p>
          <a:p>
            <a:pPr lvl="0"/>
            <a:r>
              <a:rPr lang="en-US" altLang="en-US" sz="2800" dirty="0">
                <a:ea typeface="Calibri" panose="020F0502020204030204" pitchFamily="34" charset="0"/>
                <a:cs typeface="Arial" panose="020B0604020202020204" pitchFamily="34" charset="0"/>
              </a:rPr>
              <a:t>Three working groups created: content, technical and communications.</a:t>
            </a:r>
          </a:p>
          <a:p>
            <a:r>
              <a:rPr lang="en-CA" sz="2800" dirty="0" smtClean="0"/>
              <a:t>Communication </a:t>
            </a:r>
            <a:r>
              <a:rPr lang="en-CA" sz="2800" dirty="0"/>
              <a:t>plan developed to raise awareness and encourage investment.</a:t>
            </a:r>
          </a:p>
          <a:p>
            <a:pPr marL="0" indent="0">
              <a:buNone/>
            </a:pPr>
            <a:endParaRPr lang="en-US" alt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US" alt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5838" t="25258" r="26940" b="16726"/>
          <a:stretch/>
        </p:blipFill>
        <p:spPr bwMode="auto">
          <a:xfrm>
            <a:off x="7568726" y="1902077"/>
            <a:ext cx="3586954" cy="294145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8726" y="4816314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NHDS business plan 2018-2019</a:t>
            </a:r>
          </a:p>
        </p:txBody>
      </p:sp>
    </p:spTree>
    <p:extLst>
      <p:ext uri="{BB962C8B-B14F-4D97-AF65-F5344CB8AC3E}">
        <p14:creationId xmlns:p14="http://schemas.microsoft.com/office/powerpoint/2010/main" val="40377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6781123" cy="4259791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tabLst>
                <a:tab pos="914400" algn="l"/>
              </a:tabLst>
            </a:pP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Secure additional funding.</a:t>
            </a:r>
          </a:p>
          <a:p>
            <a:pPr lvl="1">
              <a:spcBef>
                <a:spcPts val="600"/>
              </a:spcBef>
              <a:tabLst>
                <a:tab pos="914400" algn="l"/>
              </a:tabLst>
            </a:pP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Continue to identify and fund digitization.</a:t>
            </a:r>
          </a:p>
          <a:p>
            <a:pPr lvl="1">
              <a:spcBef>
                <a:spcPts val="600"/>
              </a:spcBef>
              <a:tabLst>
                <a:tab pos="914400" algn="l"/>
              </a:tabLst>
            </a:pP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Facilitate content </a:t>
            </a:r>
            <a:r>
              <a:rPr lang="en-US" altLang="en-US" sz="2600" dirty="0" smtClean="0">
                <a:ea typeface="Calibri" panose="020F0502020204030204" pitchFamily="34" charset="0"/>
                <a:cs typeface="Arial" panose="020B0604020202020204" pitchFamily="34" charset="0"/>
              </a:rPr>
              <a:t>digitization and preservation </a:t>
            </a: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600" dirty="0" smtClean="0">
                <a:ea typeface="Calibri" panose="020F0502020204030204" pitchFamily="34" charset="0"/>
                <a:cs typeface="Arial" panose="020B0604020202020204" pitchFamily="34" charset="0"/>
              </a:rPr>
              <a:t>open </a:t>
            </a: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networked repositories across the country. </a:t>
            </a:r>
          </a:p>
          <a:p>
            <a:pPr lvl="1">
              <a:spcBef>
                <a:spcPts val="600"/>
              </a:spcBef>
              <a:tabLst>
                <a:tab pos="914400" algn="l"/>
              </a:tabLst>
            </a:pP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Develop mechanisms to enhance discovery and utilization of content.</a:t>
            </a:r>
          </a:p>
          <a:p>
            <a:pPr lvl="1">
              <a:spcBef>
                <a:spcPts val="600"/>
              </a:spcBef>
              <a:tabLst>
                <a:tab pos="914400" algn="l"/>
              </a:tabLst>
            </a:pP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Build expertise/capacity across the country.</a:t>
            </a:r>
          </a:p>
          <a:p>
            <a:pPr lvl="1">
              <a:spcBef>
                <a:spcPts val="600"/>
              </a:spcBef>
              <a:tabLst>
                <a:tab pos="914400" algn="l"/>
              </a:tabLst>
            </a:pPr>
            <a:r>
              <a:rPr lang="en-US" altLang="en-US" sz="2600" dirty="0">
                <a:ea typeface="Calibri" panose="020F0502020204030204" pitchFamily="34" charset="0"/>
                <a:cs typeface="Arial" panose="020B0604020202020204" pitchFamily="34" charset="0"/>
              </a:rPr>
              <a:t>Build relationships and awareness, nationally and internationally.</a:t>
            </a:r>
          </a:p>
        </p:txBody>
      </p:sp>
      <p:pic>
        <p:nvPicPr>
          <p:cNvPr id="12" name="Picture 11" descr="http://source.techno-science.ca/artifacts-artefacts/images/1966.0723.001.aa.c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25626" r="33348" b="39255"/>
          <a:stretch/>
        </p:blipFill>
        <p:spPr bwMode="auto">
          <a:xfrm>
            <a:off x="9457721" y="3817325"/>
            <a:ext cx="1888459" cy="187766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4950" t="25900" r="53393" b="47994"/>
          <a:stretch/>
        </p:blipFill>
        <p:spPr bwMode="auto">
          <a:xfrm>
            <a:off x="7745038" y="3373446"/>
            <a:ext cx="2021824" cy="1911883"/>
          </a:xfrm>
          <a:prstGeom prst="ellipse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5000" r="22720" b="26111"/>
          <a:stretch/>
        </p:blipFill>
        <p:spPr>
          <a:xfrm>
            <a:off x="9175393" y="2188634"/>
            <a:ext cx="1946027" cy="1804017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5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DocumentSet ItemUpdated</Name>
    <Synchronization>Synchronous</Synchronization>
    <Type>10002</Type>
    <SequenceNumber>100</SequenceNumber>
    <Url/>
    <Assembly>Microsoft.Office.DocumentManagement, Version=14.0.0.0, Culture=neutral, PublicKeyToken=71e9bce111e9429c</Assembly>
    <Class>Microsoft.Office.DocumentManagement.DocumentSets.DocumentSetEventReceiver</Class>
    <Data/>
    <Filter/>
  </Receiver>
  <Receiver>
    <Name>DocumentSet ItemAdded</Name>
    <Synchronization>Synchronous</Synchronization>
    <Type>10001</Type>
    <SequenceNumber>100</SequenceNumber>
    <Url/>
    <Assembly>Microsoft.Office.DocumentManagement, Version=14.0.0.0, Culture=neutral, PublicKeyToken=71e9bce111e9429c</Assembly>
    <Class>Microsoft.Office.DocumentManagement.DocumentSets.DocumentSetItemsEventReceiver</Class>
    <Data/>
    <Filter/>
  </Receiver>
  <Receiver>
    <Name>DocumentSet ItemUpdated</Name>
    <Synchronization>Synchronous</Synchronization>
    <Type>10002</Type>
    <SequenceNumber>100</SequenceNumber>
    <Url/>
    <Assembly>Microsoft.Office.DocumentManagement, Version=14.0.0.0, Culture=neutral, PublicKeyToken=71e9bce111e9429c</Assembly>
    <Class>Microsoft.Office.DocumentManagement.DocumentSets.DocumentSetEventReceiver</Class>
    <Data/>
    <Filter/>
  </Receiver>
  <Receiver>
    <Name>DocumentSet ItemAdded</Name>
    <Synchronization>Synchronous</Synchronization>
    <Type>10001</Type>
    <SequenceNumber>100</SequenceNumber>
    <Url/>
    <Assembly>Microsoft.Office.DocumentManagement, Version=14.0.0.0, Culture=neutral, PublicKeyToken=71e9bce111e9429c</Assembly>
    <Class>Microsoft.Office.DocumentManagement.DocumentSets.DocumentSetItemsEventReceiver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mail" ma:contentTypeID="0x0101003AA4695545F47249AB354B0ED51ACD1C002B33B26B66F6A6478ABA6BA9F604126D" ma:contentTypeVersion="35" ma:contentTypeDescription="" ma:contentTypeScope="" ma:versionID="c79b5607af987e71de23f524fed33ae0">
  <xsd:schema xmlns:xsd="http://www.w3.org/2001/XMLSchema" xmlns:xs="http://www.w3.org/2001/XMLSchema" xmlns:p="http://schemas.microsoft.com/office/2006/metadata/properties" xmlns:ns3="7ed6551c-4755-4c3c-ba36-6bdf2dd64b5e" xmlns:ns4="872a4255-b213-41f2-b83b-b4ff5dd6ffc3" targetNamespace="http://schemas.microsoft.com/office/2006/metadata/properties" ma:root="true" ma:fieldsID="3eb1c9a5ac0946313e0f725789e50b07" ns3:_="" ns4:_="">
    <xsd:import namespace="7ed6551c-4755-4c3c-ba36-6bdf2dd64b5e"/>
    <xsd:import namespace="872a4255-b213-41f2-b83b-b4ff5dd6ffc3"/>
    <xsd:element name="properties">
      <xsd:complexType>
        <xsd:sequence>
          <xsd:element name="documentManagement">
            <xsd:complexType>
              <xsd:all>
                <xsd:element ref="ns3:Date1" minOccurs="0"/>
                <xsd:element ref="ns3:From1" minOccurs="0"/>
                <xsd:element ref="ns3:Received" minOccurs="0"/>
                <xsd:element ref="ns3:To" minOccurs="0"/>
                <xsd:element ref="ns3:HasAttachments" minOccurs="0"/>
                <xsd:element ref="ns3:OriginalSubject" minOccurs="0"/>
                <xsd:element ref="ns3:Conversation-Topic" minOccurs="0"/>
                <xsd:element ref="ns4:Document_x0020_Category" minOccurs="0"/>
                <xsd:element ref="ns3:Document_x0020_Approval_x0020_Date" minOccurs="0"/>
                <xsd:element ref="ns3:Document_x0020_Approver" minOccurs="0"/>
                <xsd:element ref="ns3:Document_x0020_Approval_x0020_Status" minOccurs="0"/>
                <xsd:element ref="ns3:Document_x0020_Approval_x0020_History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6551c-4755-4c3c-ba36-6bdf2dd64b5e" elementFormDefault="qualified">
    <xsd:import namespace="http://schemas.microsoft.com/office/2006/documentManagement/types"/>
    <xsd:import namespace="http://schemas.microsoft.com/office/infopath/2007/PartnerControls"/>
    <xsd:element name="Date1" ma:index="9" nillable="true" ma:displayName="Date" ma:format="DateOnly" ma:internalName="Date1">
      <xsd:simpleType>
        <xsd:restriction base="dms:DateTime"/>
      </xsd:simpleType>
    </xsd:element>
    <xsd:element name="From1" ma:index="10" nillable="true" ma:displayName="From" ma:internalName="From1">
      <xsd:simpleType>
        <xsd:restriction base="dms:Text">
          <xsd:maxLength value="255"/>
        </xsd:restriction>
      </xsd:simpleType>
    </xsd:element>
    <xsd:element name="Received" ma:index="11" nillable="true" ma:displayName="Received" ma:internalName="Received">
      <xsd:simpleType>
        <xsd:restriction base="dms:Text">
          <xsd:maxLength value="255"/>
        </xsd:restriction>
      </xsd:simpleType>
    </xsd:element>
    <xsd:element name="To" ma:index="12" nillable="true" ma:displayName="To" ma:internalName="To">
      <xsd:simpleType>
        <xsd:restriction base="dms:Note">
          <xsd:maxLength value="255"/>
        </xsd:restriction>
      </xsd:simpleType>
    </xsd:element>
    <xsd:element name="HasAttachments" ma:index="13" nillable="true" ma:displayName="HasAttachments" ma:default="0" ma:internalName="HasAttachments">
      <xsd:simpleType>
        <xsd:restriction base="dms:Boolean"/>
      </xsd:simpleType>
    </xsd:element>
    <xsd:element name="OriginalSubject" ma:index="14" nillable="true" ma:displayName="OriginalSubject" ma:description="Harmonie" ma:internalName="OriginalSubject">
      <xsd:simpleType>
        <xsd:restriction base="dms:Text">
          <xsd:maxLength value="255"/>
        </xsd:restriction>
      </xsd:simpleType>
    </xsd:element>
    <xsd:element name="Conversation-Topic" ma:index="15" nillable="true" ma:displayName="Conversation-Topic" ma:internalName="Conversation_x002d_Topic">
      <xsd:simpleType>
        <xsd:restriction base="dms:Text">
          <xsd:maxLength value="255"/>
        </xsd:restriction>
      </xsd:simpleType>
    </xsd:element>
    <xsd:element name="Document_x0020_Approval_x0020_Date" ma:index="17" nillable="true" ma:displayName="Document Approval Date" ma:format="DateOnly" ma:hidden="true" ma:internalName="Document_x0020_Approval_x0020_Date" ma:readOnly="false">
      <xsd:simpleType>
        <xsd:restriction base="dms:DateTime"/>
      </xsd:simpleType>
    </xsd:element>
    <xsd:element name="Document_x0020_Approver" ma:index="18" nillable="true" ma:displayName="Document Approver" ma:hidden="true" ma:list="UserInfo" ma:SharePointGroup="0" ma:internalName="Document_x0020_Approv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Approval_x0020_Status" ma:index="19" nillable="true" ma:displayName="Document Approval Status" ma:hidden="true" ma:internalName="Document_x0020_Approval_x0020_Status" ma:readOnly="false">
      <xsd:simpleType>
        <xsd:restriction base="dms:Text">
          <xsd:maxLength value="255"/>
        </xsd:restriction>
      </xsd:simpleType>
    </xsd:element>
    <xsd:element name="Document_x0020_Approval_x0020_History" ma:index="20" nillable="true" ma:displayName="Document Approval History" ma:hidden="true" ma:internalName="Document_x0020_Approval_x0020_History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a4255-b213-41f2-b83b-b4ff5dd6ffc3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6" nillable="true" ma:displayName="Document Category" ma:indexed="true" ma:list="{50395f77-9617-4885-83f0-0d2b66c0f17a}" ma:internalName="Document_x0020_Category" ma:showField="Title" ma:web="872a4255-b213-41f2-b83b-b4ff5dd6ffc3">
      <xsd:simpleType>
        <xsd:restriction base="dms:Lookup"/>
      </xsd:simple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om1 xmlns="7ed6551c-4755-4c3c-ba36-6bdf2dd64b5e" xsi:nil="true"/>
    <To xmlns="7ed6551c-4755-4c3c-ba36-6bdf2dd64b5e" xsi:nil="true"/>
    <Document_x0020_Approver xmlns="7ed6551c-4755-4c3c-ba36-6bdf2dd64b5e">
      <UserInfo>
        <DisplayName/>
        <AccountId xsi:nil="true"/>
        <AccountType/>
      </UserInfo>
    </Document_x0020_Approver>
    <Document_x0020_Category xmlns="872a4255-b213-41f2-b83b-b4ff5dd6ffc3" xsi:nil="true"/>
    <HasAttachments xmlns="7ed6551c-4755-4c3c-ba36-6bdf2dd64b5e">false</HasAttachments>
    <Document_x0020_Approval_x0020_History xmlns="7ed6551c-4755-4c3c-ba36-6bdf2dd64b5e" xsi:nil="true"/>
    <OriginalSubject xmlns="7ed6551c-4755-4c3c-ba36-6bdf2dd64b5e" xsi:nil="true"/>
    <Document_x0020_Approval_x0020_Date xmlns="7ed6551c-4755-4c3c-ba36-6bdf2dd64b5e" xsi:nil="true"/>
    <Conversation-Topic xmlns="7ed6551c-4755-4c3c-ba36-6bdf2dd64b5e" xsi:nil="true"/>
    <Date1 xmlns="7ed6551c-4755-4c3c-ba36-6bdf2dd64b5e" xsi:nil="true"/>
    <Received xmlns="7ed6551c-4755-4c3c-ba36-6bdf2dd64b5e" xsi:nil="true"/>
    <Document_x0020_Approval_x0020_Status xmlns="7ed6551c-4755-4c3c-ba36-6bdf2dd64b5e" xsi:nil="true"/>
    <_dlc_DocId xmlns="872a4255-b213-41f2-b83b-b4ff5dd6ffc3">3637U42TFCKP-1140724273-7171</_dlc_DocId>
    <_dlc_DocIdUrl xmlns="872a4255-b213-41f2-b83b-b4ff5dd6ffc3">
      <Url>http://collaboration/branch/coo/_layouts/15/DocIdRedir.aspx?ID=3637U42TFCKP-1140724273-7171</Url>
      <Description>3637U42TFCKP-1140724273-7171</Description>
    </_dlc_DocIdUrl>
  </documentManagement>
</p:properties>
</file>

<file path=customXml/item5.xml><?xml version="1.0" encoding="utf-8"?>
<?mso-contentType ?>
<SharedContentType xmlns="Microsoft.SharePoint.Taxonomy.ContentTypeSync" SourceId="5341ffb6-9f44-4f1b-9ccc-ac841d6afe01" ContentTypeId="0x0101003AA4695545F47249AB354B0ED51ACD1C" PreviousValue="false"/>
</file>

<file path=customXml/itemProps1.xml><?xml version="1.0" encoding="utf-8"?>
<ds:datastoreItem xmlns:ds="http://schemas.openxmlformats.org/officeDocument/2006/customXml" ds:itemID="{BD2BB348-3E80-4CAC-940A-4D57667C36CB}"/>
</file>

<file path=customXml/itemProps2.xml><?xml version="1.0" encoding="utf-8"?>
<ds:datastoreItem xmlns:ds="http://schemas.openxmlformats.org/officeDocument/2006/customXml" ds:itemID="{6E9764D7-01A2-4C6E-9121-F0DC4BCAC917}"/>
</file>

<file path=customXml/itemProps3.xml><?xml version="1.0" encoding="utf-8"?>
<ds:datastoreItem xmlns:ds="http://schemas.openxmlformats.org/officeDocument/2006/customXml" ds:itemID="{116024FC-8FF8-41F4-8BF0-6A3C91E356FA}"/>
</file>

<file path=customXml/itemProps4.xml><?xml version="1.0" encoding="utf-8"?>
<ds:datastoreItem xmlns:ds="http://schemas.openxmlformats.org/officeDocument/2006/customXml" ds:itemID="{FD8907F4-65BF-41E0-B398-55415DF7E51C}"/>
</file>

<file path=customXml/itemProps5.xml><?xml version="1.0" encoding="utf-8"?>
<ds:datastoreItem xmlns:ds="http://schemas.openxmlformats.org/officeDocument/2006/customXml" ds:itemID="{EA4F06D3-853E-426A-BD86-BF420CFE8E36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12111</TotalTime>
  <Words>546</Words>
  <Application>Microsoft Office PowerPoint</Application>
  <PresentationFormat>Widescreen</PresentationFormat>
  <Paragraphs>92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FUELING A MOVEMENT:  An update on the National Heritage Digitization Strategy</vt:lpstr>
      <vt:lpstr>Our history</vt:lpstr>
      <vt:lpstr>Our vision</vt:lpstr>
      <vt:lpstr>Our mission and principles</vt:lpstr>
      <vt:lpstr>Who we are</vt:lpstr>
      <vt:lpstr>Growing the national digitized collection</vt:lpstr>
      <vt:lpstr>Developing national, collaborative, distributed technical infrastructure and expertise</vt:lpstr>
      <vt:lpstr>Engaging the community and building  a solid foundation</vt:lpstr>
      <vt:lpstr>What’s next?</vt:lpstr>
    </vt:vector>
  </TitlesOfParts>
  <Company>BAC-LAC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Canada’s Documentary Heritage:  An Update and Discussion of the National Heritage Digitization Strategy</dc:title>
  <dc:subject/>
  <dc:creator>Horrall, Caitlin</dc:creator>
  <cp:keywords/>
  <cp:lastModifiedBy>Horrall, Caitlin</cp:lastModifiedBy>
  <cp:revision>417</cp:revision>
  <cp:lastPrinted>2017-10-12T20:06:11Z</cp:lastPrinted>
  <dcterms:created xsi:type="dcterms:W3CDTF">2017-01-11T19:14:30Z</dcterms:created>
  <dcterms:modified xsi:type="dcterms:W3CDTF">2018-10-12T16:19:32Z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  <property fmtid="{D5CDD505-2E9C-101B-9397-08002B2CF9AE}" pid="3" name="ContentTypeId">
    <vt:lpwstr>0x0101003AA4695545F47249AB354B0ED51ACD1C002B33B26B66F6A6478ABA6BA9F604126D</vt:lpwstr>
  </property>
  <property fmtid="{D5CDD505-2E9C-101B-9397-08002B2CF9AE}" pid="4" name="_dlc_DocIdItemGuid">
    <vt:lpwstr>0e215d57-bf30-47d3-ba97-257431a413bf</vt:lpwstr>
  </property>
  <property fmtid="{D5CDD505-2E9C-101B-9397-08002B2CF9AE}" pid="5" name="CTH Document Approval Status">
    <vt:lpwstr>Approved</vt:lpwstr>
  </property>
  <property fmtid="{D5CDD505-2E9C-101B-9397-08002B2CF9AE}" pid="6" name="WorkflowChangePath">
    <vt:lpwstr>5781e74c-50b7-49e8-a322-a87dadfd3779,3;5781e74c-50b7-49e8-a322-a87dadfd3779,14;5781e74c-50b7-49e8-a322-a87dadfd3779,19;</vt:lpwstr>
  </property>
  <property fmtid="{D5CDD505-2E9C-101B-9397-08002B2CF9AE}" pid="7" name="CTH Document Approval History">
    <vt:lpwstr>
*** Approbation - Approval ***
Instructions: English and French presentations for M. Berthiaume for the joint CRKN-NHDS meeting on October 16th. He is expecting these. He has seen the English version already
Chamouri, Yolla (Approved) 12/10/2018 2:45 PM - 12/10/2018 3:39 PM_x000d_
(Chamouri, Yolla) Vu et approuvé par M. Berthiaume.  12-10-2018 YC_x000d_
_x000d_
Berthiaume, Guy (Approved) 12/10/2018 9:22 AM - 12/10/2018 2:45 PM_x000d_
(Berthiaume, Guy) Des modifications à la version FR ont été faites_x000d_
_x000d_
Chamouri, Yolla (Approved) 12/10/2018 9:09 AM - 12/10/2018 9:22 AM_x000d_
(Chamouri, Yolla) Vu par Jill.  12-10-2018 YC_x000d_
_x000d_
Chamouri, Yolla (Approved) 12/10/2018 8:28 AM - 12/10/2018 9:09 AM_x000d_
(Chamouri, Yolla) Passé directement à Jill pour révision.  12-10-2018 YC_x000d_
_x000d_
Béland, Julie (Approved) 12/10/2018 8:26 AM - 12/10/2018 8:28 AM_x000d_
(Béland, Julie) _x000d_
_x000d_
Chaîne originale d'approbation / Original Approval Chain
archives\belanj01;archives\lamarm;archives\scottj;archives\berthg;   </vt:lpwstr>
  </property>
  <property fmtid="{D5CDD505-2E9C-101B-9397-08002B2CF9AE}" pid="8" name="CTH Document Approver">
    <vt:lpwstr>Berthiaume, Guy</vt:lpwstr>
  </property>
  <property fmtid="{D5CDD505-2E9C-101B-9397-08002B2CF9AE}" pid="9" name="CTH Document Approval Date">
    <vt:filetime>2018-10-12T04:00:00Z</vt:filetime>
  </property>
</Properties>
</file>