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9"/>
          <p:cNvSpPr>
            <a:spLocks noGrp="1"/>
          </p:cNvSpPr>
          <p:nvPr>
            <p:ph type="pic" sz="quarter" idx="13"/>
          </p:nvPr>
        </p:nvSpPr>
        <p:spPr>
          <a:xfrm>
            <a:off x="0" y="1075038"/>
            <a:ext cx="3840000" cy="487266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" name="Titre 12"/>
          <p:cNvSpPr>
            <a:spLocks noGrp="1"/>
          </p:cNvSpPr>
          <p:nvPr>
            <p:ph type="title" hasCustomPrompt="1"/>
          </p:nvPr>
        </p:nvSpPr>
        <p:spPr>
          <a:xfrm>
            <a:off x="4035504" y="3040232"/>
            <a:ext cx="7318296" cy="1616386"/>
          </a:xfrm>
        </p:spPr>
        <p:txBody>
          <a:bodyPr anchor="b"/>
          <a:lstStyle>
            <a:lvl1pPr>
              <a:defRPr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40364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/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66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intercalair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</p:spTree>
    <p:extLst>
      <p:ext uri="{BB962C8B-B14F-4D97-AF65-F5344CB8AC3E}">
        <p14:creationId xmlns:p14="http://schemas.microsoft.com/office/powerpoint/2010/main" val="87841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intercalair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4399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43995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4399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</p:spTree>
    <p:extLst>
      <p:ext uri="{BB962C8B-B14F-4D97-AF65-F5344CB8AC3E}">
        <p14:creationId xmlns:p14="http://schemas.microsoft.com/office/powerpoint/2010/main" val="3649072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intercalair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31638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31638"/>
            <a:ext cx="411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31638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</p:spTree>
    <p:extLst>
      <p:ext uri="{BB962C8B-B14F-4D97-AF65-F5344CB8AC3E}">
        <p14:creationId xmlns:p14="http://schemas.microsoft.com/office/powerpoint/2010/main" val="4014926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intercalaire 5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418137"/>
            <a:ext cx="2743200" cy="365125"/>
          </a:xfrm>
        </p:spPr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418137"/>
            <a:ext cx="4114800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18137"/>
            <a:ext cx="2743200" cy="365125"/>
          </a:xfrm>
        </p:spPr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5"/>
          </p:nvPr>
        </p:nvSpPr>
        <p:spPr>
          <a:xfrm>
            <a:off x="0" y="1695450"/>
            <a:ext cx="12192000" cy="15621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9221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intercalaire 6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418137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418137"/>
            <a:ext cx="411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18137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5"/>
          </p:nvPr>
        </p:nvSpPr>
        <p:spPr>
          <a:xfrm>
            <a:off x="0" y="864974"/>
            <a:ext cx="12192000" cy="246035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1294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intercalaire 7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3163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31637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3163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5"/>
          </p:nvPr>
        </p:nvSpPr>
        <p:spPr>
          <a:xfrm>
            <a:off x="0" y="864974"/>
            <a:ext cx="12192000" cy="246035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5616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intercalaire 8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43995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43995"/>
            <a:ext cx="411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43995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5"/>
          </p:nvPr>
        </p:nvSpPr>
        <p:spPr>
          <a:xfrm>
            <a:off x="0" y="864974"/>
            <a:ext cx="12192000" cy="246035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420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8992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90318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375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" name="Titre 12"/>
          <p:cNvSpPr>
            <a:spLocks noGrp="1"/>
          </p:cNvSpPr>
          <p:nvPr>
            <p:ph type="title" hasCustomPrompt="1"/>
          </p:nvPr>
        </p:nvSpPr>
        <p:spPr>
          <a:xfrm>
            <a:off x="4035504" y="3040232"/>
            <a:ext cx="7318296" cy="1616386"/>
          </a:xfrm>
        </p:spPr>
        <p:txBody>
          <a:bodyPr anchor="b"/>
          <a:lstStyle>
            <a:lvl1pPr>
              <a:defRPr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40364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/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13"/>
          </p:nvPr>
        </p:nvSpPr>
        <p:spPr>
          <a:xfrm>
            <a:off x="0" y="1075038"/>
            <a:ext cx="3840000" cy="487266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785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22806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titre contenu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25560"/>
            <a:ext cx="10515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38200" y="3651122"/>
            <a:ext cx="10515600" cy="252584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4729209" y="679195"/>
            <a:ext cx="7463367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0244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titre contenu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25560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38200" y="3651122"/>
            <a:ext cx="10515600" cy="252584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4729209" y="679195"/>
            <a:ext cx="7463367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22551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titre contenu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2556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38200" y="3651122"/>
            <a:ext cx="10515600" cy="252584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4729209" y="679195"/>
            <a:ext cx="7463367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0330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titre contenu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25560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38200" y="3651122"/>
            <a:ext cx="10515600" cy="252584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4729209" y="679195"/>
            <a:ext cx="7463367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49287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contenu imag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706395" y="2047706"/>
            <a:ext cx="10515600" cy="252584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CA"/>
              <a:t>Cliquez pour ajouter du texte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-1" y="4626363"/>
            <a:ext cx="12192001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86868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contenu imag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706395" y="2047706"/>
            <a:ext cx="10515600" cy="252584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CA"/>
              <a:t>Cliquez pour ajouter du texte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-1" y="4626363"/>
            <a:ext cx="12192001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50727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contenu imag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706395" y="2047706"/>
            <a:ext cx="10515600" cy="2525841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CA"/>
              <a:t>Cliquez pour ajouter du texte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-1" y="4626363"/>
            <a:ext cx="12192001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62661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contenu imag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706395" y="2047706"/>
            <a:ext cx="10515600" cy="2525841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CA"/>
              <a:t>Cliquez pour ajouter du texte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-1" y="4626363"/>
            <a:ext cx="12192001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39879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image contenu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6705600" cy="41797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ajouter du texte</a:t>
            </a:r>
          </a:p>
          <a:p>
            <a:pPr lvl="0"/>
            <a:r>
              <a:rPr lang="fr-FR"/>
              <a:t>Texte mis en évidence</a:t>
            </a:r>
          </a:p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/>
          </p:nvPr>
        </p:nvSpPr>
        <p:spPr>
          <a:xfrm>
            <a:off x="0" y="1825625"/>
            <a:ext cx="4480984" cy="417976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978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" name="Titre 12"/>
          <p:cNvSpPr>
            <a:spLocks noGrp="1"/>
          </p:cNvSpPr>
          <p:nvPr>
            <p:ph type="title" hasCustomPrompt="1"/>
          </p:nvPr>
        </p:nvSpPr>
        <p:spPr>
          <a:xfrm>
            <a:off x="4035504" y="3040232"/>
            <a:ext cx="7318296" cy="1616386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40364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13"/>
          </p:nvPr>
        </p:nvSpPr>
        <p:spPr>
          <a:xfrm>
            <a:off x="0" y="1208313"/>
            <a:ext cx="3840000" cy="475572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4933244"/>
            <a:ext cx="2942555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553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image contenu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6705600" cy="41797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ajouter du texte</a:t>
            </a:r>
          </a:p>
          <a:p>
            <a:pPr lvl="0"/>
            <a:r>
              <a:rPr lang="fr-FR"/>
              <a:t>Texte mis en évidence</a:t>
            </a:r>
          </a:p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/>
          </p:nvPr>
        </p:nvSpPr>
        <p:spPr>
          <a:xfrm>
            <a:off x="0" y="1825625"/>
            <a:ext cx="4480984" cy="417976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24856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image contenu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6705600" cy="4179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ajouter du texte</a:t>
            </a:r>
          </a:p>
          <a:p>
            <a:pPr lvl="0"/>
            <a:r>
              <a:rPr lang="fr-FR"/>
              <a:t>Texte mis en évidence</a:t>
            </a:r>
          </a:p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/>
          </p:nvPr>
        </p:nvSpPr>
        <p:spPr>
          <a:xfrm>
            <a:off x="0" y="1825625"/>
            <a:ext cx="4480984" cy="417976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86855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image contenu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6705600" cy="4179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ajouter du texte</a:t>
            </a:r>
          </a:p>
          <a:p>
            <a:pPr lvl="0"/>
            <a:r>
              <a:rPr lang="fr-FR"/>
              <a:t>Texte mis en évidence</a:t>
            </a:r>
          </a:p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/>
          </p:nvPr>
        </p:nvSpPr>
        <p:spPr>
          <a:xfrm>
            <a:off x="0" y="1825625"/>
            <a:ext cx="4480984" cy="417976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10435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75305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82871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graphiqu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7" name="Espace réservé du graphique 6"/>
          <p:cNvSpPr>
            <a:spLocks noGrp="1"/>
          </p:cNvSpPr>
          <p:nvPr>
            <p:ph type="chart" sz="quarter" idx="13"/>
          </p:nvPr>
        </p:nvSpPr>
        <p:spPr>
          <a:xfrm>
            <a:off x="838200" y="1828800"/>
            <a:ext cx="10515600" cy="4140200"/>
          </a:xfrm>
        </p:spPr>
        <p:txBody>
          <a:bodyPr/>
          <a:lstStyle/>
          <a:p>
            <a:r>
              <a:rPr lang="fr-FR"/>
              <a:t>Cliquez sur l'icône pour ajouter un graphique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1631096" y="5969000"/>
            <a:ext cx="9738097" cy="387351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21794907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graphiqu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7" name="Espace réservé du graphique 6"/>
          <p:cNvSpPr>
            <a:spLocks noGrp="1"/>
          </p:cNvSpPr>
          <p:nvPr>
            <p:ph type="chart" sz="quarter" idx="13"/>
          </p:nvPr>
        </p:nvSpPr>
        <p:spPr>
          <a:xfrm>
            <a:off x="838200" y="1828800"/>
            <a:ext cx="10515600" cy="4140200"/>
          </a:xfrm>
        </p:spPr>
        <p:txBody>
          <a:bodyPr/>
          <a:lstStyle/>
          <a:p>
            <a:r>
              <a:rPr lang="fr-FR"/>
              <a:t>Cliquez sur l'icône pour ajouter un graphique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1631096" y="5969000"/>
            <a:ext cx="9738097" cy="387351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36367321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graphiqu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7" name="Espace réservé du graphique 6"/>
          <p:cNvSpPr>
            <a:spLocks noGrp="1"/>
          </p:cNvSpPr>
          <p:nvPr>
            <p:ph type="chart" sz="quarter" idx="13"/>
          </p:nvPr>
        </p:nvSpPr>
        <p:spPr>
          <a:xfrm>
            <a:off x="838200" y="1828800"/>
            <a:ext cx="10515600" cy="4140200"/>
          </a:xfrm>
        </p:spPr>
        <p:txBody>
          <a:bodyPr/>
          <a:lstStyle/>
          <a:p>
            <a:r>
              <a:rPr lang="fr-FR"/>
              <a:t>Cliquez sur l'icône pour ajouter un graphique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1631096" y="5969000"/>
            <a:ext cx="9738097" cy="387351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34836689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graphiqu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7" name="Espace réservé du graphique 6"/>
          <p:cNvSpPr>
            <a:spLocks noGrp="1"/>
          </p:cNvSpPr>
          <p:nvPr>
            <p:ph type="chart" sz="quarter" idx="13"/>
          </p:nvPr>
        </p:nvSpPr>
        <p:spPr>
          <a:xfrm>
            <a:off x="838200" y="1828800"/>
            <a:ext cx="10515600" cy="4140200"/>
          </a:xfrm>
        </p:spPr>
        <p:txBody>
          <a:bodyPr/>
          <a:lstStyle/>
          <a:p>
            <a:r>
              <a:rPr lang="fr-FR"/>
              <a:t>Cliquez sur l'icône pour ajouter un graphique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1631096" y="5969000"/>
            <a:ext cx="9738097" cy="387351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2063458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imag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0" y="1841154"/>
            <a:ext cx="12192000" cy="4101028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2108887" y="5942013"/>
            <a:ext cx="9738097" cy="41433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/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380207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" name="Titre 12"/>
          <p:cNvSpPr>
            <a:spLocks noGrp="1"/>
          </p:cNvSpPr>
          <p:nvPr>
            <p:ph type="title" hasCustomPrompt="1"/>
          </p:nvPr>
        </p:nvSpPr>
        <p:spPr>
          <a:xfrm>
            <a:off x="4035504" y="3040232"/>
            <a:ext cx="7318296" cy="1616386"/>
          </a:xfrm>
        </p:spPr>
        <p:txBody>
          <a:bodyPr anchor="b"/>
          <a:lstStyle>
            <a:lvl1pPr>
              <a:defRPr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40364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13"/>
          </p:nvPr>
        </p:nvSpPr>
        <p:spPr>
          <a:xfrm>
            <a:off x="0" y="1175656"/>
            <a:ext cx="3840000" cy="478837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4933244"/>
            <a:ext cx="2942555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0933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imag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0" y="1841154"/>
            <a:ext cx="12192000" cy="4101028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2108887" y="5942013"/>
            <a:ext cx="9738097" cy="41433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13672089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imag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0" y="1841154"/>
            <a:ext cx="12192000" cy="4101028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2108887" y="5942013"/>
            <a:ext cx="9738097" cy="41433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tx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3689420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imag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0" y="1841154"/>
            <a:ext cx="12192000" cy="4101028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2108887" y="5942013"/>
            <a:ext cx="9738097" cy="41433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17458976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97394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70815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1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780140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1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30745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8946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03413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359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838200" y="2991592"/>
            <a:ext cx="10515600" cy="1616386"/>
          </a:xfrm>
        </p:spPr>
        <p:txBody>
          <a:bodyPr anchor="b"/>
          <a:lstStyle>
            <a:lvl1pPr>
              <a:defRPr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8360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2749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64266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rci-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1943099" y="1844675"/>
            <a:ext cx="7510463" cy="3314700"/>
          </a:xfrm>
        </p:spPr>
        <p:txBody>
          <a:bodyPr>
            <a:normAutofit/>
          </a:bodyPr>
          <a:lstStyle>
            <a:lvl1pPr marL="0" indent="0" algn="ctr">
              <a:buNone/>
              <a:defRPr sz="66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2837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rci-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1943099" y="1844675"/>
            <a:ext cx="7510463" cy="3314700"/>
          </a:xfrm>
        </p:spPr>
        <p:txBody>
          <a:bodyPr>
            <a:normAutofit/>
          </a:bodyPr>
          <a:lstStyle>
            <a:lvl1pPr marL="0" indent="0" algn="ctr">
              <a:buNone/>
              <a:defRPr sz="6600" b="1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49393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rci-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1943099" y="1844675"/>
            <a:ext cx="7510463" cy="3314700"/>
          </a:xfrm>
        </p:spPr>
        <p:txBody>
          <a:bodyPr>
            <a:normAutofit/>
          </a:bodyPr>
          <a:lstStyle>
            <a:lvl1pPr marL="0" indent="0" algn="ctr">
              <a:buNone/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34845"/>
            <a:ext cx="2942554" cy="165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8998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rci-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1943099" y="1844675"/>
            <a:ext cx="7510463" cy="3314700"/>
          </a:xfrm>
        </p:spPr>
        <p:txBody>
          <a:bodyPr>
            <a:normAutofit/>
          </a:bodyPr>
          <a:lstStyle>
            <a:lvl1pPr marL="0" indent="0" algn="ctr">
              <a:buNone/>
              <a:defRPr sz="6600" b="1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34845"/>
            <a:ext cx="2942554" cy="165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2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838200" y="2991592"/>
            <a:ext cx="10515600" cy="1616386"/>
          </a:xfrm>
        </p:spPr>
        <p:txBody>
          <a:bodyPr anchor="b"/>
          <a:lstStyle>
            <a:lvl1pPr>
              <a:defRPr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8360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27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7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838200" y="2991592"/>
            <a:ext cx="10515600" cy="1616386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8360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4933244"/>
            <a:ext cx="2942555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13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8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838200" y="2991592"/>
            <a:ext cx="10515600" cy="1616386"/>
          </a:xfrm>
        </p:spPr>
        <p:txBody>
          <a:bodyPr anchor="b"/>
          <a:lstStyle>
            <a:lvl1pPr>
              <a:defRPr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8360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4933244"/>
            <a:ext cx="2942555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intercalair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</p:spTree>
    <p:extLst>
      <p:ext uri="{BB962C8B-B14F-4D97-AF65-F5344CB8AC3E}">
        <p14:creationId xmlns:p14="http://schemas.microsoft.com/office/powerpoint/2010/main" val="302736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36425-FF78-43A8-B0F9-05887FED81F0}" type="datetimeFigureOut">
              <a:rPr lang="fr-CA" smtClean="0"/>
              <a:t>2020-10-01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3F79E-8D95-4B89-92C3-AD97A049D3F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453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035505" y="2866060"/>
            <a:ext cx="7318296" cy="1616386"/>
          </a:xfrm>
        </p:spPr>
        <p:txBody>
          <a:bodyPr>
            <a:normAutofit/>
          </a:bodyPr>
          <a:lstStyle/>
          <a:p>
            <a:r>
              <a:rPr lang="fr-CA" dirty="0"/>
              <a:t>Bibliothèques UdeM </a:t>
            </a:r>
            <a:br>
              <a:rPr lang="fr-CA" dirty="0"/>
            </a:br>
            <a:r>
              <a:rPr lang="en-CA" dirty="0"/>
              <a:t>Guidelines on the Funding of Open Access Information Resources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4036485" y="4691453"/>
            <a:ext cx="7317316" cy="1279045"/>
          </a:xfrm>
        </p:spPr>
        <p:txBody>
          <a:bodyPr>
            <a:normAutofit fontScale="85000" lnSpcReduction="20000"/>
          </a:bodyPr>
          <a:lstStyle/>
          <a:p>
            <a:br>
              <a:rPr lang="en-CA" dirty="0"/>
            </a:br>
            <a:br>
              <a:rPr lang="en-CA" dirty="0"/>
            </a:br>
            <a:r>
              <a:rPr lang="en-CA" dirty="0"/>
              <a:t>Khalid Jouamaa</a:t>
            </a:r>
          </a:p>
          <a:p>
            <a:r>
              <a:rPr lang="en-CA" dirty="0"/>
              <a:t>Collections Librarian </a:t>
            </a:r>
            <a:br>
              <a:rPr lang="en-CA" dirty="0"/>
            </a:br>
            <a:endParaRPr lang="en-CA" dirty="0"/>
          </a:p>
          <a:p>
            <a:r>
              <a:rPr lang="en-CA" dirty="0"/>
              <a:t>October 7, 2020</a:t>
            </a:r>
          </a:p>
          <a:p>
            <a:endParaRPr lang="en-CA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b="9451"/>
          <a:stretch/>
        </p:blipFill>
        <p:spPr>
          <a:xfrm>
            <a:off x="0" y="746954"/>
            <a:ext cx="12192001" cy="176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460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Develop a process to fund open access scholarly material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Funding provided to all groups who want to develop open access resources (publishers, organisations, research groups,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Dedicated budget to fund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Exclusions:</a:t>
            </a:r>
          </a:p>
          <a:p>
            <a:pPr marL="857250" lvl="1" indent="-342900"/>
            <a:r>
              <a:rPr lang="en-CA" dirty="0"/>
              <a:t>Publication costs;</a:t>
            </a:r>
          </a:p>
          <a:p>
            <a:pPr marL="857250" lvl="1" indent="-342900"/>
            <a:r>
              <a:rPr lang="en-CA" dirty="0"/>
              <a:t>Open educational resources (OER)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87030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Oversee the continuum of an institutional policy adopted at the end of 2019.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Support the key mission of Bibliothèques UdeM: promote knowledge.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Actively contribute to democratizing open publishing.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Define objective eligibility and assessment criteria.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Ensure proper management of public funds.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76595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Meet the needs of the UdeM community.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Comply with the established scholarly publishing process for the discipline.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Remove financial or any other type of access barrier.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Eligibility Criteria </a:t>
            </a:r>
          </a:p>
        </p:txBody>
      </p:sp>
    </p:spTree>
    <p:extLst>
      <p:ext uri="{BB962C8B-B14F-4D97-AF65-F5344CB8AC3E}">
        <p14:creationId xmlns:p14="http://schemas.microsoft.com/office/powerpoint/2010/main" val="3566362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Immediate access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Preserving open access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Content review process (peer review).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Minimal or no fees for authors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Transparent governance and processes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Favourable bias towards French-language resources.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Assessment Criteria </a:t>
            </a:r>
          </a:p>
        </p:txBody>
      </p:sp>
    </p:spTree>
    <p:extLst>
      <p:ext uri="{BB962C8B-B14F-4D97-AF65-F5344CB8AC3E}">
        <p14:creationId xmlns:p14="http://schemas.microsoft.com/office/powerpoint/2010/main" val="1017404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Basic formula: 50% of the average cost for standard document in the discipline.</a:t>
            </a:r>
          </a:p>
          <a:p>
            <a:r>
              <a:rPr lang="en-CA" dirty="0"/>
              <a:t>The funding structure was developed to standardize contributions.</a:t>
            </a:r>
          </a:p>
          <a:p>
            <a:r>
              <a:rPr lang="en-CA" dirty="0"/>
              <a:t>Weighting:</a:t>
            </a:r>
            <a:br>
              <a:rPr lang="en-CA" dirty="0"/>
            </a:br>
            <a:endParaRPr lang="en-CA" dirty="0"/>
          </a:p>
          <a:p>
            <a:pPr marL="857250" lvl="1" indent="-342900"/>
            <a:r>
              <a:rPr lang="en-CA" dirty="0"/>
              <a:t>Importance of the resource for the UdeM community.</a:t>
            </a:r>
          </a:p>
          <a:p>
            <a:pPr marL="857250" lvl="1" indent="-342900"/>
            <a:r>
              <a:rPr lang="en-CA" dirty="0"/>
              <a:t>Frequency of publication and updates.</a:t>
            </a:r>
          </a:p>
          <a:p>
            <a:pPr marL="857250" lvl="1" indent="-342900"/>
            <a:r>
              <a:rPr lang="en-CA" dirty="0"/>
              <a:t>Financial assets of the resource.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Funding Structure and Targets</a:t>
            </a:r>
          </a:p>
        </p:txBody>
      </p:sp>
    </p:spTree>
    <p:extLst>
      <p:ext uri="{BB962C8B-B14F-4D97-AF65-F5344CB8AC3E}">
        <p14:creationId xmlns:p14="http://schemas.microsoft.com/office/powerpoint/2010/main" val="3605980131"/>
      </p:ext>
    </p:extLst>
  </p:cSld>
  <p:clrMapOvr>
    <a:masterClrMapping/>
  </p:clrMapOvr>
</p:sld>
</file>

<file path=ppt/theme/theme1.xml><?xml version="1.0" encoding="utf-8"?>
<a:theme xmlns:a="http://schemas.openxmlformats.org/drawingml/2006/main" name="UdeM_Modele_presentation">
  <a:themeElements>
    <a:clrScheme name="Bibliothèques UdeM">
      <a:dk1>
        <a:srgbClr val="232326"/>
      </a:dk1>
      <a:lt1>
        <a:sysClr val="window" lastClr="FFFFFF"/>
      </a:lt1>
      <a:dk2>
        <a:srgbClr val="39393F"/>
      </a:dk2>
      <a:lt2>
        <a:srgbClr val="E4E9FD"/>
      </a:lt2>
      <a:accent1>
        <a:srgbClr val="0047B6"/>
      </a:accent1>
      <a:accent2>
        <a:srgbClr val="EB690B"/>
      </a:accent2>
      <a:accent3>
        <a:srgbClr val="8CC63F"/>
      </a:accent3>
      <a:accent4>
        <a:srgbClr val="D0D0E5"/>
      </a:accent4>
      <a:accent5>
        <a:srgbClr val="FFD200"/>
      </a:accent5>
      <a:accent6>
        <a:srgbClr val="7CB135"/>
      </a:accent6>
      <a:hlink>
        <a:srgbClr val="C73489"/>
      </a:hlink>
      <a:folHlink>
        <a:srgbClr val="EE3224"/>
      </a:folHlink>
    </a:clrScheme>
    <a:fontScheme name="Personnalisé 2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7F1CB902-F9AE-4849-A2DD-CA63AD3E57BC}" vid="{930132A7-4611-41D8-B204-CECBC8E101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UdeM_Modele_presentation</Template>
  <TotalTime>1387</TotalTime>
  <Words>232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Segoe UI Light</vt:lpstr>
      <vt:lpstr>UdeM_Modele_presentation</vt:lpstr>
      <vt:lpstr>Bibliothèques UdeM  Guidelines on the Funding of Open Access Information Resources</vt:lpstr>
      <vt:lpstr>Background</vt:lpstr>
      <vt:lpstr>Objectives</vt:lpstr>
      <vt:lpstr>Eligibility Criteria </vt:lpstr>
      <vt:lpstr>Assessment Criteria </vt:lpstr>
      <vt:lpstr>Funding Structure and Targets</vt:lpstr>
    </vt:vector>
  </TitlesOfParts>
  <Company>Université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Lignes directrices des Bibliothèques UdeM pour le financement des ressources informationnelles en accès libre</dc:title>
  <dc:creator>Jouamaa Khalid</dc:creator>
  <cp:lastModifiedBy>Amanda Holmes</cp:lastModifiedBy>
  <cp:revision>34</cp:revision>
  <dcterms:created xsi:type="dcterms:W3CDTF">2020-09-21T21:00:08Z</dcterms:created>
  <dcterms:modified xsi:type="dcterms:W3CDTF">2020-10-01T14:57:53Z</dcterms:modified>
</cp:coreProperties>
</file>