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296E14-8B50-4D88-996F-7DF3C916B995}">
  <a:tblStyle styleId="{96296E14-8B50-4D88-996F-7DF3C916B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6" autoAdjust="0"/>
  </p:normalViewPr>
  <p:slideViewPr>
    <p:cSldViewPr snapToGrid="0">
      <p:cViewPr varScale="1">
        <p:scale>
          <a:sx n="79" d="100"/>
          <a:sy n="79" d="100"/>
        </p:scale>
        <p:origin x="108" y="11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ef.org/blog/where-do-doi-clicks-come-fr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ef.org/blog/where-do-doi-clicks-come-from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f2946ff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f2946ff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f2946ff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f2946ff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f2946fff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f2946fff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f2946fff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f2946fff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f2946fff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f2946fff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f2946fff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f2946fff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ROR - Research Organization Registry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f2946fff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f2946fff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f2946fff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f2946fff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https://www.crossref.org/blog/where-do-doi-clicks-come-from/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f2946fff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f2946fff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f2946fff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f2946fff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58c278f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58c278f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f2946fff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f2946fff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https://www.crossref.org/blog/where-do-doi-clicks-come-from/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f2946fff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f2946fff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f2946fff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f2946fff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f2946fff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f2946fff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f2946fff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f2946fff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093ca24e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093ca24e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d12362e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d12362e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d12362e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d12362e4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d12362e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d12362e4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d12362e4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d12362e4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093ca24e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093ca24e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d12362e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bd12362e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d12362e4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d12362e4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c02fe7b05f_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c02fe7b05f_4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d12362e4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d12362e4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02fe7b05f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c02fe7b05f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02fe7b05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02fe7b05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02fe7b05f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02fe7b05f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02fe7b05f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02fe7b05f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02fe7b05f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02fe7b05f_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093ca24e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093ca24e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093ca24e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093ca24e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40032755@N06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bacus.library.ubc.ca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wakingtige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jdhancoc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datacite.org/graphq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wwwork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or.org/03rmrcq20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hyperlink" Target="http://www.dcc.ac.uk/resources/metadata-standards" TargetMode="External"/><Relationship Id="rId4" Type="http://schemas.openxmlformats.org/officeDocument/2006/relationships/hyperlink" Target="https://www.flickr.com/photos/karola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centralasia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PID 101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1</a:t>
            </a:r>
            <a:r>
              <a:rPr lang="fr-CA" baseline="30000" noProof="0" dirty="0"/>
              <a:t>re</a:t>
            </a:r>
            <a:r>
              <a:rPr lang="fr-CA" noProof="0" dirty="0"/>
              <a:t> partie parmi six webinaires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CA" noProof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Mark </a:t>
            </a:r>
            <a:r>
              <a:rPr lang="fr-CA" noProof="0" dirty="0" err="1"/>
              <a:t>Leggott</a:t>
            </a:r>
            <a:r>
              <a:rPr lang="fr-CA" noProof="0" dirty="0"/>
              <a:t>, Maude Laplante Dubé, Eugene Barsky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Brève introduction aux identifiants pérennes, leur utilité et leur potentiel pour l’écosystème de la recherche</a:t>
            </a:r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11700" y="1549125"/>
            <a:ext cx="8520600" cy="3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noProof="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Qu’est-ce qu’un PID?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Quelques mots sur la pérennité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Types de PID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Utilité et potentiel des PID, illustrés</a:t>
            </a: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noProof="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fr-CA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Brève introduction aux identifiants pérennes, leur utilité et leur potentiel pour l’écosystème de la recherche</a:t>
            </a:r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311700" y="1549125"/>
            <a:ext cx="8520600" cy="3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Quelques remarques terminologiques et linguistiques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Anglais : Persistent Identifier = PID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Français :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 persistant?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 pérenne?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 permanent?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IDP?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Qu’est-ce qu’un PID?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311700" y="1265625"/>
            <a:ext cx="8520600" cy="33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300" noProof="0" dirty="0"/>
              <a:t>Un </a:t>
            </a:r>
            <a:r>
              <a:rPr lang="fr-CA" sz="6300" b="1" noProof="0" dirty="0" err="1">
                <a:solidFill>
                  <a:srgbClr val="FF0000"/>
                </a:solidFill>
              </a:rPr>
              <a:t>ID</a:t>
            </a:r>
            <a:r>
              <a:rPr lang="fr-CA" sz="6300" noProof="0" dirty="0" err="1"/>
              <a:t>entifiant</a:t>
            </a:r>
            <a:r>
              <a:rPr lang="fr-CA" sz="6300" noProof="0" dirty="0"/>
              <a:t> </a:t>
            </a:r>
          </a:p>
          <a:p>
            <a:pPr marL="457200" lvl="0" indent="-32226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-CA" sz="5900" noProof="0" dirty="0"/>
              <a:t>Chaîne de caractères </a:t>
            </a:r>
            <a:r>
              <a:rPr lang="fr-CA" sz="5900" b="1" noProof="0" dirty="0"/>
              <a:t>unique</a:t>
            </a:r>
            <a:r>
              <a:rPr lang="fr-CA" sz="5900" noProof="0" dirty="0"/>
              <a:t> identifiant une entité (numérique ou réelle)</a:t>
            </a:r>
          </a:p>
          <a:p>
            <a:pPr marL="914400" lvl="1" indent="-31591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5500" noProof="0" dirty="0"/>
              <a:t>https://doi.org/10.2519/jospt.1986.7.5.273</a:t>
            </a:r>
          </a:p>
          <a:p>
            <a:pPr marL="914400" lvl="1" indent="-31591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5500" noProof="0" dirty="0"/>
              <a:t>https://orcid.org/0000-0001-8339-2959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6300" b="1" noProof="0" dirty="0">
                <a:solidFill>
                  <a:srgbClr val="FF0000"/>
                </a:solidFill>
              </a:rPr>
              <a:t>P</a:t>
            </a:r>
            <a:r>
              <a:rPr lang="fr-CA" sz="6300" noProof="0" dirty="0"/>
              <a:t>érenne</a:t>
            </a:r>
          </a:p>
          <a:p>
            <a:pPr marL="457200" lvl="0" indent="-32226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-CA" sz="5900" noProof="0" dirty="0"/>
              <a:t>De l’ID, mais surtout, de l’accès à l’information sur l’entité identifiée</a:t>
            </a:r>
          </a:p>
          <a:p>
            <a:pPr marL="914400" lvl="1" indent="-31591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5500" noProof="0" dirty="0"/>
              <a:t>Métadonnées</a:t>
            </a:r>
          </a:p>
          <a:p>
            <a:pPr marL="457200" lvl="0" indent="-3222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5900" noProof="0" dirty="0"/>
              <a:t>Confiance à long terme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5900" noProof="0" dirty="0"/>
              <a:t>Exploitable</a:t>
            </a:r>
          </a:p>
          <a:p>
            <a:pPr marL="457200" lvl="0" indent="-32226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-CA" sz="5900" noProof="0" dirty="0"/>
              <a:t>Mécanisme qui mène vers la ressource et ses métadonnées</a:t>
            </a:r>
          </a:p>
          <a:p>
            <a:pPr marL="914400" lvl="1" indent="-31591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5500" noProof="0" dirty="0"/>
              <a:t>URL</a:t>
            </a: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fr-CA" noProof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Quelques mots sur la pérennité</a:t>
            </a:r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311700" y="1549125"/>
            <a:ext cx="8051100" cy="3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2412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3760" noProof="0" dirty="0"/>
              <a:t>N’est pas inhérente au PID</a:t>
            </a: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sz="3260" noProof="0" dirty="0"/>
          </a:p>
          <a:p>
            <a:pPr marL="457200" lvl="0" indent="-324128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-CA" sz="3760" noProof="0" dirty="0"/>
              <a:t>Tributaire des services et de la pérennité des agences qui les enregistrent et maintiennent leur registre</a:t>
            </a:r>
          </a:p>
          <a:p>
            <a:pPr marL="914400" lvl="1" indent="-31777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3510" noProof="0" dirty="0"/>
              <a:t>Reconnues?</a:t>
            </a:r>
          </a:p>
          <a:p>
            <a:pPr marL="914400" lvl="1" indent="-31777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3510" noProof="0" dirty="0"/>
              <a:t>Adhésion large?</a:t>
            </a:r>
          </a:p>
          <a:p>
            <a:pPr marL="914400" lvl="1" indent="-31777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3510" noProof="0" dirty="0"/>
              <a:t>Infrastructure durable et interopérable?</a:t>
            </a: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sz="2000" noProof="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noProof="0"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noProof="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fr-CA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Exemple des DOI</a:t>
            </a:r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311700" y="1549125"/>
            <a:ext cx="8013000" cy="3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2370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5991" noProof="0" dirty="0"/>
              <a:t>DOI = Norme ISO, sous l’autorité de l’International DOI </a:t>
            </a:r>
            <a:r>
              <a:rPr lang="fr-CA" sz="5991" noProof="0" dirty="0" err="1"/>
              <a:t>Foundation</a:t>
            </a:r>
            <a:r>
              <a:rPr lang="fr-CA" sz="5991" noProof="0" dirty="0"/>
              <a:t> (IDF)</a:t>
            </a:r>
          </a:p>
          <a:p>
            <a:pPr marL="457200" lvl="0" indent="-32370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5991" noProof="0" dirty="0"/>
              <a:t>Les DOI sont enregistrés par des agences, approuvées par l’IDF</a:t>
            </a:r>
          </a:p>
          <a:p>
            <a:pPr marL="914400" lvl="1" indent="-31735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5591" noProof="0" dirty="0" err="1"/>
              <a:t>CrossRef</a:t>
            </a:r>
            <a:r>
              <a:rPr lang="fr-CA" sz="5591" noProof="0" dirty="0"/>
              <a:t>, </a:t>
            </a:r>
            <a:r>
              <a:rPr lang="fr-CA" sz="5591" noProof="0" dirty="0" err="1"/>
              <a:t>Datacite</a:t>
            </a:r>
            <a:r>
              <a:rPr lang="fr-CA" sz="5591" noProof="0" dirty="0"/>
              <a:t>, etc.</a:t>
            </a: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sz="2933" noProof="0" dirty="0"/>
          </a:p>
          <a:p>
            <a:pPr marL="457200" lvl="0" indent="-322179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-CA" sz="5894" noProof="0" dirty="0" err="1"/>
              <a:t>CrossRef</a:t>
            </a:r>
            <a:endParaRPr lang="fr-CA" sz="5894" noProof="0" dirty="0"/>
          </a:p>
          <a:p>
            <a:pPr marL="914400" lvl="0" indent="-32217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5894" noProof="0" dirty="0"/>
              <a:t>DOI majoritairement pour les publications savantes</a:t>
            </a:r>
          </a:p>
          <a:p>
            <a:pPr marL="914400" lvl="0" indent="-32217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5894" noProof="0" dirty="0"/>
              <a:t>Infrastructure pour enregistrer et maintenir à long terme un registre de DOI</a:t>
            </a:r>
          </a:p>
          <a:p>
            <a:pPr marL="914400" lvl="0" indent="-32217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5894" noProof="0" dirty="0"/>
              <a:t>Demande de fournir des métadonnées lors de l’enregistrement</a:t>
            </a:r>
          </a:p>
          <a:p>
            <a:pPr marL="914400" lvl="0" indent="-32217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5894" noProof="0" dirty="0"/>
              <a:t>Les rend disponibles via un API public</a:t>
            </a:r>
          </a:p>
          <a:p>
            <a:pPr marL="914400" lvl="0" indent="-32217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5894" noProof="0" dirty="0"/>
              <a:t>Offre d’autres services basés sur son registre</a:t>
            </a:r>
          </a:p>
          <a:p>
            <a:pPr marL="1371600" lvl="1" indent="-30947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5094" noProof="0" dirty="0" err="1"/>
              <a:t>Similarity</a:t>
            </a:r>
            <a:r>
              <a:rPr lang="fr-CA" sz="5094" noProof="0" dirty="0"/>
              <a:t> Check</a:t>
            </a:r>
          </a:p>
          <a:p>
            <a:pPr marL="1371600" lvl="1" indent="-30947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5094" noProof="0" dirty="0" err="1"/>
              <a:t>CrossMark</a:t>
            </a:r>
            <a:endParaRPr lang="fr-CA" sz="5094" noProof="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noProof="0"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noProof="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fr-CA" noProof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Types de PID, selon l’entité identifiée</a:t>
            </a:r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noProof="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fr-CA" noProof="0" dirty="0"/>
          </a:p>
        </p:txBody>
      </p:sp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" y="21526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6063" y="155257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2738" y="30194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9675" y="21526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9450" y="22510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/>
        </p:nvSpPr>
        <p:spPr>
          <a:xfrm>
            <a:off x="311700" y="4410075"/>
            <a:ext cx="212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ORCID iD, Scopus ID, ISNI, QID, etc.</a:t>
            </a:r>
            <a:endParaRPr/>
          </a:p>
        </p:txBody>
      </p:sp>
      <p:sp>
        <p:nvSpPr>
          <p:cNvPr id="143" name="Google Shape;143;p27"/>
          <p:cNvSpPr txBox="1"/>
          <p:nvPr/>
        </p:nvSpPr>
        <p:spPr>
          <a:xfrm>
            <a:off x="2514600" y="4410075"/>
            <a:ext cx="199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DOI, PubMed ID, ArXiv ID, etc.</a:t>
            </a:r>
            <a:endParaRPr/>
          </a:p>
        </p:txBody>
      </p:sp>
      <p:sp>
        <p:nvSpPr>
          <p:cNvPr id="144" name="Google Shape;144;p27"/>
          <p:cNvSpPr txBox="1"/>
          <p:nvPr/>
        </p:nvSpPr>
        <p:spPr>
          <a:xfrm>
            <a:off x="4674475" y="4410075"/>
            <a:ext cx="180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ROR, GRID, Ringgold, ISNI, QID</a:t>
            </a:r>
            <a:endParaRPr/>
          </a:p>
        </p:txBody>
      </p:sp>
      <p:sp>
        <p:nvSpPr>
          <p:cNvPr id="145" name="Google Shape;145;p27"/>
          <p:cNvSpPr txBox="1"/>
          <p:nvPr/>
        </p:nvSpPr>
        <p:spPr>
          <a:xfrm>
            <a:off x="6734250" y="4410075"/>
            <a:ext cx="180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Types de PID, selon le système qui les enregistre</a:t>
            </a:r>
          </a:p>
        </p:txBody>
      </p:sp>
      <p:graphicFrame>
        <p:nvGraphicFramePr>
          <p:cNvPr id="151" name="Google Shape;151;p28"/>
          <p:cNvGraphicFramePr/>
          <p:nvPr>
            <p:extLst>
              <p:ext uri="{D42A27DB-BD31-4B8C-83A1-F6EECF244321}">
                <p14:modId xmlns:p14="http://schemas.microsoft.com/office/powerpoint/2010/main" val="1488674698"/>
              </p:ext>
            </p:extLst>
          </p:nvPr>
        </p:nvGraphicFramePr>
        <p:xfrm>
          <a:off x="952500" y="2000250"/>
          <a:ext cx="7239000" cy="1798200"/>
        </p:xfrm>
        <a:graphic>
          <a:graphicData uri="http://schemas.openxmlformats.org/drawingml/2006/table">
            <a:tbl>
              <a:tblPr>
                <a:noFill/>
                <a:tableStyleId>{96296E14-8B50-4D88-996F-7DF3C916B995}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PID spécifiques à un système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PID non spécifiques à un système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ScopusID - Elsevier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ORCID iD - ORCID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ArXiv ID - ArXIV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DOI - CrossRef, Datacite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PubMed ID - PubMed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ROR - California Digital Library/CrossRef/Datacite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Utilité et potentiel des PID - </a:t>
            </a:r>
            <a:r>
              <a:rPr lang="fr-CA" sz="2133" noProof="0" dirty="0"/>
              <a:t>Citation de qualité et accès à long terme</a:t>
            </a:r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838" y="1056150"/>
            <a:ext cx="7348325" cy="40873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8" name="Google Shape;1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9513" y="1211163"/>
            <a:ext cx="7588924" cy="29254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9" name="Google Shape;15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38" y="1397550"/>
            <a:ext cx="4143375" cy="2552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0" name="Google Shape;16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" y="4434625"/>
            <a:ext cx="6505575" cy="552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61" name="Google Shape;161;p29"/>
          <p:cNvCxnSpPr/>
          <p:nvPr/>
        </p:nvCxnSpPr>
        <p:spPr>
          <a:xfrm rot="10800000">
            <a:off x="4572000" y="3162300"/>
            <a:ext cx="1057500" cy="30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2" name="Google Shape;162;p29"/>
          <p:cNvCxnSpPr/>
          <p:nvPr/>
        </p:nvCxnSpPr>
        <p:spPr>
          <a:xfrm flipH="1">
            <a:off x="4981725" y="3467100"/>
            <a:ext cx="666600" cy="809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Utilité et potentiel des PID - </a:t>
            </a:r>
            <a:r>
              <a:rPr lang="fr-CA" sz="2244" noProof="0" dirty="0"/>
              <a:t>Faciliter le repérage</a:t>
            </a:r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55850"/>
            <a:ext cx="7213345" cy="3820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425" y="1100800"/>
            <a:ext cx="4219574" cy="4042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Utilité et potentiel des PID - </a:t>
            </a:r>
            <a:r>
              <a:rPr lang="fr-CA" sz="2244" noProof="0" dirty="0">
                <a:solidFill>
                  <a:srgbClr val="000000"/>
                </a:solidFill>
              </a:rPr>
              <a:t>Garder la trace des versions</a:t>
            </a:r>
            <a:endParaRPr lang="fr-CA" sz="3244" noProof="0" dirty="0">
              <a:solidFill>
                <a:srgbClr val="000000"/>
              </a:solidFill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" y="1017725"/>
            <a:ext cx="4179353" cy="4040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453" y="1127263"/>
            <a:ext cx="3752003" cy="38209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Ordre du jour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-CA" noProof="0" dirty="0"/>
              <a:t>Bienvenue et consignes (RCDR - 5 minutes)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-CA" noProof="0" dirty="0"/>
              <a:t>Le nouveau document de DRC sur les PID (Mark - 10 minutes)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-CA" noProof="0" dirty="0"/>
              <a:t>Les PID remis en contexte et </a:t>
            </a:r>
            <a:r>
              <a:rPr lang="fr-CA" dirty="0"/>
              <a:t>leur impact</a:t>
            </a:r>
            <a:r>
              <a:rPr lang="fr-CA" noProof="0" dirty="0"/>
              <a:t> (Maude - 15 minutes)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-CA" noProof="0" dirty="0"/>
              <a:t>Application des PID (Eugene - 15 minutes)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Utilité et potentiel des PID - </a:t>
            </a:r>
            <a:r>
              <a:rPr lang="fr-CA" sz="2133" noProof="0" dirty="0"/>
              <a:t>Mesurer l’impact</a:t>
            </a:r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838" y="1056150"/>
            <a:ext cx="7348325" cy="40873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3" name="Google Shape;1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8588" y="2095500"/>
            <a:ext cx="6505575" cy="552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4" name="Google Shape;18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5700" y="2786375"/>
            <a:ext cx="2933700" cy="23571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Utilité et potentiel des PID - </a:t>
            </a:r>
            <a:r>
              <a:rPr lang="fr-CA" sz="2244" noProof="0" dirty="0"/>
              <a:t>Distinguer les ressources</a:t>
            </a:r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1151075"/>
            <a:ext cx="763399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25" y="993538"/>
            <a:ext cx="7791450" cy="4136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2" name="Google Shape;19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7275" y="1112725"/>
            <a:ext cx="6229426" cy="38976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3" name="Google Shape;193;p33"/>
          <p:cNvSpPr txBox="1"/>
          <p:nvPr/>
        </p:nvSpPr>
        <p:spPr>
          <a:xfrm>
            <a:off x="1866900" y="2819400"/>
            <a:ext cx="1095300" cy="400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L. V. Dorp</a:t>
            </a:r>
            <a:endParaRPr b="1"/>
          </a:p>
        </p:txBody>
      </p:sp>
      <p:sp>
        <p:nvSpPr>
          <p:cNvPr id="194" name="Google Shape;194;p33"/>
          <p:cNvSpPr txBox="1"/>
          <p:nvPr/>
        </p:nvSpPr>
        <p:spPr>
          <a:xfrm>
            <a:off x="3448050" y="2819388"/>
            <a:ext cx="1590600" cy="400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Lucy V. Dorp</a:t>
            </a:r>
            <a:endParaRPr b="1"/>
          </a:p>
        </p:txBody>
      </p:sp>
      <p:sp>
        <p:nvSpPr>
          <p:cNvPr id="195" name="Google Shape;195;p33"/>
          <p:cNvSpPr txBox="1"/>
          <p:nvPr/>
        </p:nvSpPr>
        <p:spPr>
          <a:xfrm>
            <a:off x="5619750" y="2819388"/>
            <a:ext cx="1590600" cy="400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Lucy Van Dorp</a:t>
            </a:r>
            <a:endParaRPr b="1"/>
          </a:p>
        </p:txBody>
      </p:sp>
      <p:cxnSp>
        <p:nvCxnSpPr>
          <p:cNvPr id="196" name="Google Shape;196;p33"/>
          <p:cNvCxnSpPr>
            <a:stCxn id="193" idx="0"/>
          </p:cNvCxnSpPr>
          <p:nvPr/>
        </p:nvCxnSpPr>
        <p:spPr>
          <a:xfrm rot="10800000">
            <a:off x="2404950" y="1785900"/>
            <a:ext cx="9600" cy="1033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7" name="Google Shape;197;p33"/>
          <p:cNvCxnSpPr>
            <a:stCxn id="194" idx="0"/>
          </p:cNvCxnSpPr>
          <p:nvPr/>
        </p:nvCxnSpPr>
        <p:spPr>
          <a:xfrm rot="10800000">
            <a:off x="2566950" y="1819188"/>
            <a:ext cx="1676400" cy="100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8" name="Google Shape;198;p33"/>
          <p:cNvCxnSpPr>
            <a:stCxn id="195" idx="0"/>
          </p:cNvCxnSpPr>
          <p:nvPr/>
        </p:nvCxnSpPr>
        <p:spPr>
          <a:xfrm rot="10800000">
            <a:off x="3200550" y="1812888"/>
            <a:ext cx="3214500" cy="100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Utilité et potentiel des PID -</a:t>
            </a:r>
            <a:r>
              <a:rPr lang="fr-CA" noProof="0" dirty="0">
                <a:solidFill>
                  <a:srgbClr val="000000"/>
                </a:solidFill>
              </a:rPr>
              <a:t> </a:t>
            </a:r>
            <a:r>
              <a:rPr lang="fr-CA" sz="2244" noProof="0" dirty="0">
                <a:solidFill>
                  <a:srgbClr val="000000"/>
                </a:solidFill>
              </a:rPr>
              <a:t>Faciliter la réutilisation</a:t>
            </a:r>
            <a:endParaRPr lang="fr-CA" sz="3244" noProof="0" dirty="0">
              <a:solidFill>
                <a:srgbClr val="000000"/>
              </a:solidFill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128000"/>
            <a:ext cx="6991350" cy="3867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675" y="1409725"/>
            <a:ext cx="4645075" cy="3585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Avantages des PID pour l’écosystème de la recherche</a:t>
            </a:r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 noProof="0" dirty="0"/>
              <a:t>Facilitent la découverte, la réutilisation, l’interopérabilité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 noProof="0" dirty="0"/>
              <a:t>Aident à mieux mesurer l’impact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 noProof="0" dirty="0"/>
              <a:t>Réduisent le temps pour saisir l’information dans les différents systèmes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 noProof="0" dirty="0"/>
              <a:t>Facilitent le transfert d’informations entre les plateformes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Brève introduction aux identifiants pérennes, leur utilité et leur potentiel pour l’écosystème de la recherche</a:t>
            </a:r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311700" y="1549125"/>
            <a:ext cx="8520600" cy="3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Quelques remarques terminologiques et linguistiques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Anglais : Persistent Identifier = PID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Français :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 persistant?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 pérenne?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 permanent?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IDP?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Application des PID</a:t>
            </a:r>
            <a:br>
              <a:rPr lang="fr-CA" noProof="0" dirty="0"/>
            </a:br>
            <a:r>
              <a:rPr lang="fr-CA" sz="1850" noProof="0" dirty="0"/>
              <a:t>Eugene </a:t>
            </a:r>
            <a:r>
              <a:rPr lang="fr-CA" sz="1850" noProof="0" dirty="0" err="1"/>
              <a:t>Barsky</a:t>
            </a:r>
            <a:endParaRPr lang="fr-CA" sz="1850" noProof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Application des PID</a:t>
            </a:r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220575" y="1256325"/>
            <a:ext cx="470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fr-CA" sz="1900" noProof="0" dirty="0">
                <a:latin typeface="Calibri"/>
                <a:ea typeface="Calibri"/>
                <a:cs typeface="Calibri"/>
                <a:sym typeface="Calibri"/>
              </a:rPr>
              <a:t>Première chose à savoir : c’est toujours plus difficile qu’il n’y paraît au départ.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900" noProof="0" dirty="0">
                <a:latin typeface="Calibri"/>
                <a:ea typeface="Calibri"/>
                <a:cs typeface="Calibri"/>
                <a:sym typeface="Calibri"/>
              </a:rPr>
              <a:t>Études de cas sur la mise en œuvre : </a:t>
            </a:r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Font typeface="Calibri"/>
              <a:buChar char="-"/>
            </a:pPr>
            <a:r>
              <a:rPr lang="fr-CA" sz="1900" noProof="0" dirty="0" err="1">
                <a:latin typeface="Calibri"/>
                <a:ea typeface="Calibri"/>
                <a:cs typeface="Calibri"/>
                <a:sym typeface="Calibri"/>
              </a:rPr>
              <a:t>Handle</a:t>
            </a:r>
            <a:r>
              <a:rPr lang="fr-CA" sz="1900" noProof="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-"/>
            </a:pPr>
            <a:r>
              <a:rPr lang="fr-CA" sz="1900" noProof="0" dirty="0">
                <a:latin typeface="Calibri"/>
                <a:ea typeface="Calibri"/>
                <a:cs typeface="Calibri"/>
                <a:sym typeface="Calibri"/>
              </a:rPr>
              <a:t>DOI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-"/>
            </a:pPr>
            <a:r>
              <a:rPr lang="fr-CA" sz="1900" noProof="0" dirty="0">
                <a:latin typeface="Calibri"/>
                <a:ea typeface="Calibri"/>
                <a:cs typeface="Calibri"/>
                <a:sym typeface="Calibri"/>
              </a:rPr>
              <a:t>ORCID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-"/>
            </a:pPr>
            <a:r>
              <a:rPr lang="fr-CA" sz="1900" noProof="0" dirty="0">
                <a:latin typeface="Calibri"/>
                <a:ea typeface="Calibri"/>
                <a:cs typeface="Calibri"/>
                <a:sym typeface="Calibri"/>
              </a:rPr>
              <a:t>ROR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sz="1900" noProof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sz="1900" noProof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sz="1900" noProof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sz="1900" noProof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fr-CA" sz="1900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8"/>
          <p:cNvSpPr txBox="1"/>
          <p:nvPr/>
        </p:nvSpPr>
        <p:spPr>
          <a:xfrm>
            <a:off x="6397475" y="4465125"/>
            <a:ext cx="606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075" y="314600"/>
            <a:ext cx="3630975" cy="21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 txBox="1"/>
          <p:nvPr/>
        </p:nvSpPr>
        <p:spPr>
          <a:xfrm>
            <a:off x="6082875" y="2390875"/>
            <a:ext cx="3010500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- </a:t>
            </a:r>
            <a:r>
              <a:rPr lang="en" sz="7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https://www.flickr.com/photos/40032755@N06/</a:t>
            </a:r>
            <a:r>
              <a:rPr lang="en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225975" y="187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Application des identifiants </a:t>
            </a:r>
            <a:r>
              <a:rPr lang="fr-CA" b="1" noProof="0" dirty="0" err="1"/>
              <a:t>Handle</a:t>
            </a:r>
            <a:endParaRPr lang="fr-CA" b="1" noProof="0" dirty="0"/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1"/>
          </p:nvPr>
        </p:nvSpPr>
        <p:spPr>
          <a:xfrm>
            <a:off x="132675" y="94436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Aft>
                <a:spcPts val="1200"/>
              </a:spcAft>
              <a:buSzPts val="935"/>
              <a:buNone/>
            </a:pP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But : L’identifiant </a:t>
            </a:r>
            <a:r>
              <a:rPr lang="fr-CA" sz="1829" noProof="0" dirty="0" err="1">
                <a:latin typeface="Calibri"/>
                <a:ea typeface="Calibri"/>
                <a:cs typeface="Calibri"/>
                <a:sym typeface="Calibri"/>
              </a:rPr>
              <a:t>Handle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 désigne un URL pérennes (sans métadonnées, contrairement aux DOI).</a:t>
            </a:r>
          </a:p>
          <a:p>
            <a:pPr marL="457200" lvl="0" indent="-344805" algn="l" rtl="0">
              <a:lnSpc>
                <a:spcPct val="100000"/>
              </a:lnSpc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829" dirty="0">
                <a:latin typeface="Calibri"/>
                <a:ea typeface="Calibri"/>
                <a:cs typeface="Calibri"/>
                <a:sym typeface="Calibri"/>
              </a:rPr>
              <a:t>Habituellement, il fait partie intégrante de certains dépôts 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CA" sz="1829" noProof="0" dirty="0" err="1">
                <a:latin typeface="Calibri"/>
                <a:ea typeface="Calibri"/>
                <a:cs typeface="Calibri"/>
                <a:sym typeface="Calibri"/>
              </a:rPr>
              <a:t>Dspace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, Dataverse, OJS).</a:t>
            </a:r>
          </a:p>
          <a:p>
            <a:pPr marL="457200" lvl="0" indent="-344805" algn="l" rtl="0"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Cependant, il faut quand même un serveur pour les solutionner, ce qui pourrait susciter un problème s’il y en a beaucoup.</a:t>
            </a:r>
          </a:p>
          <a:p>
            <a:pPr marL="457200" lvl="0" indent="-344805" algn="l" rtl="0"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L’identifiant </a:t>
            </a:r>
            <a:r>
              <a:rPr lang="fr-CA" sz="1829" noProof="0" dirty="0" err="1">
                <a:latin typeface="Calibri"/>
                <a:ea typeface="Calibri"/>
                <a:cs typeface="Calibri"/>
                <a:sym typeface="Calibri"/>
              </a:rPr>
              <a:t>Handle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 peut avoir son utilité dans des cas précis, dans notre exemple @UBC donne accès </a:t>
            </a:r>
            <a:r>
              <a:rPr lang="fr-CA" sz="1829" dirty="0">
                <a:latin typeface="Calibri"/>
                <a:ea typeface="Calibri"/>
                <a:cs typeface="Calibri"/>
                <a:sym typeface="Calibri"/>
              </a:rPr>
              <a:t>à des données exploitées sous licence par </a:t>
            </a:r>
            <a:r>
              <a:rPr lang="fr-CA" sz="1829" u="sng" noProof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Abacus </a:t>
            </a:r>
            <a:r>
              <a:rPr lang="fr-CA" sz="1829" u="sng" noProof="0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Dataverse</a:t>
            </a:r>
            <a:r>
              <a:rPr lang="fr-CA" sz="1829" u="sng" noProof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L’identifiant </a:t>
            </a:r>
            <a:r>
              <a:rPr lang="fr-CA" sz="1829" noProof="0" dirty="0" err="1">
                <a:latin typeface="Calibri"/>
                <a:ea typeface="Calibri"/>
                <a:cs typeface="Calibri"/>
                <a:sym typeface="Calibri"/>
              </a:rPr>
              <a:t>Handle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 est très bon marché (environ 50 $ par année pour un préfixe).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50" y="4275125"/>
            <a:ext cx="853844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Application des identifiants </a:t>
            </a:r>
            <a:r>
              <a:rPr lang="fr-CA" b="1" noProof="0" dirty="0"/>
              <a:t>DOI </a:t>
            </a:r>
            <a:r>
              <a:rPr lang="fr-CA" noProof="0" dirty="0"/>
              <a:t>(1)</a:t>
            </a:r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697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But : DOI est un identifiant pérenne </a:t>
            </a:r>
            <a:r>
              <a:rPr lang="fr-CA" sz="1600" dirty="0">
                <a:latin typeface="Calibri"/>
                <a:ea typeface="Calibri"/>
                <a:cs typeface="Calibri"/>
                <a:sym typeface="Calibri"/>
              </a:rPr>
              <a:t>incluant des métadonnées, ce qui rend l’interopérabilité des systèmes considérablement plus facile.</a:t>
            </a:r>
            <a:endParaRPr lang="fr-CA" sz="1600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Certains systèmes intègrent déjà un DOI (OJS ou </a:t>
            </a:r>
            <a:r>
              <a:rPr lang="fr-CA" sz="1600" noProof="0" dirty="0" err="1">
                <a:latin typeface="Calibri"/>
                <a:ea typeface="Calibri"/>
                <a:cs typeface="Calibri"/>
                <a:sym typeface="Calibri"/>
              </a:rPr>
              <a:t>Dataverse</a:t>
            </a: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, par exemple), mais il faut quand même le payer.</a:t>
            </a:r>
            <a:b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</a:br>
            <a:endParaRPr lang="fr-CA" sz="1600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Le consortium </a:t>
            </a:r>
            <a:r>
              <a:rPr lang="fr-CA" sz="1600" noProof="0" dirty="0" err="1">
                <a:latin typeface="Calibri"/>
                <a:ea typeface="Calibri"/>
                <a:cs typeface="Calibri"/>
                <a:sym typeface="Calibri"/>
              </a:rPr>
              <a:t>DataCite</a:t>
            </a: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 Canada gère les services DOI au Canada (RCDR/Portage), en partie avec l’aide financière de la NOIRN.</a:t>
            </a:r>
            <a:b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</a:br>
            <a:endParaRPr lang="fr-CA" sz="1600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Associer un DOI à du matériel en facilitera la découverte dans ORCID, Google (s’il y a conversion à schema.org) et ainsi de suite...</a:t>
            </a: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lang="fr-CA" sz="1600" noProof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lang="fr-CA" sz="1600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40" descr="3157622824_f0140d61e0_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3800" y="370025"/>
            <a:ext cx="21145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/>
        </p:nvSpPr>
        <p:spPr>
          <a:xfrm>
            <a:off x="-192375" y="4748625"/>
            <a:ext cx="4120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- </a:t>
            </a:r>
            <a:r>
              <a:rPr lang="en" sz="9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https://www.flickr.com/photos/wakingtiger</a:t>
            </a:r>
            <a:b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Application des identifiants </a:t>
            </a:r>
            <a:r>
              <a:rPr lang="fr-CA" noProof="0" dirty="0"/>
              <a:t>DOI (2)</a:t>
            </a:r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762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4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Créer un DOI spécial n’est pas donné, même si DataCite Fabrica aide beaucoup sur ce plan désormais.</a:t>
            </a:r>
            <a:b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</a:b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Le DOI n’est pas une panacée. Un suivi est nécessaire. Surtout quand l’institution en produit un grand nombre.</a:t>
            </a:r>
            <a:b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</a:b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Ainsi, l’</a:t>
            </a:r>
            <a:r>
              <a:rPr lang="fr-CA" sz="1829" dirty="0">
                <a:latin typeface="Calibri"/>
                <a:ea typeface="Calibri"/>
                <a:cs typeface="Calibri"/>
                <a:sym typeface="Calibri"/>
              </a:rPr>
              <a:t>UCB en a créé plus de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 260 000 et, </a:t>
            </a:r>
            <a:r>
              <a:rPr lang="fr-CA" sz="1829" u="sng" noProof="0" dirty="0">
                <a:latin typeface="Calibri"/>
                <a:ea typeface="Calibri"/>
                <a:cs typeface="Calibri"/>
                <a:sym typeface="Calibri"/>
              </a:rPr>
              <a:t>chaque semaine</a:t>
            </a:r>
            <a:r>
              <a:rPr lang="fr-CA" sz="1829" dirty="0">
                <a:latin typeface="Calibri"/>
                <a:ea typeface="Calibri"/>
                <a:cs typeface="Calibri"/>
                <a:sym typeface="Calibri"/>
              </a:rPr>
              <a:t>, l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’université passe un peu de temps à corriger les </a:t>
            </a:r>
            <a:r>
              <a:rPr lang="fr-CA" sz="1829" dirty="0">
                <a:latin typeface="Calibri"/>
                <a:ea typeface="Calibri"/>
                <a:cs typeface="Calibri"/>
                <a:sym typeface="Calibri"/>
              </a:rPr>
              <a:t>métadonnées qui ne sont pas validées.</a:t>
            </a: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1" descr="3597273574_080acdbb12_z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034" y="65950"/>
            <a:ext cx="3341067" cy="25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1"/>
          <p:cNvSpPr txBox="1"/>
          <p:nvPr/>
        </p:nvSpPr>
        <p:spPr>
          <a:xfrm>
            <a:off x="5745166" y="2288250"/>
            <a:ext cx="3271500" cy="91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- </a:t>
            </a:r>
            <a:r>
              <a:rPr lang="en" sz="8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https://www.flickr.com/photos/jdhancock/</a:t>
            </a: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Le nouveau document de DRC sur les identifiants pérennes (PID)</a:t>
            </a:r>
            <a:br>
              <a:rPr lang="fr-CA" noProof="0" dirty="0"/>
            </a:br>
            <a:r>
              <a:rPr lang="fr-CA" sz="1850" noProof="0" dirty="0"/>
              <a:t>Mark </a:t>
            </a:r>
            <a:r>
              <a:rPr lang="fr-CA" sz="1850" noProof="0" dirty="0" err="1"/>
              <a:t>Leggott</a:t>
            </a:r>
            <a:endParaRPr lang="fr-CA" sz="1850" noProof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Application des identifiants DOI (3)</a:t>
            </a:r>
          </a:p>
        </p:txBody>
      </p:sp>
      <p:sp>
        <p:nvSpPr>
          <p:cNvPr id="260" name="Google Shape;260;p42"/>
          <p:cNvSpPr txBox="1">
            <a:spLocks noGrp="1"/>
          </p:cNvSpPr>
          <p:nvPr>
            <p:ph type="body" idx="1"/>
          </p:nvPr>
        </p:nvSpPr>
        <p:spPr>
          <a:xfrm>
            <a:off x="191250" y="1017725"/>
            <a:ext cx="85206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4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Voir l’</a:t>
            </a:r>
            <a:r>
              <a:rPr lang="fr-CA" sz="1829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API </a:t>
            </a:r>
            <a:r>
              <a:rPr lang="fr-CA" sz="1829" u="sng" noProof="0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GraphQL</a:t>
            </a:r>
            <a:r>
              <a:rPr lang="fr-CA" sz="1829" u="sng" noProof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de </a:t>
            </a:r>
            <a:r>
              <a:rPr lang="fr-CA" sz="1829" u="sng" noProof="0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DataCite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 fouiller dans les </a:t>
            </a:r>
            <a:r>
              <a:rPr lang="fr-CA" sz="1829" dirty="0">
                <a:latin typeface="Calibri"/>
                <a:ea typeface="Calibri"/>
                <a:cs typeface="Calibri"/>
                <a:sym typeface="Calibri"/>
              </a:rPr>
              <a:t>systèmes 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de PID (</a:t>
            </a:r>
            <a:r>
              <a:rPr lang="fr-CA" sz="1829" noProof="0" dirty="0" err="1">
                <a:latin typeface="Calibri"/>
                <a:ea typeface="Calibri"/>
                <a:cs typeface="Calibri"/>
                <a:sym typeface="Calibri"/>
              </a:rPr>
              <a:t>DataCite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, ORCID, </a:t>
            </a:r>
            <a:r>
              <a:rPr lang="fr-CA" sz="1829" noProof="0" dirty="0" err="1">
                <a:latin typeface="Calibri"/>
                <a:ea typeface="Calibri"/>
                <a:cs typeface="Calibri"/>
                <a:sym typeface="Calibri"/>
              </a:rPr>
              <a:t>Crossref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) est lumineux.</a:t>
            </a:r>
          </a:p>
          <a:p>
            <a:pPr marL="457200" lvl="0" indent="-344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Si seulement c’était aussi simple! :(</a:t>
            </a: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fr-CA" sz="1829" b="1" noProof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49" y="2381022"/>
            <a:ext cx="2812600" cy="26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7955" y="2516687"/>
            <a:ext cx="5294346" cy="24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230700" y="112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620" noProof="0" dirty="0">
                <a:latin typeface="Calibri"/>
                <a:ea typeface="Calibri"/>
                <a:cs typeface="Calibri"/>
                <a:sym typeface="Calibri"/>
              </a:rPr>
              <a:t>Application des identifiants </a:t>
            </a:r>
            <a:r>
              <a:rPr lang="fr-CA" sz="2620" b="1" noProof="0" dirty="0">
                <a:latin typeface="Calibri"/>
                <a:ea typeface="Calibri"/>
                <a:cs typeface="Calibri"/>
                <a:sym typeface="Calibri"/>
              </a:rPr>
              <a:t>ORCID </a:t>
            </a:r>
            <a:r>
              <a:rPr lang="fr-CA" sz="2620" noProof="0" dirty="0">
                <a:latin typeface="Calibri"/>
                <a:ea typeface="Calibri"/>
                <a:cs typeface="Calibri"/>
                <a:sym typeface="Calibri"/>
              </a:rPr>
              <a:t>(1)</a:t>
            </a:r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230700" y="787975"/>
            <a:ext cx="572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But :  PID d’un chercheur, indiquant ses activités professionnelles et permettant de le distinguer d’un autre chercheur.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Application encore moins intuitive; insiste sur l’interopérabilité des systèmes</a:t>
            </a:r>
            <a:b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</a:br>
            <a:endParaRPr lang="fr-CA" sz="1600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Peut </a:t>
            </a:r>
            <a:r>
              <a:rPr lang="fr-CA" sz="1600" dirty="0">
                <a:latin typeface="Calibri"/>
                <a:ea typeface="Calibri"/>
                <a:cs typeface="Calibri"/>
                <a:sym typeface="Calibri"/>
              </a:rPr>
              <a:t>être intégré à </a:t>
            </a:r>
            <a:r>
              <a:rPr lang="fr-CA" sz="1600" noProof="0" dirty="0" err="1">
                <a:latin typeface="Calibri"/>
                <a:ea typeface="Calibri"/>
                <a:cs typeface="Calibri"/>
                <a:sym typeface="Calibri"/>
              </a:rPr>
              <a:t>Dataverse</a:t>
            </a: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CA" sz="1600" noProof="0" dirty="0" err="1">
                <a:latin typeface="Calibri"/>
                <a:ea typeface="Calibri"/>
                <a:cs typeface="Calibri"/>
                <a:sym typeface="Calibri"/>
              </a:rPr>
              <a:t>Dspace</a:t>
            </a: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 et d’autres, mais sa véritable utilité réside dans son</a:t>
            </a:r>
            <a:r>
              <a:rPr lang="fr-CA" sz="1600" dirty="0">
                <a:latin typeface="Calibri"/>
                <a:ea typeface="Calibri"/>
                <a:cs typeface="Calibri"/>
                <a:sym typeface="Calibri"/>
              </a:rPr>
              <a:t> intégration avec les systèmes d’information scientifiques, ce qui les rend interopérables</a:t>
            </a: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 et autorise le peuplement direct des pages universitaires à partir d’ORCID.</a:t>
            </a:r>
            <a:b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</a:br>
            <a:endParaRPr lang="fr-CA" sz="1600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La bibliothèque de l’Université McMaster n’a pas ménagé ses efforts pour y parvenir en intégrant Symplectic </a:t>
            </a:r>
            <a:r>
              <a:rPr lang="fr-CA" sz="1600" noProof="0" dirty="0" err="1">
                <a:latin typeface="Calibri"/>
                <a:ea typeface="Calibri"/>
                <a:cs typeface="Calibri"/>
                <a:sym typeface="Calibri"/>
              </a:rPr>
              <a:t>Elements</a:t>
            </a:r>
            <a:r>
              <a:rPr lang="fr-CA" sz="1600" noProof="0" dirty="0">
                <a:latin typeface="Calibri"/>
                <a:ea typeface="Calibri"/>
                <a:cs typeface="Calibri"/>
                <a:sym typeface="Calibri"/>
              </a:rPr>
              <a:t> (@Jay Brodeur).</a:t>
            </a:r>
          </a:p>
        </p:txBody>
      </p:sp>
      <p:pic>
        <p:nvPicPr>
          <p:cNvPr id="269" name="Google Shape;269;p43" descr="440672445_69ed634b34_z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432" y="112725"/>
            <a:ext cx="2729919" cy="40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3"/>
          <p:cNvSpPr txBox="1"/>
          <p:nvPr/>
        </p:nvSpPr>
        <p:spPr>
          <a:xfrm>
            <a:off x="6479927" y="4403042"/>
            <a:ext cx="2771372" cy="40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Illustration - </a:t>
            </a:r>
            <a:r>
              <a:rPr lang="en" sz="8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https://www.flickr.com/photos/wwworks/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230700" y="112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620" noProof="0" dirty="0">
                <a:latin typeface="Calibri"/>
                <a:ea typeface="Calibri"/>
                <a:cs typeface="Calibri"/>
                <a:sym typeface="Calibri"/>
              </a:rPr>
              <a:t>Application des identifiants </a:t>
            </a:r>
            <a:r>
              <a:rPr lang="fr-CA" sz="2620" b="1" noProof="0" dirty="0">
                <a:latin typeface="Calibri"/>
                <a:ea typeface="Calibri"/>
                <a:cs typeface="Calibri"/>
                <a:sym typeface="Calibri"/>
              </a:rPr>
              <a:t>ORCID </a:t>
            </a:r>
            <a:r>
              <a:rPr lang="fr-CA" sz="2620" noProof="0" dirty="0">
                <a:latin typeface="Calibri"/>
                <a:ea typeface="Calibri"/>
                <a:cs typeface="Calibri"/>
                <a:sym typeface="Calibri"/>
              </a:rPr>
              <a:t>(2)</a:t>
            </a:r>
          </a:p>
        </p:txBody>
      </p:sp>
      <p:sp>
        <p:nvSpPr>
          <p:cNvPr id="276" name="Google Shape;276;p44"/>
          <p:cNvSpPr txBox="1">
            <a:spLocks noGrp="1"/>
          </p:cNvSpPr>
          <p:nvPr>
            <p:ph type="body" idx="1"/>
          </p:nvPr>
        </p:nvSpPr>
        <p:spPr>
          <a:xfrm>
            <a:off x="230700" y="787975"/>
            <a:ext cx="825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 noProof="0" dirty="0">
                <a:latin typeface="Calibri"/>
                <a:ea typeface="Calibri"/>
                <a:cs typeface="Calibri"/>
                <a:sym typeface="Calibri"/>
              </a:rPr>
              <a:t>Extrêmement utiles sur le plan individuel, pour gérer le travail universitaire</a:t>
            </a:r>
            <a:br>
              <a:rPr lang="fr-CA" noProof="0" dirty="0">
                <a:latin typeface="Calibri"/>
                <a:ea typeface="Calibri"/>
                <a:cs typeface="Calibri"/>
                <a:sym typeface="Calibri"/>
              </a:rPr>
            </a:br>
            <a:br>
              <a:rPr lang="fr-CA" noProof="0" dirty="0">
                <a:latin typeface="Calibri"/>
                <a:ea typeface="Calibri"/>
                <a:cs typeface="Calibri"/>
                <a:sym typeface="Calibri"/>
              </a:rPr>
            </a:br>
            <a:br>
              <a:rPr lang="fr-CA" noProof="0" dirty="0">
                <a:latin typeface="Calibri"/>
                <a:ea typeface="Calibri"/>
                <a:cs typeface="Calibri"/>
                <a:sym typeface="Calibri"/>
              </a:rPr>
            </a:br>
            <a:br>
              <a:rPr lang="fr-CA" noProof="0" dirty="0">
                <a:latin typeface="Calibri"/>
                <a:ea typeface="Calibri"/>
                <a:cs typeface="Calibri"/>
                <a:sym typeface="Calibri"/>
              </a:rPr>
            </a:br>
            <a:br>
              <a:rPr lang="fr-CA" noProof="0" dirty="0">
                <a:latin typeface="Calibri"/>
                <a:ea typeface="Calibri"/>
                <a:cs typeface="Calibri"/>
                <a:sym typeface="Calibri"/>
              </a:rPr>
            </a:br>
            <a:br>
              <a:rPr lang="fr-CA" noProof="0" dirty="0">
                <a:latin typeface="Calibri"/>
                <a:ea typeface="Calibri"/>
                <a:cs typeface="Calibri"/>
                <a:sym typeface="Calibri"/>
              </a:rPr>
            </a:br>
            <a:br>
              <a:rPr lang="fr-CA" noProof="0" dirty="0">
                <a:latin typeface="Calibri"/>
                <a:ea typeface="Calibri"/>
                <a:cs typeface="Calibri"/>
                <a:sym typeface="Calibri"/>
              </a:rPr>
            </a:br>
            <a:br>
              <a:rPr lang="fr-CA" noProof="0" dirty="0">
                <a:latin typeface="Calibri"/>
                <a:ea typeface="Calibri"/>
                <a:cs typeface="Calibri"/>
                <a:sym typeface="Calibri"/>
              </a:rPr>
            </a:br>
            <a:endParaRPr lang="fr-CA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fr-CA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CA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00" y="1625925"/>
            <a:ext cx="3817126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00" y="1659788"/>
            <a:ext cx="3692826" cy="20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620" noProof="0" dirty="0">
                <a:latin typeface="Calibri"/>
                <a:ea typeface="Calibri"/>
                <a:cs typeface="Calibri"/>
                <a:sym typeface="Calibri"/>
              </a:rPr>
              <a:t>Application des identifiants </a:t>
            </a:r>
            <a:r>
              <a:rPr lang="fr-CA" sz="2620" b="1" noProof="0" dirty="0">
                <a:latin typeface="Calibri"/>
                <a:ea typeface="Calibri"/>
                <a:cs typeface="Calibri"/>
                <a:sym typeface="Calibri"/>
              </a:rPr>
              <a:t>ROR</a:t>
            </a:r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19100" cy="1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But :  identifiant unique stable, découvrable et résoluble, unique au monde, désignant les organisations de recherche, par </a:t>
            </a:r>
            <a:r>
              <a:rPr lang="fr-CA" sz="1829" dirty="0">
                <a:latin typeface="Calibri"/>
                <a:ea typeface="Calibri"/>
                <a:cs typeface="Calibri"/>
                <a:sym typeface="Calibri"/>
              </a:rPr>
              <a:t>ex.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 UCB - </a:t>
            </a:r>
            <a:r>
              <a:rPr lang="fr-CA" sz="1829" u="sng" noProof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https://ror.org/03rmrcq20</a:t>
            </a:r>
            <a:r>
              <a:rPr lang="fr-CA" sz="1829" noProof="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CA" sz="1829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5"/>
          <p:cNvSpPr txBox="1"/>
          <p:nvPr/>
        </p:nvSpPr>
        <p:spPr>
          <a:xfrm>
            <a:off x="311700" y="2574825"/>
            <a:ext cx="829560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fr-CA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Fonctionnent bien avec la base de données GRID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fr-CA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Rarement utilisé jusqu’à présent, d’après ce que je peux voir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fr-CA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J’aime celui de </a:t>
            </a:r>
            <a:r>
              <a:rPr lang="fr-CA" sz="1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Dryad</a:t>
            </a:r>
            <a:r>
              <a:rPr lang="fr-CA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Grâce à lui, nous avons pu bâtir un pipeline pour prendre en charge les jeux de données créés à l’UCB dans nos propres dépôts. Nous n’y sommes arrivés qu’après avoir intégré les ROR; impossible avant.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CA" dirty="0"/>
          </a:p>
        </p:txBody>
      </p:sp>
      <p:sp>
        <p:nvSpPr>
          <p:cNvPr id="286" name="Google Shape;286;p45"/>
          <p:cNvSpPr txBox="1"/>
          <p:nvPr/>
        </p:nvSpPr>
        <p:spPr>
          <a:xfrm>
            <a:off x="5762111" y="2440075"/>
            <a:ext cx="3010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- </a:t>
            </a:r>
            <a:r>
              <a:rPr lang="fr-CA" sz="8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https://www.flickr.com/photos/karola/</a:t>
            </a:r>
            <a:r>
              <a:rPr lang="fr-CA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fr-CA" sz="1600" dirty="0">
              <a:solidFill>
                <a:schemeClr val="dk1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87" name="Google Shape;287;p45" descr="3623768629_955cfaedca_o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0075" y="240425"/>
            <a:ext cx="3299475" cy="21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620" noProof="0" dirty="0">
                <a:latin typeface="Calibri"/>
                <a:ea typeface="Calibri"/>
                <a:cs typeface="Calibri"/>
                <a:sym typeface="Calibri"/>
              </a:rPr>
              <a:t>Récapitulation</a:t>
            </a:r>
            <a:endParaRPr lang="fr-CA" sz="2620" b="1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4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 noProof="0" dirty="0">
                <a:latin typeface="Calibri"/>
                <a:ea typeface="Calibri"/>
                <a:cs typeface="Calibri"/>
                <a:sym typeface="Calibri"/>
              </a:rPr>
              <a:t>Les PID sont l’épine dorsale des publications savantes.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 noProof="0" dirty="0">
                <a:latin typeface="Calibri"/>
                <a:ea typeface="Calibri"/>
                <a:cs typeface="Calibri"/>
                <a:sym typeface="Calibri"/>
              </a:rPr>
              <a:t>Ils </a:t>
            </a:r>
            <a:r>
              <a:rPr lang="fr-CA" dirty="0">
                <a:latin typeface="Calibri"/>
                <a:ea typeface="Calibri"/>
                <a:cs typeface="Calibri"/>
                <a:sym typeface="Calibri"/>
              </a:rPr>
              <a:t>ont tendance à avoir une très grande interopérabilité</a:t>
            </a:r>
            <a:r>
              <a:rPr lang="fr-CA" noProof="0" dirty="0">
                <a:latin typeface="Calibri"/>
                <a:ea typeface="Calibri"/>
                <a:cs typeface="Calibri"/>
                <a:sym typeface="Calibri"/>
              </a:rPr>
              <a:t> (par ex., DOI, ORCID, ROR).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 noProof="0" dirty="0">
                <a:latin typeface="Calibri"/>
                <a:ea typeface="Calibri"/>
                <a:cs typeface="Calibri"/>
                <a:sym typeface="Calibri"/>
              </a:rPr>
              <a:t>Malgré tout, </a:t>
            </a:r>
            <a:r>
              <a:rPr lang="fr-CA" dirty="0">
                <a:latin typeface="Calibri"/>
                <a:ea typeface="Calibri"/>
                <a:cs typeface="Calibri"/>
                <a:sym typeface="Calibri"/>
              </a:rPr>
              <a:t>ils sont imparfaits, comme le confirmera n’importe qui travaillant dans ce domaine.</a:t>
            </a:r>
            <a:endParaRPr lang="fr-CA" noProof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 noProof="0" dirty="0">
                <a:latin typeface="Calibri"/>
                <a:ea typeface="Calibri"/>
                <a:cs typeface="Calibri"/>
                <a:sym typeface="Calibri"/>
              </a:rPr>
              <a:t>Heureusement, ils ne pourront que s’améliorer!</a:t>
            </a:r>
          </a:p>
        </p:txBody>
      </p:sp>
      <p:pic>
        <p:nvPicPr>
          <p:cNvPr id="294" name="Google Shape;294;p46" descr="8071729256_70457e1742_z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250" y="445013"/>
            <a:ext cx="3157174" cy="387902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6"/>
          <p:cNvSpPr txBox="1"/>
          <p:nvPr/>
        </p:nvSpPr>
        <p:spPr>
          <a:xfrm>
            <a:off x="5852250" y="4324050"/>
            <a:ext cx="3118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- </a:t>
            </a:r>
            <a:r>
              <a:rPr lang="en" sz="9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https://www.flickr.com/photos/centralasian/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Le document de DRC sur les PID – 1</a:t>
            </a:r>
            <a:r>
              <a:rPr lang="fr-CA" baseline="30000" noProof="0" dirty="0"/>
              <a:t>re</a:t>
            </a:r>
            <a:r>
              <a:rPr lang="fr-CA" noProof="0" dirty="0"/>
              <a:t> version</a:t>
            </a:r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L’original du document a été diffusé par Données de recherche Canada en 2016.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Groupe de travail sur la normalisation et l’interopérabilité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L’objectif était d’amener les intervenants à adopter </a:t>
            </a:r>
            <a:r>
              <a:rPr lang="fr-CA" dirty="0"/>
              <a:t>des pratiques exemplaires en matière de PID.</a:t>
            </a:r>
            <a:endParaRPr lang="fr-CA" noProof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Survol, PID courants, nouveaux PID, recommandations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Chercheurs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Objets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Organisations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Équipement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Recommandations à l’intention de certains intervenants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Organismes de financement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Universités et centres de recherche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Ministères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Dépôts et éditeurs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Chercheurs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Organisations canadiennes de gestion des données de recherche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r-CA" noProof="0" dirty="0"/>
              <a:t>Document de DRC sur les PID – 2</a:t>
            </a:r>
            <a:r>
              <a:rPr lang="fr-CA" baseline="30000" noProof="0" dirty="0"/>
              <a:t>e</a:t>
            </a:r>
            <a:r>
              <a:rPr lang="fr-CA" noProof="0" dirty="0"/>
              <a:t> mouture : nouvelles discussions sur les PID</a:t>
            </a:r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Nouveau groupe de travail formé en 2020 pour actualiser le document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Mise à jour en </a:t>
            </a:r>
            <a:r>
              <a:rPr lang="fr-CA" dirty="0"/>
              <a:t>enrichissement</a:t>
            </a:r>
            <a:endParaRPr lang="fr-CA" noProof="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Identifiants des chercheurs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Identifiants pour les objets issus de la recherche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Publications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Jeux de données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Logiciels scientifiques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Identifiants des organisations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Identifiants des organismes de financement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Identifiants des projets de recherche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Identifiants du matériel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Identifiants des échantillons physiques (géologie, biologie, </a:t>
            </a:r>
            <a:r>
              <a:rPr lang="fr-CA" dirty="0"/>
              <a:t>médecine)</a:t>
            </a:r>
            <a:endParaRPr lang="fr-CA" noProof="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Autres identifiants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r-CA" noProof="0" dirty="0"/>
              <a:t>Document de DRC sur les PID – 2</a:t>
            </a:r>
            <a:r>
              <a:rPr lang="fr-CA" baseline="30000" noProof="0" dirty="0"/>
              <a:t>e</a:t>
            </a:r>
            <a:r>
              <a:rPr lang="fr-CA" noProof="0" dirty="0"/>
              <a:t> mouture : nouvelles sections</a:t>
            </a:r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Nouvelles sections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dirty="0"/>
              <a:t>Cadre des PID</a:t>
            </a:r>
            <a:endParaRPr lang="fr-CA" noProof="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Panorama des PID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Avenir des PID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Gouvernance et pérennité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Actualisation et élargissement des recommandations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Mise à jour des recommandations initiales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Recommandations et intervenants (NOIRN) supplémentaires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noProof="0" dirty="0"/>
              <a:t>Passage au stade des commentaires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noProof="0" dirty="0"/>
              <a:t>Nous aimerions que les membres de la collectivité examinent le document et nous fassent part de leurs commentaires d’ici le 16 avril 2021.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Les PID – un écosystème complexe</a:t>
            </a: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825" y="972175"/>
            <a:ext cx="591634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300" noProof="0" dirty="0"/>
              <a:t>http://bit.ly/rdc-pids-report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/>
              <a:t>Les PID remis en contexte et leur impact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33" noProof="0" dirty="0"/>
              <a:t>Maude Laplante Dubé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1593</Words>
  <Application>Microsoft Office PowerPoint</Application>
  <PresentationFormat>On-screen Show (16:9)</PresentationFormat>
  <Paragraphs>198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Simple Light</vt:lpstr>
      <vt:lpstr>PID 101</vt:lpstr>
      <vt:lpstr>Ordre du jour</vt:lpstr>
      <vt:lpstr>Le nouveau document de DRC sur les identifiants pérennes (PID) Mark Leggott</vt:lpstr>
      <vt:lpstr>Le document de DRC sur les PID – 1re version</vt:lpstr>
      <vt:lpstr>Document de DRC sur les PID – 2e mouture : nouvelles discussions sur les PID</vt:lpstr>
      <vt:lpstr>Document de DRC sur les PID – 2e mouture : nouvelles sections</vt:lpstr>
      <vt:lpstr>Les PID – un écosystème complexe</vt:lpstr>
      <vt:lpstr>http://bit.ly/rdc-pids-report</vt:lpstr>
      <vt:lpstr>Les PID remis en contexte et leur impact Maude Laplante Dubé</vt:lpstr>
      <vt:lpstr>Brève introduction aux identifiants pérennes, leur utilité et leur potentiel pour l’écosystème de la recherche</vt:lpstr>
      <vt:lpstr>Brève introduction aux identifiants pérennes, leur utilité et leur potentiel pour l’écosystème de la recherche</vt:lpstr>
      <vt:lpstr>Qu’est-ce qu’un PID?</vt:lpstr>
      <vt:lpstr>Quelques mots sur la pérennité</vt:lpstr>
      <vt:lpstr>Exemple des DOI</vt:lpstr>
      <vt:lpstr>Types de PID, selon l’entité identifiée</vt:lpstr>
      <vt:lpstr>Types de PID, selon le système qui les enregistre</vt:lpstr>
      <vt:lpstr>Utilité et potentiel des PID - Citation de qualité et accès à long terme</vt:lpstr>
      <vt:lpstr>Utilité et potentiel des PID - Faciliter le repérage</vt:lpstr>
      <vt:lpstr>Utilité et potentiel des PID - Garder la trace des versions</vt:lpstr>
      <vt:lpstr>Utilité et potentiel des PID - Mesurer l’impact</vt:lpstr>
      <vt:lpstr>Utilité et potentiel des PID - Distinguer les ressources</vt:lpstr>
      <vt:lpstr>Utilité et potentiel des PID - Faciliter la réutilisation</vt:lpstr>
      <vt:lpstr>Avantages des PID pour l’écosystème de la recherche</vt:lpstr>
      <vt:lpstr>Brève introduction aux identifiants pérennes, leur utilité et leur potentiel pour l’écosystème de la recherche</vt:lpstr>
      <vt:lpstr>Application des PID Eugene Barsky</vt:lpstr>
      <vt:lpstr>Application des PID</vt:lpstr>
      <vt:lpstr>Application des identifiants Handle</vt:lpstr>
      <vt:lpstr>Application des identifiants DOI (1)</vt:lpstr>
      <vt:lpstr>Application des identifiants DOI (2)</vt:lpstr>
      <vt:lpstr>Application des identifiants DOI (3)</vt:lpstr>
      <vt:lpstr>Application des identifiants ORCID (1)</vt:lpstr>
      <vt:lpstr>Application des identifiants ORCID (2)</vt:lpstr>
      <vt:lpstr>Application des identifiants ROR</vt:lpstr>
      <vt:lpstr>Récapitulation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PIDs 101</dc:title>
  <dc:creator>Jipe Davidts</dc:creator>
  <cp:lastModifiedBy>John Aspler</cp:lastModifiedBy>
  <cp:revision>16</cp:revision>
  <dcterms:modified xsi:type="dcterms:W3CDTF">2021-03-02T15:46:31Z</dcterms:modified>
</cp:coreProperties>
</file>