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 id="2147483678" r:id="rId5"/>
  </p:sldMasterIdLst>
  <p:notesMasterIdLst>
    <p:notesMasterId r:id="rId43"/>
  </p:notesMasterIdLst>
  <p:sldIdLst>
    <p:sldId id="256" r:id="rId6"/>
    <p:sldId id="257" r:id="rId7"/>
    <p:sldId id="258" r:id="rId8"/>
    <p:sldId id="259" r:id="rId9"/>
    <p:sldId id="260" r:id="rId10"/>
    <p:sldId id="261" r:id="rId11"/>
    <p:sldId id="262" r:id="rId12"/>
    <p:sldId id="263" r:id="rId13"/>
    <p:sldId id="264" r:id="rId14"/>
    <p:sldId id="265" r:id="rId15"/>
    <p:sldId id="266" r:id="rId16"/>
    <p:sldId id="292" r:id="rId17"/>
    <p:sldId id="293" r:id="rId18"/>
    <p:sldId id="294"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5" r:id="rId41"/>
    <p:sldId id="291" r:id="rId42"/>
  </p:sldIdLst>
  <p:sldSz cx="9144000" cy="5143500" type="screen16x9"/>
  <p:notesSz cx="6858000" cy="9144000"/>
  <p:embeddedFontLst>
    <p:embeddedFont>
      <p:font typeface="Helvetica Neue" panose="020B0604020202020204"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4E441-A416-475F-AD1E-39C6CB6CADA4}" v="2" dt="2025-05-15T15:10:13.099"/>
  </p1510:revLst>
</p1510:revInfo>
</file>

<file path=ppt/tableStyles.xml><?xml version="1.0" encoding="utf-8"?>
<a:tblStyleLst xmlns:a="http://schemas.openxmlformats.org/drawingml/2006/main" def="{8A4C3397-76C6-4A08-BEA9-EA998C605B28}">
  <a:tblStyle styleId="{8A4C3397-76C6-4A08-BEA9-EA998C605B2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147" autoAdjust="0"/>
  </p:normalViewPr>
  <p:slideViewPr>
    <p:cSldViewPr snapToGrid="0">
      <p:cViewPr varScale="1">
        <p:scale>
          <a:sx n="90" d="100"/>
          <a:sy n="90" d="100"/>
        </p:scale>
        <p:origin x="221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Duncan" userId="53674c39-81ac-4201-a001-5b9809c48bc2" providerId="ADAL" clId="{B494E441-A416-475F-AD1E-39C6CB6CADA4}"/>
    <pc:docChg chg="custSel modSld">
      <pc:chgData name="Claire Duncan" userId="53674c39-81ac-4201-a001-5b9809c48bc2" providerId="ADAL" clId="{B494E441-A416-475F-AD1E-39C6CB6CADA4}" dt="2025-05-15T15:28:12.197" v="46" actId="255"/>
      <pc:docMkLst>
        <pc:docMk/>
      </pc:docMkLst>
      <pc:sldChg chg="modSp mod">
        <pc:chgData name="Claire Duncan" userId="53674c39-81ac-4201-a001-5b9809c48bc2" providerId="ADAL" clId="{B494E441-A416-475F-AD1E-39C6CB6CADA4}" dt="2025-05-15T15:10:18.151" v="6" actId="1076"/>
        <pc:sldMkLst>
          <pc:docMk/>
          <pc:sldMk cId="0" sldId="259"/>
        </pc:sldMkLst>
        <pc:spChg chg="mod">
          <ac:chgData name="Claire Duncan" userId="53674c39-81ac-4201-a001-5b9809c48bc2" providerId="ADAL" clId="{B494E441-A416-475F-AD1E-39C6CB6CADA4}" dt="2025-05-15T15:10:18.151" v="6" actId="1076"/>
          <ac:spMkLst>
            <pc:docMk/>
            <pc:sldMk cId="0" sldId="259"/>
            <ac:spMk id="177" creationId="{00000000-0000-0000-0000-000000000000}"/>
          </ac:spMkLst>
        </pc:spChg>
        <pc:spChg chg="mod">
          <ac:chgData name="Claire Duncan" userId="53674c39-81ac-4201-a001-5b9809c48bc2" providerId="ADAL" clId="{B494E441-A416-475F-AD1E-39C6CB6CADA4}" dt="2025-05-15T15:10:00.814" v="4" actId="1076"/>
          <ac:spMkLst>
            <pc:docMk/>
            <pc:sldMk cId="0" sldId="259"/>
            <ac:spMk id="178" creationId="{00000000-0000-0000-0000-000000000000}"/>
          </ac:spMkLst>
        </pc:spChg>
      </pc:sldChg>
      <pc:sldChg chg="modSp mod">
        <pc:chgData name="Claire Duncan" userId="53674c39-81ac-4201-a001-5b9809c48bc2" providerId="ADAL" clId="{B494E441-A416-475F-AD1E-39C6CB6CADA4}" dt="2025-05-15T15:14:52.731" v="8" actId="1076"/>
        <pc:sldMkLst>
          <pc:docMk/>
          <pc:sldMk cId="0" sldId="261"/>
        </pc:sldMkLst>
        <pc:spChg chg="mod">
          <ac:chgData name="Claire Duncan" userId="53674c39-81ac-4201-a001-5b9809c48bc2" providerId="ADAL" clId="{B494E441-A416-475F-AD1E-39C6CB6CADA4}" dt="2025-05-15T15:14:52.731" v="8" actId="1076"/>
          <ac:spMkLst>
            <pc:docMk/>
            <pc:sldMk cId="0" sldId="261"/>
            <ac:spMk id="204" creationId="{00000000-0000-0000-0000-000000000000}"/>
          </ac:spMkLst>
        </pc:spChg>
      </pc:sldChg>
      <pc:sldChg chg="modSp mod">
        <pc:chgData name="Claire Duncan" userId="53674c39-81ac-4201-a001-5b9809c48bc2" providerId="ADAL" clId="{B494E441-A416-475F-AD1E-39C6CB6CADA4}" dt="2025-05-15T15:23:56.916" v="19" actId="255"/>
        <pc:sldMkLst>
          <pc:docMk/>
          <pc:sldMk cId="0" sldId="264"/>
        </pc:sldMkLst>
        <pc:spChg chg="mod">
          <ac:chgData name="Claire Duncan" userId="53674c39-81ac-4201-a001-5b9809c48bc2" providerId="ADAL" clId="{B494E441-A416-475F-AD1E-39C6CB6CADA4}" dt="2025-05-15T15:23:31.890" v="16" actId="255"/>
          <ac:spMkLst>
            <pc:docMk/>
            <pc:sldMk cId="0" sldId="264"/>
            <ac:spMk id="240" creationId="{00000000-0000-0000-0000-000000000000}"/>
          </ac:spMkLst>
        </pc:spChg>
        <pc:spChg chg="mod">
          <ac:chgData name="Claire Duncan" userId="53674c39-81ac-4201-a001-5b9809c48bc2" providerId="ADAL" clId="{B494E441-A416-475F-AD1E-39C6CB6CADA4}" dt="2025-05-15T15:23:01.835" v="11" actId="255"/>
          <ac:spMkLst>
            <pc:docMk/>
            <pc:sldMk cId="0" sldId="264"/>
            <ac:spMk id="241" creationId="{00000000-0000-0000-0000-000000000000}"/>
          </ac:spMkLst>
        </pc:spChg>
        <pc:spChg chg="mod">
          <ac:chgData name="Claire Duncan" userId="53674c39-81ac-4201-a001-5b9809c48bc2" providerId="ADAL" clId="{B494E441-A416-475F-AD1E-39C6CB6CADA4}" dt="2025-05-15T15:23:38.412" v="17" actId="255"/>
          <ac:spMkLst>
            <pc:docMk/>
            <pc:sldMk cId="0" sldId="264"/>
            <ac:spMk id="243" creationId="{00000000-0000-0000-0000-000000000000}"/>
          </ac:spMkLst>
        </pc:spChg>
        <pc:spChg chg="mod">
          <ac:chgData name="Claire Duncan" userId="53674c39-81ac-4201-a001-5b9809c48bc2" providerId="ADAL" clId="{B494E441-A416-475F-AD1E-39C6CB6CADA4}" dt="2025-05-15T15:22:46.687" v="9" actId="255"/>
          <ac:spMkLst>
            <pc:docMk/>
            <pc:sldMk cId="0" sldId="264"/>
            <ac:spMk id="244" creationId="{00000000-0000-0000-0000-000000000000}"/>
          </ac:spMkLst>
        </pc:spChg>
        <pc:spChg chg="mod">
          <ac:chgData name="Claire Duncan" userId="53674c39-81ac-4201-a001-5b9809c48bc2" providerId="ADAL" clId="{B494E441-A416-475F-AD1E-39C6CB6CADA4}" dt="2025-05-15T15:23:49.001" v="18" actId="255"/>
          <ac:spMkLst>
            <pc:docMk/>
            <pc:sldMk cId="0" sldId="264"/>
            <ac:spMk id="246" creationId="{00000000-0000-0000-0000-000000000000}"/>
          </ac:spMkLst>
        </pc:spChg>
        <pc:spChg chg="mod">
          <ac:chgData name="Claire Duncan" userId="53674c39-81ac-4201-a001-5b9809c48bc2" providerId="ADAL" clId="{B494E441-A416-475F-AD1E-39C6CB6CADA4}" dt="2025-05-15T15:22:54.814" v="10" actId="255"/>
          <ac:spMkLst>
            <pc:docMk/>
            <pc:sldMk cId="0" sldId="264"/>
            <ac:spMk id="247" creationId="{00000000-0000-0000-0000-000000000000}"/>
          </ac:spMkLst>
        </pc:spChg>
        <pc:spChg chg="mod">
          <ac:chgData name="Claire Duncan" userId="53674c39-81ac-4201-a001-5b9809c48bc2" providerId="ADAL" clId="{B494E441-A416-475F-AD1E-39C6CB6CADA4}" dt="2025-05-15T15:23:19.198" v="15" actId="14100"/>
          <ac:spMkLst>
            <pc:docMk/>
            <pc:sldMk cId="0" sldId="264"/>
            <ac:spMk id="251" creationId="{00000000-0000-0000-0000-000000000000}"/>
          </ac:spMkLst>
        </pc:spChg>
        <pc:spChg chg="mod">
          <ac:chgData name="Claire Duncan" userId="53674c39-81ac-4201-a001-5b9809c48bc2" providerId="ADAL" clId="{B494E441-A416-475F-AD1E-39C6CB6CADA4}" dt="2025-05-15T15:23:56.916" v="19" actId="255"/>
          <ac:spMkLst>
            <pc:docMk/>
            <pc:sldMk cId="0" sldId="264"/>
            <ac:spMk id="252" creationId="{00000000-0000-0000-0000-000000000000}"/>
          </ac:spMkLst>
        </pc:spChg>
      </pc:sldChg>
      <pc:sldChg chg="modSp mod">
        <pc:chgData name="Claire Duncan" userId="53674c39-81ac-4201-a001-5b9809c48bc2" providerId="ADAL" clId="{B494E441-A416-475F-AD1E-39C6CB6CADA4}" dt="2025-05-15T15:24:35.035" v="22" actId="1076"/>
        <pc:sldMkLst>
          <pc:docMk/>
          <pc:sldMk cId="0" sldId="265"/>
        </pc:sldMkLst>
        <pc:spChg chg="mod">
          <ac:chgData name="Claire Duncan" userId="53674c39-81ac-4201-a001-5b9809c48bc2" providerId="ADAL" clId="{B494E441-A416-475F-AD1E-39C6CB6CADA4}" dt="2025-05-15T15:24:35.035" v="22" actId="1076"/>
          <ac:spMkLst>
            <pc:docMk/>
            <pc:sldMk cId="0" sldId="265"/>
            <ac:spMk id="258" creationId="{00000000-0000-0000-0000-000000000000}"/>
          </ac:spMkLst>
        </pc:spChg>
        <pc:graphicFrameChg chg="mod modGraphic">
          <ac:chgData name="Claire Duncan" userId="53674c39-81ac-4201-a001-5b9809c48bc2" providerId="ADAL" clId="{B494E441-A416-475F-AD1E-39C6CB6CADA4}" dt="2025-05-15T15:24:32.184" v="21" actId="1076"/>
          <ac:graphicFrameMkLst>
            <pc:docMk/>
            <pc:sldMk cId="0" sldId="265"/>
            <ac:graphicFrameMk id="259" creationId="{00000000-0000-0000-0000-000000000000}"/>
          </ac:graphicFrameMkLst>
        </pc:graphicFrameChg>
      </pc:sldChg>
      <pc:sldChg chg="modSp mod">
        <pc:chgData name="Claire Duncan" userId="53674c39-81ac-4201-a001-5b9809c48bc2" providerId="ADAL" clId="{B494E441-A416-475F-AD1E-39C6CB6CADA4}" dt="2025-05-15T15:25:01.120" v="23" actId="255"/>
        <pc:sldMkLst>
          <pc:docMk/>
          <pc:sldMk cId="0" sldId="271"/>
        </pc:sldMkLst>
        <pc:spChg chg="mod">
          <ac:chgData name="Claire Duncan" userId="53674c39-81ac-4201-a001-5b9809c48bc2" providerId="ADAL" clId="{B494E441-A416-475F-AD1E-39C6CB6CADA4}" dt="2025-05-15T15:25:01.120" v="23" actId="255"/>
          <ac:spMkLst>
            <pc:docMk/>
            <pc:sldMk cId="0" sldId="271"/>
            <ac:spMk id="303" creationId="{00000000-0000-0000-0000-000000000000}"/>
          </ac:spMkLst>
        </pc:spChg>
      </pc:sldChg>
      <pc:sldChg chg="modSp mod">
        <pc:chgData name="Claire Duncan" userId="53674c39-81ac-4201-a001-5b9809c48bc2" providerId="ADAL" clId="{B494E441-A416-475F-AD1E-39C6CB6CADA4}" dt="2025-05-15T15:25:15.199" v="25" actId="1076"/>
        <pc:sldMkLst>
          <pc:docMk/>
          <pc:sldMk cId="0" sldId="272"/>
        </pc:sldMkLst>
        <pc:spChg chg="mod">
          <ac:chgData name="Claire Duncan" userId="53674c39-81ac-4201-a001-5b9809c48bc2" providerId="ADAL" clId="{B494E441-A416-475F-AD1E-39C6CB6CADA4}" dt="2025-05-15T15:25:15.199" v="25" actId="1076"/>
          <ac:spMkLst>
            <pc:docMk/>
            <pc:sldMk cId="0" sldId="272"/>
            <ac:spMk id="310" creationId="{00000000-0000-0000-0000-000000000000}"/>
          </ac:spMkLst>
        </pc:spChg>
      </pc:sldChg>
      <pc:sldChg chg="modSp mod">
        <pc:chgData name="Claire Duncan" userId="53674c39-81ac-4201-a001-5b9809c48bc2" providerId="ADAL" clId="{B494E441-A416-475F-AD1E-39C6CB6CADA4}" dt="2025-05-15T15:25:26.383" v="27" actId="1076"/>
        <pc:sldMkLst>
          <pc:docMk/>
          <pc:sldMk cId="0" sldId="273"/>
        </pc:sldMkLst>
        <pc:spChg chg="mod">
          <ac:chgData name="Claire Duncan" userId="53674c39-81ac-4201-a001-5b9809c48bc2" providerId="ADAL" clId="{B494E441-A416-475F-AD1E-39C6CB6CADA4}" dt="2025-05-15T15:25:26.383" v="27" actId="1076"/>
          <ac:spMkLst>
            <pc:docMk/>
            <pc:sldMk cId="0" sldId="273"/>
            <ac:spMk id="317" creationId="{00000000-0000-0000-0000-000000000000}"/>
          </ac:spMkLst>
        </pc:spChg>
      </pc:sldChg>
      <pc:sldChg chg="modSp mod">
        <pc:chgData name="Claire Duncan" userId="53674c39-81ac-4201-a001-5b9809c48bc2" providerId="ADAL" clId="{B494E441-A416-475F-AD1E-39C6CB6CADA4}" dt="2025-05-15T15:25:34.554" v="28" actId="255"/>
        <pc:sldMkLst>
          <pc:docMk/>
          <pc:sldMk cId="0" sldId="274"/>
        </pc:sldMkLst>
        <pc:spChg chg="mod">
          <ac:chgData name="Claire Duncan" userId="53674c39-81ac-4201-a001-5b9809c48bc2" providerId="ADAL" clId="{B494E441-A416-475F-AD1E-39C6CB6CADA4}" dt="2025-05-15T15:25:34.554" v="28" actId="255"/>
          <ac:spMkLst>
            <pc:docMk/>
            <pc:sldMk cId="0" sldId="274"/>
            <ac:spMk id="325" creationId="{00000000-0000-0000-0000-000000000000}"/>
          </ac:spMkLst>
        </pc:spChg>
      </pc:sldChg>
      <pc:sldChg chg="modSp mod">
        <pc:chgData name="Claire Duncan" userId="53674c39-81ac-4201-a001-5b9809c48bc2" providerId="ADAL" clId="{B494E441-A416-475F-AD1E-39C6CB6CADA4}" dt="2025-05-15T15:25:55.808" v="30" actId="255"/>
        <pc:sldMkLst>
          <pc:docMk/>
          <pc:sldMk cId="0" sldId="275"/>
        </pc:sldMkLst>
        <pc:spChg chg="mod">
          <ac:chgData name="Claire Duncan" userId="53674c39-81ac-4201-a001-5b9809c48bc2" providerId="ADAL" clId="{B494E441-A416-475F-AD1E-39C6CB6CADA4}" dt="2025-05-15T15:25:55.808" v="30" actId="255"/>
          <ac:spMkLst>
            <pc:docMk/>
            <pc:sldMk cId="0" sldId="275"/>
            <ac:spMk id="332" creationId="{00000000-0000-0000-0000-000000000000}"/>
          </ac:spMkLst>
        </pc:spChg>
      </pc:sldChg>
      <pc:sldChg chg="modSp mod">
        <pc:chgData name="Claire Duncan" userId="53674c39-81ac-4201-a001-5b9809c48bc2" providerId="ADAL" clId="{B494E441-A416-475F-AD1E-39C6CB6CADA4}" dt="2025-05-15T15:26:05.395" v="31" actId="255"/>
        <pc:sldMkLst>
          <pc:docMk/>
          <pc:sldMk cId="0" sldId="276"/>
        </pc:sldMkLst>
        <pc:spChg chg="mod">
          <ac:chgData name="Claire Duncan" userId="53674c39-81ac-4201-a001-5b9809c48bc2" providerId="ADAL" clId="{B494E441-A416-475F-AD1E-39C6CB6CADA4}" dt="2025-05-15T15:26:05.395" v="31" actId="255"/>
          <ac:spMkLst>
            <pc:docMk/>
            <pc:sldMk cId="0" sldId="276"/>
            <ac:spMk id="339" creationId="{00000000-0000-0000-0000-000000000000}"/>
          </ac:spMkLst>
        </pc:spChg>
      </pc:sldChg>
      <pc:sldChg chg="modSp mod">
        <pc:chgData name="Claire Duncan" userId="53674c39-81ac-4201-a001-5b9809c48bc2" providerId="ADAL" clId="{B494E441-A416-475F-AD1E-39C6CB6CADA4}" dt="2025-05-15T15:26:12.617" v="32" actId="255"/>
        <pc:sldMkLst>
          <pc:docMk/>
          <pc:sldMk cId="0" sldId="277"/>
        </pc:sldMkLst>
        <pc:spChg chg="mod">
          <ac:chgData name="Claire Duncan" userId="53674c39-81ac-4201-a001-5b9809c48bc2" providerId="ADAL" clId="{B494E441-A416-475F-AD1E-39C6CB6CADA4}" dt="2025-05-15T15:26:12.617" v="32" actId="255"/>
          <ac:spMkLst>
            <pc:docMk/>
            <pc:sldMk cId="0" sldId="277"/>
            <ac:spMk id="347" creationId="{00000000-0000-0000-0000-000000000000}"/>
          </ac:spMkLst>
        </pc:spChg>
      </pc:sldChg>
      <pc:sldChg chg="modSp mod">
        <pc:chgData name="Claire Duncan" userId="53674c39-81ac-4201-a001-5b9809c48bc2" providerId="ADAL" clId="{B494E441-A416-475F-AD1E-39C6CB6CADA4}" dt="2025-05-15T15:26:26.054" v="33" actId="255"/>
        <pc:sldMkLst>
          <pc:docMk/>
          <pc:sldMk cId="0" sldId="280"/>
        </pc:sldMkLst>
        <pc:spChg chg="mod">
          <ac:chgData name="Claire Duncan" userId="53674c39-81ac-4201-a001-5b9809c48bc2" providerId="ADAL" clId="{B494E441-A416-475F-AD1E-39C6CB6CADA4}" dt="2025-05-15T15:26:26.054" v="33" actId="255"/>
          <ac:spMkLst>
            <pc:docMk/>
            <pc:sldMk cId="0" sldId="280"/>
            <ac:spMk id="372" creationId="{00000000-0000-0000-0000-000000000000}"/>
          </ac:spMkLst>
        </pc:spChg>
      </pc:sldChg>
      <pc:sldChg chg="modSp mod">
        <pc:chgData name="Claire Duncan" userId="53674c39-81ac-4201-a001-5b9809c48bc2" providerId="ADAL" clId="{B494E441-A416-475F-AD1E-39C6CB6CADA4}" dt="2025-05-15T15:26:33.536" v="34" actId="255"/>
        <pc:sldMkLst>
          <pc:docMk/>
          <pc:sldMk cId="0" sldId="281"/>
        </pc:sldMkLst>
        <pc:spChg chg="mod">
          <ac:chgData name="Claire Duncan" userId="53674c39-81ac-4201-a001-5b9809c48bc2" providerId="ADAL" clId="{B494E441-A416-475F-AD1E-39C6CB6CADA4}" dt="2025-05-15T15:26:33.536" v="34" actId="255"/>
          <ac:spMkLst>
            <pc:docMk/>
            <pc:sldMk cId="0" sldId="281"/>
            <ac:spMk id="379" creationId="{00000000-0000-0000-0000-000000000000}"/>
          </ac:spMkLst>
        </pc:spChg>
      </pc:sldChg>
      <pc:sldChg chg="modSp mod">
        <pc:chgData name="Claire Duncan" userId="53674c39-81ac-4201-a001-5b9809c48bc2" providerId="ADAL" clId="{B494E441-A416-475F-AD1E-39C6CB6CADA4}" dt="2025-05-15T15:26:50.771" v="36" actId="255"/>
        <pc:sldMkLst>
          <pc:docMk/>
          <pc:sldMk cId="0" sldId="283"/>
        </pc:sldMkLst>
        <pc:spChg chg="mod">
          <ac:chgData name="Claire Duncan" userId="53674c39-81ac-4201-a001-5b9809c48bc2" providerId="ADAL" clId="{B494E441-A416-475F-AD1E-39C6CB6CADA4}" dt="2025-05-15T15:26:50.771" v="36" actId="255"/>
          <ac:spMkLst>
            <pc:docMk/>
            <pc:sldMk cId="0" sldId="283"/>
            <ac:spMk id="393" creationId="{00000000-0000-0000-0000-000000000000}"/>
          </ac:spMkLst>
        </pc:spChg>
      </pc:sldChg>
      <pc:sldChg chg="modSp mod">
        <pc:chgData name="Claire Duncan" userId="53674c39-81ac-4201-a001-5b9809c48bc2" providerId="ADAL" clId="{B494E441-A416-475F-AD1E-39C6CB6CADA4}" dt="2025-05-15T15:26:58.390" v="37" actId="255"/>
        <pc:sldMkLst>
          <pc:docMk/>
          <pc:sldMk cId="0" sldId="285"/>
        </pc:sldMkLst>
        <pc:spChg chg="mod">
          <ac:chgData name="Claire Duncan" userId="53674c39-81ac-4201-a001-5b9809c48bc2" providerId="ADAL" clId="{B494E441-A416-475F-AD1E-39C6CB6CADA4}" dt="2025-05-15T15:26:58.390" v="37" actId="255"/>
          <ac:spMkLst>
            <pc:docMk/>
            <pc:sldMk cId="0" sldId="285"/>
            <ac:spMk id="408" creationId="{00000000-0000-0000-0000-000000000000}"/>
          </ac:spMkLst>
        </pc:spChg>
      </pc:sldChg>
      <pc:sldChg chg="modSp mod">
        <pc:chgData name="Claire Duncan" userId="53674c39-81ac-4201-a001-5b9809c48bc2" providerId="ADAL" clId="{B494E441-A416-475F-AD1E-39C6CB6CADA4}" dt="2025-05-15T15:27:17.034" v="38" actId="255"/>
        <pc:sldMkLst>
          <pc:docMk/>
          <pc:sldMk cId="0" sldId="289"/>
        </pc:sldMkLst>
        <pc:spChg chg="mod">
          <ac:chgData name="Claire Duncan" userId="53674c39-81ac-4201-a001-5b9809c48bc2" providerId="ADAL" clId="{B494E441-A416-475F-AD1E-39C6CB6CADA4}" dt="2025-05-15T15:27:17.034" v="38" actId="255"/>
          <ac:spMkLst>
            <pc:docMk/>
            <pc:sldMk cId="0" sldId="289"/>
            <ac:spMk id="440" creationId="{00000000-0000-0000-0000-000000000000}"/>
          </ac:spMkLst>
        </pc:spChg>
      </pc:sldChg>
      <pc:sldChg chg="modSp mod">
        <pc:chgData name="Claire Duncan" userId="53674c39-81ac-4201-a001-5b9809c48bc2" providerId="ADAL" clId="{B494E441-A416-475F-AD1E-39C6CB6CADA4}" dt="2025-05-15T15:27:26.035" v="39" actId="255"/>
        <pc:sldMkLst>
          <pc:docMk/>
          <pc:sldMk cId="0" sldId="290"/>
        </pc:sldMkLst>
        <pc:spChg chg="mod">
          <ac:chgData name="Claire Duncan" userId="53674c39-81ac-4201-a001-5b9809c48bc2" providerId="ADAL" clId="{B494E441-A416-475F-AD1E-39C6CB6CADA4}" dt="2025-05-15T15:27:26.035" v="39" actId="255"/>
          <ac:spMkLst>
            <pc:docMk/>
            <pc:sldMk cId="0" sldId="290"/>
            <ac:spMk id="445" creationId="{00000000-0000-0000-0000-000000000000}"/>
          </ac:spMkLst>
        </pc:spChg>
      </pc:sldChg>
      <pc:sldChg chg="modSp mod">
        <pc:chgData name="Claire Duncan" userId="53674c39-81ac-4201-a001-5b9809c48bc2" providerId="ADAL" clId="{B494E441-A416-475F-AD1E-39C6CB6CADA4}" dt="2025-05-15T15:09:57.210" v="2" actId="27636"/>
        <pc:sldMkLst>
          <pc:docMk/>
          <pc:sldMk cId="418676130" sldId="293"/>
        </pc:sldMkLst>
        <pc:spChg chg="mod">
          <ac:chgData name="Claire Duncan" userId="53674c39-81ac-4201-a001-5b9809c48bc2" providerId="ADAL" clId="{B494E441-A416-475F-AD1E-39C6CB6CADA4}" dt="2025-05-15T15:09:57.210" v="2" actId="27636"/>
          <ac:spMkLst>
            <pc:docMk/>
            <pc:sldMk cId="418676130" sldId="293"/>
            <ac:spMk id="3" creationId="{00000000-0000-0000-0000-000000000000}"/>
          </ac:spMkLst>
        </pc:spChg>
      </pc:sldChg>
      <pc:sldChg chg="modSp mod">
        <pc:chgData name="Claire Duncan" userId="53674c39-81ac-4201-a001-5b9809c48bc2" providerId="ADAL" clId="{B494E441-A416-475F-AD1E-39C6CB6CADA4}" dt="2025-05-15T15:09:57.224" v="3" actId="27636"/>
        <pc:sldMkLst>
          <pc:docMk/>
          <pc:sldMk cId="3474598766" sldId="294"/>
        </pc:sldMkLst>
        <pc:spChg chg="mod">
          <ac:chgData name="Claire Duncan" userId="53674c39-81ac-4201-a001-5b9809c48bc2" providerId="ADAL" clId="{B494E441-A416-475F-AD1E-39C6CB6CADA4}" dt="2025-05-15T15:09:57.224" v="3" actId="27636"/>
          <ac:spMkLst>
            <pc:docMk/>
            <pc:sldMk cId="3474598766" sldId="294"/>
            <ac:spMk id="3" creationId="{00000000-0000-0000-0000-000000000000}"/>
          </ac:spMkLst>
        </pc:spChg>
      </pc:sldChg>
      <pc:sldChg chg="modSp mod">
        <pc:chgData name="Claire Duncan" userId="53674c39-81ac-4201-a001-5b9809c48bc2" providerId="ADAL" clId="{B494E441-A416-475F-AD1E-39C6CB6CADA4}" dt="2025-05-15T15:28:12.197" v="46" actId="255"/>
        <pc:sldMkLst>
          <pc:docMk/>
          <pc:sldMk cId="0" sldId="295"/>
        </pc:sldMkLst>
        <pc:spChg chg="mod">
          <ac:chgData name="Claire Duncan" userId="53674c39-81ac-4201-a001-5b9809c48bc2" providerId="ADAL" clId="{B494E441-A416-475F-AD1E-39C6CB6CADA4}" dt="2025-05-15T15:27:48.513" v="42" actId="1076"/>
          <ac:spMkLst>
            <pc:docMk/>
            <pc:sldMk cId="0" sldId="295"/>
            <ac:spMk id="471" creationId="{00000000-0000-0000-0000-000000000000}"/>
          </ac:spMkLst>
        </pc:spChg>
        <pc:spChg chg="mod">
          <ac:chgData name="Claire Duncan" userId="53674c39-81ac-4201-a001-5b9809c48bc2" providerId="ADAL" clId="{B494E441-A416-475F-AD1E-39C6CB6CADA4}" dt="2025-05-15T15:27:37.948" v="40" actId="255"/>
          <ac:spMkLst>
            <pc:docMk/>
            <pc:sldMk cId="0" sldId="295"/>
            <ac:spMk id="472" creationId="{00000000-0000-0000-0000-000000000000}"/>
          </ac:spMkLst>
        </pc:spChg>
        <pc:spChg chg="mod">
          <ac:chgData name="Claire Duncan" userId="53674c39-81ac-4201-a001-5b9809c48bc2" providerId="ADAL" clId="{B494E441-A416-475F-AD1E-39C6CB6CADA4}" dt="2025-05-15T15:28:07.596" v="45" actId="255"/>
          <ac:spMkLst>
            <pc:docMk/>
            <pc:sldMk cId="0" sldId="295"/>
            <ac:spMk id="475" creationId="{00000000-0000-0000-0000-000000000000}"/>
          </ac:spMkLst>
        </pc:spChg>
        <pc:spChg chg="mod">
          <ac:chgData name="Claire Duncan" userId="53674c39-81ac-4201-a001-5b9809c48bc2" providerId="ADAL" clId="{B494E441-A416-475F-AD1E-39C6CB6CADA4}" dt="2025-05-15T15:28:12.197" v="46" actId="255"/>
          <ac:spMkLst>
            <pc:docMk/>
            <pc:sldMk cId="0" sldId="295"/>
            <ac:spMk id="479" creationId="{00000000-0000-0000-0000-000000000000}"/>
          </ac:spMkLst>
        </pc:spChg>
        <pc:spChg chg="mod">
          <ac:chgData name="Claire Duncan" userId="53674c39-81ac-4201-a001-5b9809c48bc2" providerId="ADAL" clId="{B494E441-A416-475F-AD1E-39C6CB6CADA4}" dt="2025-05-15T15:27:57.448" v="43" actId="255"/>
          <ac:spMkLst>
            <pc:docMk/>
            <pc:sldMk cId="0" sldId="295"/>
            <ac:spMk id="483" creationId="{00000000-0000-0000-0000-000000000000}"/>
          </ac:spMkLst>
        </pc:spChg>
        <pc:spChg chg="mod">
          <ac:chgData name="Claire Duncan" userId="53674c39-81ac-4201-a001-5b9809c48bc2" providerId="ADAL" clId="{B494E441-A416-475F-AD1E-39C6CB6CADA4}" dt="2025-05-15T15:28:02.629" v="44" actId="255"/>
          <ac:spMkLst>
            <pc:docMk/>
            <pc:sldMk cId="0" sldId="295"/>
            <ac:spMk id="48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fdora.org/read/"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510882105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5510882105_2_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Bonjour à tous, welcome !</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
              <a:t>J'ai hâte de vous parler de notre travail en vue de l'élaboration et de la mise en œuvre d'une stratégie nationale pour les identificateurs persistants (PID) au Canada ! </a:t>
            </a:r>
            <a:endParaRPr/>
          </a:p>
        </p:txBody>
      </p:sp>
      <p:sp>
        <p:nvSpPr>
          <p:cNvPr id="144" name="Google Shape;144;g35510882105_2_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510882105_2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35510882105_2_2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 sz="1800">
                <a:latin typeface="Arial"/>
                <a:ea typeface="Arial"/>
                <a:cs typeface="Arial"/>
                <a:sym typeface="Arial"/>
              </a:rPr>
              <a:t>Le rapport final fournit des orientations claires et concrètes sur la question "quels PID pour quelles entités au Canada". Cependant, les différents PID pour les différentes entités sont à des niveaux de maturité différents. La matrice de sélection des NID met en outre en évidence les différentes capacités et limites de la plupart de ces NID. Nous vous invitons à examiner le tableau récapitulatif ci-dessous, avec les recommandations énumérées dans le rapport de MoreBrains. </a:t>
            </a:r>
            <a:endParaRPr sz="1800">
              <a:latin typeface="Times New Roman"/>
              <a:ea typeface="Times New Roman"/>
              <a:cs typeface="Times New Roman"/>
              <a:sym typeface="Times New Roman"/>
            </a:endParaRPr>
          </a:p>
        </p:txBody>
      </p:sp>
      <p:sp>
        <p:nvSpPr>
          <p:cNvPr id="256" name="Google Shape;256;g35510882105_2_2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510882105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35510882105_2_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35510882105_2_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cs typeface="Calibri"/>
              </a:rPr>
              <a:t>Autres exemples d'hameçonnage</a:t>
            </a:r>
          </a:p>
          <a:p>
            <a:endParaRPr lang="en-CA">
              <a:cs typeface="Calibri"/>
            </a:endParaRPr>
          </a:p>
          <a:p>
            <a:r>
              <a:rPr lang="en-CA">
                <a:cs typeface="Calibri"/>
              </a:rPr>
              <a:t>Spear Phishing (hameçonnage) -</a:t>
            </a:r>
          </a:p>
          <a:p>
            <a:r>
              <a:rPr lang="en-CA">
                <a:cs typeface="Calibri"/>
              </a:rPr>
              <a:t>Tentative d'hameçonnage ciblé utilisant une certaine connaissance de la vie de la cible, par opposition à une attaque large et aveugle de type "filet". Il peut s'agir, par exemple, d'obtenir le nom de la mère, du fils, du partenaire, du collègue, etc. d'une personne et d'usurper l'identité de cette personne en lui envoyant un courrier électronique afin de lui soutirer des informations sensibles, des fonds, etc.</a:t>
            </a:r>
          </a:p>
          <a:p>
            <a:endParaRPr lang="en-CA">
              <a:cs typeface="Calibri"/>
            </a:endParaRPr>
          </a:p>
          <a:p>
            <a:r>
              <a:rPr lang="en-CA">
                <a:cs typeface="Calibri"/>
              </a:rPr>
              <a:t>Attaque de baleine - </a:t>
            </a:r>
          </a:p>
          <a:p>
            <a:r>
              <a:rPr lang="en-CA">
                <a:cs typeface="Calibri"/>
              </a:rPr>
              <a:t>Une campagne d'attaque coordonnée, généralement dirigée contre un chef d'État ou de gouvernement.</a:t>
            </a:r>
          </a:p>
          <a:p>
            <a:endParaRPr lang="en-CA">
              <a:cs typeface="Calibri"/>
            </a:endParaRPr>
          </a:p>
          <a:p>
            <a:r>
              <a:rPr lang="en-CA">
                <a:cs typeface="Calibri"/>
              </a:rPr>
              <a:t>Vishing ou hameçonnage vocal - </a:t>
            </a:r>
          </a:p>
          <a:p>
            <a:r>
              <a:rPr lang="en-CA">
                <a:cs typeface="Calibri"/>
              </a:rPr>
              <a:t>Les principes sont les mêmes que pour les autres types de courriels frauduleux et d'attaques, mais ils sont effectués par téléphone à l'aide de numéros et d'identifiants d'appel usurpés.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192E1-EC5F-426A-BF7F-2AC6066190C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25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5510882105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5510882105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5510882105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599259dca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3599259dca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00" name="Google Shape;300;g3599259dcaa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665381290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35665381290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07" name="Google Shape;307;g35665381290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5665381290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35665381290_1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14" name="Google Shape;314;g35665381290_1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99259dca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3599259dcaa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21" name="Google Shape;321;g3599259dcaa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665381290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35665381290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29" name="Google Shape;329;g35665381290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665381290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35665381290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36" name="Google Shape;336;g35665381290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510882105_2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35510882105_2_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4" name="Google Shape;154;g35510882105_2_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5665381290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35665381290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43" name="Google Shape;343;g35665381290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665381290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35665381290_1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51" name="Google Shape;351;g35665381290_1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5665381290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35665381290_1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60" name="Google Shape;360;g35665381290_1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5665381290_1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35665381290_1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68" name="Google Shape;368;g35665381290_1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5665381290_1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35665381290_1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76" name="Google Shape;376;g35665381290_1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5665381290_1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g35665381290_1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83" name="Google Shape;383;g35665381290_1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665381290_1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35665381290_1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90" name="Google Shape;390;g35665381290_1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5665381290_1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35665381290_1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397" name="Google Shape;397;g35665381290_1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5665381290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35665381290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405" name="Google Shape;405;g35665381290_1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5665381290_1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35665381290_1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412" name="Google Shape;412;g35665381290_1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510882105_2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5510882105_2_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John Aspler : </a:t>
            </a:r>
            <a:r>
              <a:rPr lang="en"/>
              <a:t>Vous connaissez sans doute les PID (Persistent Identifiers). Mais avant de faire le point sur le programme PID, je vais passer rapidement en revue ce qu'est un PID et ce qu'il fait, afin que nous soyons tous sur la même longueur d'onde. </a:t>
            </a:r>
            <a:endParaRPr/>
          </a:p>
          <a:p>
            <a:pPr marL="0" lvl="0" indent="0" algn="l" rtl="0">
              <a:spcBef>
                <a:spcPts val="0"/>
              </a:spcBef>
              <a:spcAft>
                <a:spcPts val="0"/>
              </a:spcAft>
              <a:buNone/>
            </a:pPr>
            <a:endParaRPr/>
          </a:p>
        </p:txBody>
      </p:sp>
      <p:sp>
        <p:nvSpPr>
          <p:cNvPr id="162" name="Google Shape;162;g35510882105_2_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5665381290_1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35665381290_1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Roboto"/>
              <a:ea typeface="Roboto"/>
              <a:cs typeface="Roboto"/>
              <a:sym typeface="Roboto"/>
            </a:endParaRPr>
          </a:p>
        </p:txBody>
      </p:sp>
      <p:sp>
        <p:nvSpPr>
          <p:cNvPr id="419" name="Google Shape;419;g35665381290_1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5510882105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35510882105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t>Introduction</a:t>
            </a:r>
            <a:endParaRPr b="1"/>
          </a:p>
          <a:p>
            <a:pPr marL="0" lvl="0" indent="0" algn="l" rtl="0">
              <a:spcBef>
                <a:spcPts val="0"/>
              </a:spcBef>
              <a:spcAft>
                <a:spcPts val="0"/>
              </a:spcAft>
              <a:buNone/>
            </a:pPr>
            <a:r>
              <a:rPr lang="en"/>
              <a:t>Merci beaucoup - comme je l'ai dit, je m'appelle Robyn Nicholson et je suis gestionnaire de projets stratégiques au bureau du vice-président (recherche), ici à l'université du Nouveau-Brunswick. Pour contextualiser ma section et en guise d'introduction, je dirai d'abord que j'ai eu un parcours un peu sinueux et peut-être peu orthodoxe dans l'administration de la recherche : En fait, j'ai suivi une formation de bibliothécaire à Dalhousie et j'ai commencé dans le domaine de la gestion des données de recherche, en travaillant avec Portage à l'époque (je crois qu'il y a quelques personnes liées à Portage dans l'assistance cette semaine - si vous savez, vous savez !) J'ai fini par m'orienter vers la gestion de projet en tant que discipline et j'ai déménagé à Fredericton entre-temps. J'ai réussi à rester fermement attachée à la recherche et c'est ainsi que j'ai atterri au bureau de la recherche.</a:t>
            </a:r>
            <a:endParaRPr/>
          </a:p>
          <a:p>
            <a:pPr marL="0" lvl="0" indent="0" algn="l" rtl="0">
              <a:spcBef>
                <a:spcPts val="0"/>
              </a:spcBef>
              <a:spcAft>
                <a:spcPts val="0"/>
              </a:spcAft>
              <a:buNone/>
            </a:pPr>
            <a:endParaRPr/>
          </a:p>
          <a:p>
            <a:pPr marL="0" lvl="0" indent="0" algn="l" rtl="0">
              <a:spcBef>
                <a:spcPts val="0"/>
              </a:spcBef>
              <a:spcAft>
                <a:spcPts val="0"/>
              </a:spcAft>
              <a:buNone/>
            </a:pPr>
            <a:r>
              <a:rPr lang="en" b="1"/>
              <a:t>DIAPOSITIVE SUIVANTE</a:t>
            </a:r>
            <a:endParaRPr b="1"/>
          </a:p>
        </p:txBody>
      </p:sp>
      <p:sp>
        <p:nvSpPr>
          <p:cNvPr id="427" name="Google Shape;427;g35510882105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599259dca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3599259dcaa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Mes co-panélistes ont déjà brossé avec expertise un tableau riche des valeurs des PID, aussi, pour poursuivre sur cette lancée et fournir une illustration pratique, je vais me concentrer sur un </a:t>
            </a:r>
            <a:r>
              <a:rPr lang="en" b="1">
                <a:solidFill>
                  <a:schemeClr val="dk1"/>
                </a:solidFill>
              </a:rPr>
              <a:t>cas d'utilisation actuel </a:t>
            </a:r>
            <a:r>
              <a:rPr lang="en">
                <a:solidFill>
                  <a:schemeClr val="dk1"/>
                </a:solidFill>
              </a:rPr>
              <a:t>pour notre bureau. L'un des premiers projets que j'ai eu à traiter dans le cadre de mes fonctions concernait </a:t>
            </a:r>
            <a:r>
              <a:rPr lang="en" b="1">
                <a:solidFill>
                  <a:schemeClr val="dk1"/>
                </a:solidFill>
              </a:rPr>
              <a:t>la nécessité d'améliorer l'accès aux données relatives aux activités de recherche</a:t>
            </a:r>
            <a:r>
              <a:rPr lang="en">
                <a:solidFill>
                  <a:schemeClr val="dk1"/>
                </a:solidFill>
              </a:rPr>
              <a:t>, associée au désir constant de </a:t>
            </a:r>
            <a:r>
              <a:rPr lang="en" b="1">
                <a:solidFill>
                  <a:schemeClr val="dk1"/>
                </a:solidFill>
              </a:rPr>
              <a:t>réduire la charge administrative pesant </a:t>
            </a:r>
            <a:r>
              <a:rPr lang="en">
                <a:solidFill>
                  <a:schemeClr val="dk1"/>
                </a:solidFill>
              </a:rPr>
              <a:t>sur les chercheurs. Quelques pistes avaient été explorées par le passé, mais elles s'étaient avérées trop manuelles et/ou trop gourmandes en ressources.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Pour notre bureau, le besoin est vraiment de disposer de données </a:t>
            </a:r>
            <a:r>
              <a:rPr lang="en" b="1">
                <a:solidFill>
                  <a:schemeClr val="dk1"/>
                </a:solidFill>
              </a:rPr>
              <a:t>complètes, actuelles et précises </a:t>
            </a:r>
            <a:r>
              <a:rPr lang="en">
                <a:solidFill>
                  <a:schemeClr val="dk1"/>
                </a:solidFill>
              </a:rPr>
              <a:t>sur les activités de recherche afin de renforcer et de rationaliser nos rapports et d'étoffer les informations déjà recueillies dans le cadre de divers processus antérieurs et postérieurs à l'attribution des subventions. En même temps, nous sommes très conscients du fait que les chercheurs ont souvent besoin de </a:t>
            </a:r>
            <a:r>
              <a:rPr lang="en" b="1">
                <a:solidFill>
                  <a:schemeClr val="dk1"/>
                </a:solidFill>
              </a:rPr>
              <a:t>plusieurs CV à des fins multiples</a:t>
            </a:r>
            <a:r>
              <a:rPr lang="en">
                <a:solidFill>
                  <a:schemeClr val="dk1"/>
                </a:solidFill>
              </a:rPr>
              <a:t>, souvent saisis dans plusieurs portails et formats différents, selon des calendriers différents, ce qui entraîne une duplication sans fin des efforts pour saisir les mêmes informations encore et encore.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Avec ces deux premiers besoins à l'esprit, nous cherchions initialement à mettre en œuvre un outil de gestion de CV, mais cela s'est rapidement avéré être une caractérisation trop étroite, en particulier compte tenu du calendrier : Très peu de temps après que j'ai commencé une analyse environnementale de solutions similaires dans d'autres institutions à l'automne dernier, les trois agences ont annoncé la transition progressive vers le </a:t>
            </a:r>
            <a:r>
              <a:rPr lang="en" b="1">
                <a:solidFill>
                  <a:schemeClr val="dk1"/>
                </a:solidFill>
              </a:rPr>
              <a:t>nouveau modèle de CV narratif</a:t>
            </a:r>
            <a:r>
              <a:rPr lang="en">
                <a:solidFill>
                  <a:schemeClr val="dk1"/>
                </a:solidFill>
              </a:rPr>
              <a:t>, qui s'aligne sur </a:t>
            </a:r>
            <a:r>
              <a:rPr lang="en" b="1">
                <a:solidFill>
                  <a:schemeClr val="dk1"/>
                </a:solidFill>
              </a:rPr>
              <a:t>des changements culturels </a:t>
            </a:r>
            <a:r>
              <a:rPr lang="en">
                <a:solidFill>
                  <a:schemeClr val="dk1"/>
                </a:solidFill>
              </a:rPr>
              <a:t>plus larges </a:t>
            </a:r>
            <a:r>
              <a:rPr lang="en" b="1">
                <a:solidFill>
                  <a:schemeClr val="dk1"/>
                </a:solidFill>
              </a:rPr>
              <a:t>dans la façon dont les résultats de la recherche sont évalués</a:t>
            </a:r>
            <a:r>
              <a:rPr lang="en">
                <a:solidFill>
                  <a:schemeClr val="dk1"/>
                </a:solidFill>
              </a:rPr>
              <a:t>, comme le mérite plutôt que l'impact basé sur les revues, et en ligne avec la </a:t>
            </a:r>
            <a:r>
              <a:rPr lang="en" u="sng">
                <a:solidFill>
                  <a:schemeClr val="hlink"/>
                </a:solidFill>
                <a:hlinkClick r:id="rId3"/>
              </a:rPr>
              <a:t>Déclaration de San Francisco sur l'évaluation de la recherche </a:t>
            </a:r>
            <a:r>
              <a:rPr lang="en">
                <a:solidFill>
                  <a:schemeClr val="dk1"/>
                </a:solidFill>
              </a:rPr>
              <a:t>(DORA). Cela a ajouté une troisième dimension à notre cas d'utilisation, à savoir la nécessité pour l'institution de suivre le mouvement mondial vers une </a:t>
            </a:r>
            <a:r>
              <a:rPr lang="en" b="1">
                <a:solidFill>
                  <a:schemeClr val="dk1"/>
                </a:solidFill>
              </a:rPr>
              <a:t>infrastructure savante ouverte</a:t>
            </a:r>
            <a:r>
              <a:rPr lang="en">
                <a:solidFill>
                  <a:schemeClr val="dk1"/>
                </a:solidFill>
              </a:rPr>
              <a:t>, à l'instar d'autres institutions canadiennes.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Ces besoins se traduisent par trois critères essentiels pour une solution qui : 1) recueillir des </a:t>
            </a:r>
            <a:r>
              <a:rPr lang="en" b="1">
                <a:solidFill>
                  <a:schemeClr val="dk1"/>
                </a:solidFill>
              </a:rPr>
              <a:t>informations sur toutes les activités de recherche </a:t>
            </a:r>
            <a:r>
              <a:rPr lang="en">
                <a:solidFill>
                  <a:schemeClr val="dk1"/>
                </a:solidFill>
              </a:rPr>
              <a:t>; 2) permettre aux chercheurs de </a:t>
            </a:r>
            <a:r>
              <a:rPr lang="en" b="1">
                <a:solidFill>
                  <a:schemeClr val="dk1"/>
                </a:solidFill>
              </a:rPr>
              <a:t>saisir toutes les informations du CV en un seul endroit </a:t>
            </a:r>
            <a:r>
              <a:rPr lang="en">
                <a:solidFill>
                  <a:schemeClr val="dk1"/>
                </a:solidFill>
              </a:rPr>
              <a:t>; et 3) permettre l'</a:t>
            </a:r>
            <a:r>
              <a:rPr lang="en" b="1">
                <a:solidFill>
                  <a:schemeClr val="dk1"/>
                </a:solidFill>
              </a:rPr>
              <a:t>interopérabilité </a:t>
            </a:r>
            <a:r>
              <a:rPr lang="en">
                <a:solidFill>
                  <a:schemeClr val="dk1"/>
                </a:solidFill>
              </a:rPr>
              <a:t>avec l'infrastructure universitaire ouverte, c'est-à-dire compatible avec les NID. En fait, vous remarquerez que ces trois critères sont directement liés à certaines des nombreuses facettes de la valeur des PID mises en évidence jusqu'à présent dans ce panel, et c'est aussi en partie la raison pour laquelle j'ai participé à ce panel en tant qu'administrateur des jetons :)</a:t>
            </a:r>
            <a:endParaRPr>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a:p>
            <a:pPr marL="0" lvl="0" indent="0" algn="l" rtl="0">
              <a:lnSpc>
                <a:spcPct val="100000"/>
              </a:lnSpc>
              <a:spcBef>
                <a:spcPts val="0"/>
              </a:spcBef>
              <a:spcAft>
                <a:spcPts val="0"/>
              </a:spcAft>
              <a:buSzPts val="1100"/>
              <a:buNone/>
            </a:pPr>
            <a:r>
              <a:rPr lang="en" b="1">
                <a:solidFill>
                  <a:schemeClr val="dk1"/>
                </a:solidFill>
              </a:rPr>
              <a:t>DIAPOSITIVE SUIVANTE</a:t>
            </a:r>
            <a:endParaRPr/>
          </a:p>
        </p:txBody>
      </p:sp>
      <p:sp>
        <p:nvSpPr>
          <p:cNvPr id="435" name="Google Shape;435;g3599259dcaa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5488bc9f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5488bc9f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La solution générale à laquelle nous avons abouti depuis est la mise en œuvre d'un </a:t>
            </a:r>
            <a:r>
              <a:rPr lang="en" b="1">
                <a:solidFill>
                  <a:schemeClr val="dk1"/>
                </a:solidFill>
              </a:rPr>
              <a:t>système de gestion de l'information sur la recherche (Research Information Management System ou RIMS</a:t>
            </a:r>
            <a:r>
              <a:rPr lang="en">
                <a:solidFill>
                  <a:schemeClr val="dk1"/>
                </a:solidFill>
              </a:rPr>
              <a:t>), également connu sous le nom de système d'information sur la recherche en cours (Current Research Information System ou CRIS), qui stocke et gère les données relatives à la recherche menée au sein d'une institution. Son objectif est de fournir aux chercheurs, aux gestionnaires, aux administrateurs, aux bailleurs de fonds et aux décideurs des informations sur les activités de recherche, leurs produits et leurs résultats, afin d'éclairer les stratégies institutionnelles. Il existe une longue liste de fonctionnalités et d'utilisations, notamment l'évaluation des performances de la recherche, l'exposition des résultats de la recherche pour trouver de nouveaux financements, l'évitement de la duplication, l'analyse des tendances, le référencement des publications en texte intégral et/ou multimédia, l'identification de nouveaux marchés pour les produits de la recherche et la diffusion de la recherche pour soutenir la connaissance ouverte.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La connaissance ouverte implique la participation à l'infrastructure savante ouverte en tant que réseau de plateformes et de fournisseurs de services à source ouverte axés sur la recherche qui s'intègrent pour </a:t>
            </a:r>
            <a:r>
              <a:rPr lang="en" b="1">
                <a:solidFill>
                  <a:schemeClr val="dk1"/>
                </a:solidFill>
              </a:rPr>
              <a:t>partager les données</a:t>
            </a:r>
            <a:r>
              <a:rPr lang="en">
                <a:solidFill>
                  <a:schemeClr val="dk1"/>
                </a:solidFill>
              </a:rPr>
              <a:t>, mettre en lumière les relations et rendre la </a:t>
            </a:r>
            <a:r>
              <a:rPr lang="en" b="1">
                <a:solidFill>
                  <a:schemeClr val="dk1"/>
                </a:solidFill>
              </a:rPr>
              <a:t>recherche plus découvrable</a:t>
            </a:r>
            <a:r>
              <a:rPr lang="en">
                <a:solidFill>
                  <a:schemeClr val="dk1"/>
                </a:solidFill>
              </a:rPr>
              <a:t>. Comme nous l'avons expliqué tout au long de ce panel, ce réseau universitaire ouvert est </a:t>
            </a:r>
            <a:r>
              <a:rPr lang="en" b="1">
                <a:solidFill>
                  <a:schemeClr val="dk1"/>
                </a:solidFill>
              </a:rPr>
              <a:t>alimenté par des PID</a:t>
            </a:r>
            <a:r>
              <a:rPr lang="en">
                <a:solidFill>
                  <a:schemeClr val="dk1"/>
                </a:solidFill>
              </a:rPr>
              <a:t>, et vous remarquerez que de nombreuses sources de données externes généralement intégrées par un RIMS sont activées par le biais de certains des identifiants évoqués jusqu'à présent, tels que ORCID et les DOI.</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Comme vous l'avez peut-être deviné, il existe une myriade d'options différentes pour les systèmes de gestion de l'information sur la recherche, allant de l'open-source au commercial, ce qui est le choix complexe auquel nous sommes confrontés à ce stade. Cependant, ce qui n'est pas négociable dans ce choix, c'est l'</a:t>
            </a:r>
            <a:r>
              <a:rPr lang="en" b="1">
                <a:solidFill>
                  <a:schemeClr val="dk1"/>
                </a:solidFill>
              </a:rPr>
              <a:t>interopérabilité via les PID </a:t>
            </a:r>
            <a:r>
              <a:rPr lang="en">
                <a:solidFill>
                  <a:schemeClr val="dk1"/>
                </a:solidFill>
              </a:rPr>
              <a:t>pour non seulement répondre à nos besoins actuels, mais aussi pour assurer l'avenir de nos efforts et garantir que nous suivons le mouvement de l'open scholarly - ce train quitte très rapidement la gare, dernier appel à l'embarquement, insérer une autre métaphore liée au transport ici - nous ferions mieux de monter à bord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b="1"/>
              <a:t>DIAPOSITIVE SUIVANTE</a:t>
            </a:r>
            <a:endParaRPr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599259dca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3599259dcaa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en">
                <a:solidFill>
                  <a:schemeClr val="dk1"/>
                </a:solidFill>
              </a:rPr>
              <a:t>C'est ici que j'insisterai sur la partie stratégique de mon titre de gestionnaire de projets stratégiques : L'une des principales propositions de valeur de la mise en œuvre d'une solution adaptée au DPI pour répondre aux besoins institutionnels est qu'en fin de compte, toutes les ressources consacrées à cette solution à long terme seront mieux investies dans quelque chose d'</a:t>
            </a:r>
            <a:r>
              <a:rPr lang="en" b="1">
                <a:solidFill>
                  <a:schemeClr val="dk1"/>
                </a:solidFill>
              </a:rPr>
              <a:t>interopérable, de durable </a:t>
            </a:r>
            <a:r>
              <a:rPr lang="en">
                <a:solidFill>
                  <a:schemeClr val="dk1"/>
                </a:solidFill>
              </a:rPr>
              <a:t>et qui a le potentiel de </a:t>
            </a:r>
            <a:r>
              <a:rPr lang="en" b="1">
                <a:solidFill>
                  <a:schemeClr val="dk1"/>
                </a:solidFill>
              </a:rPr>
              <a:t>servir à des fins multiples</a:t>
            </a:r>
            <a:r>
              <a:rPr lang="en">
                <a:solidFill>
                  <a:schemeClr val="dk1"/>
                </a:solidFill>
              </a:rPr>
              <a:t>. Au lieu de sélectionner un produit spécifique pour répondre à des besoins de base, tels que la gestion des CV, nous avons la possibilité de tirer parti d'une solution complète et collaborative qui </a:t>
            </a:r>
            <a:r>
              <a:rPr lang="en" b="1">
                <a:solidFill>
                  <a:schemeClr val="dk1"/>
                </a:solidFill>
              </a:rPr>
              <a:t>augmente stratégiquement notre efficacité, notre visibilité </a:t>
            </a:r>
            <a:r>
              <a:rPr lang="en">
                <a:solidFill>
                  <a:schemeClr val="dk1"/>
                </a:solidFill>
              </a:rPr>
              <a:t>et notre </a:t>
            </a:r>
            <a:r>
              <a:rPr lang="en" b="1">
                <a:solidFill>
                  <a:schemeClr val="dk1"/>
                </a:solidFill>
              </a:rPr>
              <a:t>compétitivité</a:t>
            </a:r>
            <a:r>
              <a:rPr lang="en">
                <a:solidFill>
                  <a:schemeClr val="dk1"/>
                </a:solidFill>
              </a:rPr>
              <a:t>.</a:t>
            </a:r>
            <a:endParaRPr>
              <a:solidFill>
                <a:schemeClr val="dk1"/>
              </a:solidFill>
            </a:endParaRPr>
          </a:p>
          <a:p>
            <a:pPr marL="0" lvl="0" indent="0" algn="just" rtl="0">
              <a:lnSpc>
                <a:spcPct val="100000"/>
              </a:lnSpc>
              <a:spcBef>
                <a:spcPts val="600"/>
              </a:spcBef>
              <a:spcAft>
                <a:spcPts val="0"/>
              </a:spcAft>
              <a:buNone/>
            </a:pPr>
            <a:r>
              <a:rPr lang="en">
                <a:solidFill>
                  <a:schemeClr val="dk1"/>
                </a:solidFill>
              </a:rPr>
              <a:t>Le succès de toute solution dépend fortement, voire exclusivement, de l'adoption par les chercheurs, ce qui est sans doute notre plus grand défi, et il y a donc une motivation supplémentaire pour trouver une solution aussi </a:t>
            </a:r>
            <a:r>
              <a:rPr lang="en" b="1">
                <a:solidFill>
                  <a:schemeClr val="dk1"/>
                </a:solidFill>
              </a:rPr>
              <a:t>facile à utiliser </a:t>
            </a:r>
            <a:r>
              <a:rPr lang="en">
                <a:solidFill>
                  <a:schemeClr val="dk1"/>
                </a:solidFill>
              </a:rPr>
              <a:t>et </a:t>
            </a:r>
            <a:r>
              <a:rPr lang="en" b="1">
                <a:solidFill>
                  <a:schemeClr val="dk1"/>
                </a:solidFill>
              </a:rPr>
              <a:t>automatisée </a:t>
            </a:r>
            <a:r>
              <a:rPr lang="en">
                <a:solidFill>
                  <a:schemeClr val="dk1"/>
                </a:solidFill>
              </a:rPr>
              <a:t>que possible, pour laquelle nous pouvons clairement articuler la valeur pour les chercheurs, à savoir l'</a:t>
            </a:r>
            <a:r>
              <a:rPr lang="en" b="1">
                <a:solidFill>
                  <a:schemeClr val="dk1"/>
                </a:solidFill>
              </a:rPr>
              <a:t>entrée centralisée des informations sur les activités de recherche pour répondre aux multiples exigences des institutions et des bailleurs de fonds</a:t>
            </a:r>
            <a:r>
              <a:rPr lang="en">
                <a:solidFill>
                  <a:schemeClr val="dk1"/>
                </a:solidFill>
              </a:rPr>
              <a:t>. </a:t>
            </a:r>
            <a:endParaRPr>
              <a:solidFill>
                <a:schemeClr val="dk1"/>
              </a:solidFill>
            </a:endParaRPr>
          </a:p>
          <a:p>
            <a:pPr marL="0" lvl="0" indent="0" algn="just" rtl="0">
              <a:lnSpc>
                <a:spcPct val="100000"/>
              </a:lnSpc>
              <a:spcBef>
                <a:spcPts val="600"/>
              </a:spcBef>
              <a:spcAft>
                <a:spcPts val="0"/>
              </a:spcAft>
              <a:buNone/>
            </a:pPr>
            <a:r>
              <a:rPr lang="en">
                <a:solidFill>
                  <a:schemeClr val="dk1"/>
                </a:solidFill>
              </a:rPr>
              <a:t>Lorsqu'une solution RIMS présente une valeur ajoutée pour les bibliothèques et nos unités de communication et de marketing, et probablement pour d'autres entités sur les campus, il est possible de renforcer les </a:t>
            </a:r>
            <a:r>
              <a:rPr lang="en" b="1">
                <a:solidFill>
                  <a:schemeClr val="dk1"/>
                </a:solidFill>
              </a:rPr>
              <a:t>relations de collaboration afin de moderniser la manière dont la recherche au sein de l'institution est saisie et promue</a:t>
            </a:r>
            <a:r>
              <a:rPr lang="en">
                <a:solidFill>
                  <a:schemeClr val="dk1"/>
                </a:solidFill>
              </a:rPr>
              <a:t>. Des données améliorées sur les activités de recherche seraient également pertinentes pour une analyse institutionnelle générale, ainsi que pour les initiatives de planification stratégique au niveau des unités, et la planification des centres et instituts de recherche, en étant capable d'identifier les pôles de recherche et la masse critique. Ces domaines d'avantages mutuels pourraient créer des opportunités de partage des coûts, ce qui est également intéressant compte tenu du climat actuel pour les lignes budgétaires des universités.</a:t>
            </a:r>
            <a:endParaRPr>
              <a:solidFill>
                <a:schemeClr val="dk1"/>
              </a:solidFill>
            </a:endParaRPr>
          </a:p>
          <a:p>
            <a:pPr marL="0" lvl="0" indent="0" algn="just" rtl="0">
              <a:lnSpc>
                <a:spcPct val="100000"/>
              </a:lnSpc>
              <a:spcBef>
                <a:spcPts val="600"/>
              </a:spcBef>
              <a:spcAft>
                <a:spcPts val="0"/>
              </a:spcAft>
              <a:buNone/>
            </a:pPr>
            <a:r>
              <a:rPr lang="en">
                <a:solidFill>
                  <a:schemeClr val="dk1"/>
                </a:solidFill>
              </a:rPr>
              <a:t>D'une manière générale, cela correspond directement aux objectifs stratégiques inclus à la fois dans le plan stratégique </a:t>
            </a:r>
            <a:r>
              <a:rPr lang="en" i="1">
                <a:solidFill>
                  <a:schemeClr val="dk1"/>
                </a:solidFill>
              </a:rPr>
              <a:t>de </a:t>
            </a:r>
            <a:r>
              <a:rPr lang="en">
                <a:solidFill>
                  <a:schemeClr val="dk1"/>
                </a:solidFill>
              </a:rPr>
              <a:t>notre institution, </a:t>
            </a:r>
            <a:r>
              <a:rPr lang="en" i="1">
                <a:solidFill>
                  <a:schemeClr val="dk1"/>
                </a:solidFill>
              </a:rPr>
              <a:t>UNB Toward 2030</a:t>
            </a:r>
            <a:r>
              <a:rPr lang="en">
                <a:solidFill>
                  <a:schemeClr val="dk1"/>
                </a:solidFill>
              </a:rPr>
              <a:t>, et dans </a:t>
            </a:r>
            <a:r>
              <a:rPr lang="en" i="1">
                <a:solidFill>
                  <a:schemeClr val="dk1"/>
                </a:solidFill>
              </a:rPr>
              <a:t>le plan de recherche stratégique de </a:t>
            </a:r>
            <a:r>
              <a:rPr lang="en">
                <a:solidFill>
                  <a:schemeClr val="dk1"/>
                </a:solidFill>
              </a:rPr>
              <a:t>notre propre bureau, à savoir :</a:t>
            </a:r>
            <a:endParaRPr>
              <a:solidFill>
                <a:schemeClr val="dk1"/>
              </a:solidFill>
            </a:endParaRPr>
          </a:p>
          <a:p>
            <a:pPr marL="457200" lvl="0" indent="-298450" algn="just" rtl="0">
              <a:lnSpc>
                <a:spcPct val="100000"/>
              </a:lnSpc>
              <a:spcBef>
                <a:spcPts val="600"/>
              </a:spcBef>
              <a:spcAft>
                <a:spcPts val="0"/>
              </a:spcAft>
              <a:buClr>
                <a:schemeClr val="dk1"/>
              </a:buClr>
              <a:buSzPts val="1100"/>
              <a:buChar char="-"/>
            </a:pPr>
            <a:r>
              <a:rPr lang="en">
                <a:solidFill>
                  <a:schemeClr val="dk1"/>
                </a:solidFill>
              </a:rPr>
              <a:t>Reconnaissance internationale de la force et de l'expertise de la recherche et des chercheurs de l'UNB.</a:t>
            </a:r>
            <a:endParaRPr>
              <a:solidFill>
                <a:schemeClr val="dk1"/>
              </a:solidFill>
            </a:endParaRPr>
          </a:p>
          <a:p>
            <a:pPr marL="457200" lvl="0" indent="-298450" algn="just" rtl="0">
              <a:lnSpc>
                <a:spcPct val="100000"/>
              </a:lnSpc>
              <a:spcBef>
                <a:spcPts val="0"/>
              </a:spcBef>
              <a:spcAft>
                <a:spcPts val="0"/>
              </a:spcAft>
              <a:buClr>
                <a:schemeClr val="dk1"/>
              </a:buClr>
              <a:buSzPts val="1100"/>
              <a:buChar char="-"/>
            </a:pPr>
            <a:r>
              <a:rPr lang="en">
                <a:solidFill>
                  <a:schemeClr val="dk1"/>
                </a:solidFill>
              </a:rPr>
              <a:t>Élargissement de la portée et de l'engagement mondial, augmentation et renforcement des partenariats pour stimuler la recherche collaborative.</a:t>
            </a:r>
            <a:endParaRPr>
              <a:solidFill>
                <a:schemeClr val="dk1"/>
              </a:solidFill>
            </a:endParaRPr>
          </a:p>
          <a:p>
            <a:pPr marL="457200" lvl="0" indent="-298450" algn="just" rtl="0">
              <a:lnSpc>
                <a:spcPct val="100000"/>
              </a:lnSpc>
              <a:spcBef>
                <a:spcPts val="0"/>
              </a:spcBef>
              <a:spcAft>
                <a:spcPts val="0"/>
              </a:spcAft>
              <a:buClr>
                <a:schemeClr val="dk1"/>
              </a:buClr>
              <a:buSzPts val="1100"/>
              <a:buChar char="-"/>
            </a:pPr>
            <a:r>
              <a:rPr lang="en">
                <a:solidFill>
                  <a:schemeClr val="dk1"/>
                </a:solidFill>
              </a:rPr>
              <a:t>Rationalisation de l'évaluation continue des objectifs de recherche.</a:t>
            </a:r>
            <a:endParaRPr>
              <a:solidFill>
                <a:schemeClr val="dk1"/>
              </a:solidFill>
            </a:endParaRPr>
          </a:p>
          <a:p>
            <a:pPr marL="0" lvl="0" indent="0" algn="just" rtl="0">
              <a:lnSpc>
                <a:spcPct val="100000"/>
              </a:lnSpc>
              <a:spcBef>
                <a:spcPts val="1200"/>
              </a:spcBef>
              <a:spcAft>
                <a:spcPts val="1200"/>
              </a:spcAft>
              <a:buNone/>
            </a:pPr>
            <a:r>
              <a:rPr lang="en">
                <a:solidFill>
                  <a:schemeClr val="dk1"/>
                </a:solidFill>
              </a:rPr>
              <a:t>Ce travail est encore en cours et, comme pour tout outil, la mise en œuvre et le changement de culture prendront du temps, mais il est incroyablement encourageant d'entendre mes copanélistes ici présents, issus d'unités et de secteurs différents, et rassurant de constater que nous allons tous dans la même direction en termes de stratégie nationale de DPI et de participation à l'infrastructure ouverte d'enseignement au niveau mondial.</a:t>
            </a:r>
            <a:endParaRPr>
              <a:solidFill>
                <a:schemeClr val="dk1"/>
              </a:solidFill>
            </a:endParaRPr>
          </a:p>
        </p:txBody>
      </p:sp>
      <p:sp>
        <p:nvSpPr>
          <p:cNvPr id="464" name="Google Shape;464;g3599259dcaa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5510882105_2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35510882105_2_2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Char char="-"/>
            </a:pPr>
            <a:r>
              <a:rPr lang="en"/>
              <a:t>Quels sont les principaux obstacles à l'adoption des DPI dans vos institutions respectives ? Comment surmonter ces obstacles ? [jeter à la VPR, à la bibliothèque, au bailleur de fonds].</a:t>
            </a:r>
            <a:endParaRPr/>
          </a:p>
          <a:p>
            <a:pPr marL="914400" lvl="1" indent="-298450" algn="l" rtl="0">
              <a:spcBef>
                <a:spcPts val="0"/>
              </a:spcBef>
              <a:spcAft>
                <a:spcPts val="0"/>
              </a:spcAft>
              <a:buSzPts val="1100"/>
              <a:buChar char="-"/>
            </a:pPr>
            <a:r>
              <a:rPr lang="en"/>
              <a:t>Réponse de la Tri-Agency en matière de protection de la vie privée, de la propriété et de la sécurité</a:t>
            </a:r>
            <a:endParaRPr/>
          </a:p>
          <a:p>
            <a:pPr marL="914400" lvl="1" indent="-298450" algn="l" rtl="0">
              <a:spcBef>
                <a:spcPts val="0"/>
              </a:spcBef>
              <a:spcAft>
                <a:spcPts val="0"/>
              </a:spcAft>
              <a:buSzPts val="1100"/>
              <a:buChar char="-"/>
            </a:pPr>
            <a:r>
              <a:rPr lang="en"/>
              <a:t>Communauté de pratique de Mike (adhésion, frais d'adhésion)</a:t>
            </a:r>
            <a:endParaRPr/>
          </a:p>
          <a:p>
            <a:pPr marL="457200" lvl="0" indent="-298450" algn="l" rtl="0">
              <a:spcBef>
                <a:spcPts val="0"/>
              </a:spcBef>
              <a:spcAft>
                <a:spcPts val="0"/>
              </a:spcAft>
              <a:buSzPts val="1100"/>
              <a:buChar char="-"/>
            </a:pPr>
            <a:r>
              <a:rPr lang="en"/>
              <a:t>Comment les institutions peuvent-elles promouvoir/maximiser les avantages (par exemple, conserver activement le ROR, qui est responsable de la conservation, penser au tissu conjonctif/à l'effet de réseau) ?</a:t>
            </a:r>
            <a:endParaRPr/>
          </a:p>
          <a:p>
            <a:pPr marL="457200" lvl="0" indent="-298450" algn="l" rtl="0">
              <a:spcBef>
                <a:spcPts val="0"/>
              </a:spcBef>
              <a:spcAft>
                <a:spcPts val="0"/>
              </a:spcAft>
              <a:buSzPts val="1100"/>
              <a:buChar char="-"/>
            </a:pPr>
            <a:r>
              <a:rPr lang="en"/>
              <a:t>Pourquoi investissons-nous du temps et de l'argent ici ? [souligner l'adoption internationale]</a:t>
            </a:r>
            <a:endParaRPr/>
          </a:p>
          <a:p>
            <a:pPr marL="0" lvl="0" indent="0" algn="l" rtl="0">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75" name="Google Shape;475;g35510882105_2_2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510882105_2_1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35510882105_2_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Un PID est "une chaîne de caractères numériques unique au monde associée à une entité spécifique". </a:t>
            </a:r>
            <a:endParaRPr dirty="0"/>
          </a:p>
        </p:txBody>
      </p:sp>
      <p:sp>
        <p:nvSpPr>
          <p:cNvPr id="170" name="Google Shape;170;g35510882105_2_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5510882105_2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35510882105_2_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1" indent="-285750" algn="l" rtl="0">
              <a:spcBef>
                <a:spcPts val="0"/>
              </a:spcBef>
              <a:spcAft>
                <a:spcPts val="0"/>
              </a:spcAft>
              <a:buClr>
                <a:schemeClr val="dk1"/>
              </a:buClr>
              <a:buSzPts val="1200"/>
              <a:buFont typeface="Noto Sans Symbols"/>
              <a:buChar char="▪"/>
            </a:pPr>
            <a:r>
              <a:rPr lang="en" sz="1200">
                <a:latin typeface="Arial"/>
                <a:ea typeface="Arial"/>
                <a:cs typeface="Arial"/>
                <a:sym typeface="Arial"/>
              </a:rPr>
              <a:t>Des gains de temps potentiellement considérables</a:t>
            </a:r>
            <a:endParaRPr/>
          </a:p>
          <a:p>
            <a:pPr marL="285750" lvl="1" indent="-285750" algn="l" rtl="0">
              <a:spcBef>
                <a:spcPts val="600"/>
              </a:spcBef>
              <a:spcAft>
                <a:spcPts val="0"/>
              </a:spcAft>
              <a:buClr>
                <a:schemeClr val="dk1"/>
              </a:buClr>
              <a:buSzPts val="1200"/>
              <a:buFont typeface="Noto Sans Symbols"/>
              <a:buChar char="▪"/>
            </a:pPr>
            <a:r>
              <a:rPr lang="en" sz="1200">
                <a:latin typeface="Arial"/>
                <a:ea typeface="Arial"/>
                <a:cs typeface="Arial"/>
                <a:sym typeface="Arial"/>
              </a:rPr>
              <a:t>Utile pour la recherche</a:t>
            </a:r>
            <a:endParaRPr/>
          </a:p>
          <a:p>
            <a:pPr marL="285750" lvl="1" indent="-285750" algn="l" rtl="0">
              <a:spcBef>
                <a:spcPts val="600"/>
              </a:spcBef>
              <a:spcAft>
                <a:spcPts val="0"/>
              </a:spcAft>
              <a:buClr>
                <a:schemeClr val="dk1"/>
              </a:buClr>
              <a:buSzPts val="1200"/>
              <a:buFont typeface="Noto Sans Symbols"/>
              <a:buChar char="▪"/>
            </a:pPr>
            <a:r>
              <a:rPr lang="en" sz="1200">
                <a:latin typeface="Arial"/>
                <a:ea typeface="Arial"/>
                <a:cs typeface="Arial"/>
                <a:sym typeface="Arial"/>
              </a:rPr>
              <a:t>Interconnexion entre les services</a:t>
            </a:r>
            <a:endParaRPr/>
          </a:p>
          <a:p>
            <a:pPr marL="285750" lvl="1" indent="-285750" algn="l" rtl="0">
              <a:spcBef>
                <a:spcPts val="600"/>
              </a:spcBef>
              <a:spcAft>
                <a:spcPts val="0"/>
              </a:spcAft>
              <a:buClr>
                <a:schemeClr val="dk1"/>
              </a:buClr>
              <a:buSzPts val="1200"/>
              <a:buFont typeface="Noto Sans Symbols"/>
              <a:buChar char="▪"/>
            </a:pPr>
            <a:r>
              <a:rPr lang="en" sz="1200">
                <a:latin typeface="Arial"/>
                <a:ea typeface="Arial"/>
                <a:cs typeface="Arial"/>
                <a:sym typeface="Arial"/>
              </a:rPr>
              <a:t>l'épine dorsale de l'infrastructure savante ouverte</a:t>
            </a:r>
            <a:endParaRPr/>
          </a:p>
          <a:p>
            <a:pPr marL="0" lvl="0" indent="0" algn="l" rtl="0">
              <a:spcBef>
                <a:spcPts val="0"/>
              </a:spcBef>
              <a:spcAft>
                <a:spcPts val="0"/>
              </a:spcAft>
              <a:buNone/>
            </a:pPr>
            <a:endParaRPr/>
          </a:p>
        </p:txBody>
      </p:sp>
      <p:sp>
        <p:nvSpPr>
          <p:cNvPr id="186" name="Google Shape;186;g35510882105_2_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510882105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35510882105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a:solidFill>
                  <a:schemeClr val="dk1"/>
                </a:solidFill>
              </a:rPr>
              <a:t>Le RCDR gère deux consortiums canadiens qui soutiennent l'adoption </a:t>
            </a:r>
            <a:r>
              <a:rPr lang="en" b="1">
                <a:solidFill>
                  <a:schemeClr val="dk1"/>
                </a:solidFill>
              </a:rPr>
              <a:t>nationale </a:t>
            </a:r>
            <a:r>
              <a:rPr lang="en">
                <a:solidFill>
                  <a:schemeClr val="dk1"/>
                </a:solidFill>
              </a:rPr>
              <a:t>des identificateurs persistants (PID) :</a:t>
            </a:r>
            <a:endParaRPr>
              <a:solidFill>
                <a:schemeClr val="dk1"/>
              </a:solidFill>
            </a:endParaRPr>
          </a:p>
          <a:p>
            <a:pPr marL="171450" lvl="0" indent="-171450" algn="l" rtl="0">
              <a:spcBef>
                <a:spcPts val="0"/>
              </a:spcBef>
              <a:spcAft>
                <a:spcPts val="0"/>
              </a:spcAft>
              <a:buClr>
                <a:schemeClr val="dk1"/>
              </a:buClr>
              <a:buSzPts val="1200"/>
              <a:buChar char="•"/>
            </a:pPr>
            <a:r>
              <a:rPr lang="en">
                <a:solidFill>
                  <a:schemeClr val="dk1"/>
                </a:solidFill>
              </a:rPr>
              <a:t>Consortium ORCID-CA dont le CRKN est le responsable </a:t>
            </a:r>
            <a:r>
              <a:rPr lang="en" b="1">
                <a:solidFill>
                  <a:schemeClr val="dk1"/>
                </a:solidFill>
              </a:rPr>
              <a:t>administratif </a:t>
            </a:r>
            <a:r>
              <a:rPr lang="en">
                <a:solidFill>
                  <a:schemeClr val="dk1"/>
                </a:solidFill>
              </a:rPr>
              <a:t>et qu'il héberge depuis 2017</a:t>
            </a:r>
            <a:endParaRPr>
              <a:solidFill>
                <a:schemeClr val="dk1"/>
              </a:solidFill>
            </a:endParaRPr>
          </a:p>
          <a:p>
            <a:pPr marL="171450" lvl="0" indent="-171450" algn="l" rtl="0">
              <a:spcBef>
                <a:spcPts val="0"/>
              </a:spcBef>
              <a:spcAft>
                <a:spcPts val="0"/>
              </a:spcAft>
              <a:buClr>
                <a:schemeClr val="dk1"/>
              </a:buClr>
              <a:buSzPts val="1200"/>
              <a:buChar char="•"/>
            </a:pPr>
            <a:r>
              <a:rPr lang="en">
                <a:solidFill>
                  <a:schemeClr val="dk1"/>
                </a:solidFill>
              </a:rPr>
              <a:t>Et depuis 2020, en partenariat avec l'Alliance pour la recherche numérique au Canada (l'Alliance), le RCDR cogère également le Consortium DataCite Canada</a:t>
            </a:r>
            <a:endParaRPr>
              <a:solidFill>
                <a:schemeClr val="dk1"/>
              </a:solidFill>
            </a:endParaRPr>
          </a:p>
          <a:p>
            <a:pPr marL="171450" lvl="0" indent="-95250" algn="l" rtl="0">
              <a:spcBef>
                <a:spcPts val="0"/>
              </a:spcBef>
              <a:spcAft>
                <a:spcPts val="0"/>
              </a:spcAft>
              <a:buClr>
                <a:schemeClr val="dk1"/>
              </a:buClr>
              <a:buSzPts val="1200"/>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
                <a:solidFill>
                  <a:schemeClr val="dk1"/>
                </a:solidFill>
              </a:rPr>
              <a:t>Pour une vue d'ensemble :</a:t>
            </a:r>
            <a:endParaRPr>
              <a:solidFill>
                <a:schemeClr val="dk1"/>
              </a:solidFill>
            </a:endParaRPr>
          </a:p>
          <a:p>
            <a:pPr marL="0" lvl="0" indent="0" algn="l" rtl="0">
              <a:spcBef>
                <a:spcPts val="0"/>
              </a:spcBef>
              <a:spcAft>
                <a:spcPts val="0"/>
              </a:spcAft>
              <a:buClr>
                <a:schemeClr val="dk1"/>
              </a:buClr>
              <a:buFont typeface="Arial"/>
              <a:buNone/>
            </a:pPr>
            <a:r>
              <a:rPr lang="en" b="1">
                <a:solidFill>
                  <a:schemeClr val="dk1"/>
                </a:solidFill>
              </a:rPr>
              <a:t>ORCID </a:t>
            </a:r>
            <a:r>
              <a:rPr lang="en">
                <a:solidFill>
                  <a:schemeClr val="dk1"/>
                </a:solidFill>
              </a:rPr>
              <a:t>est une </a:t>
            </a:r>
            <a:r>
              <a:rPr lang="en" b="1">
                <a:solidFill>
                  <a:schemeClr val="dk1"/>
                </a:solidFill>
              </a:rPr>
              <a:t>organisation mondiale </a:t>
            </a:r>
            <a:r>
              <a:rPr lang="en">
                <a:solidFill>
                  <a:schemeClr val="dk1"/>
                </a:solidFill>
              </a:rPr>
              <a:t>à but non lucratif qui aide les chercheurs à s'</a:t>
            </a:r>
            <a:r>
              <a:rPr lang="en" b="1">
                <a:solidFill>
                  <a:schemeClr val="dk1"/>
                </a:solidFill>
              </a:rPr>
              <a:t>identifier </a:t>
            </a:r>
            <a:r>
              <a:rPr lang="en">
                <a:solidFill>
                  <a:schemeClr val="dk1"/>
                </a:solidFill>
              </a:rPr>
              <a:t>et à </a:t>
            </a:r>
            <a:r>
              <a:rPr lang="en" b="1">
                <a:solidFill>
                  <a:schemeClr val="dk1"/>
                </a:solidFill>
              </a:rPr>
              <a:t>se désambiguïser grâce à l</a:t>
            </a:r>
            <a:r>
              <a:rPr lang="en">
                <a:solidFill>
                  <a:schemeClr val="dk1"/>
                </a:solidFill>
              </a:rPr>
              <a:t>'utilisation d'iD ORCID (un PID pour People). ORCID-CA est le consortium </a:t>
            </a:r>
            <a:r>
              <a:rPr lang="en" b="1">
                <a:solidFill>
                  <a:schemeClr val="dk1"/>
                </a:solidFill>
              </a:rPr>
              <a:t>national </a:t>
            </a:r>
            <a:r>
              <a:rPr lang="en">
                <a:solidFill>
                  <a:schemeClr val="dk1"/>
                </a:solidFill>
              </a:rPr>
              <a:t>canadien d'ORCID qui aide les institutions </a:t>
            </a:r>
            <a:r>
              <a:rPr lang="en" b="1">
                <a:solidFill>
                  <a:schemeClr val="dk1"/>
                </a:solidFill>
              </a:rPr>
              <a:t>canadiennes </a:t>
            </a:r>
            <a:r>
              <a:rPr lang="en">
                <a:solidFill>
                  <a:schemeClr val="dk1"/>
                </a:solidFill>
              </a:rPr>
              <a:t>à intégrer ORCID dans </a:t>
            </a:r>
            <a:r>
              <a:rPr lang="en" b="1">
                <a:solidFill>
                  <a:schemeClr val="dk1"/>
                </a:solidFill>
              </a:rPr>
              <a:t>leurs </a:t>
            </a:r>
            <a:r>
              <a:rPr lang="en">
                <a:solidFill>
                  <a:schemeClr val="dk1"/>
                </a:solidFill>
              </a:rPr>
              <a:t>systèmes locaux et à </a:t>
            </a:r>
            <a:r>
              <a:rPr lang="en" b="1">
                <a:solidFill>
                  <a:schemeClr val="dk1"/>
                </a:solidFill>
              </a:rPr>
              <a:t>promouvoir l'</a:t>
            </a:r>
            <a:r>
              <a:rPr lang="en">
                <a:solidFill>
                  <a:schemeClr val="dk1"/>
                </a:solidFill>
              </a:rPr>
              <a:t>utilisation d'ORCID par les chercheurs. Nous comptons actuellement 55 membres dans 9 provinces, dont </a:t>
            </a:r>
            <a:r>
              <a:rPr lang="en" b="1">
                <a:solidFill>
                  <a:schemeClr val="dk1"/>
                </a:solidFill>
              </a:rPr>
              <a:t>tous les </a:t>
            </a:r>
            <a:r>
              <a:rPr lang="en">
                <a:solidFill>
                  <a:schemeClr val="dk1"/>
                </a:solidFill>
              </a:rPr>
              <a:t>membres de l'U15 et plusieurs </a:t>
            </a:r>
            <a:r>
              <a:rPr lang="en" b="1">
                <a:solidFill>
                  <a:schemeClr val="dk1"/>
                </a:solidFill>
              </a:rPr>
              <a:t>grands </a:t>
            </a:r>
            <a:r>
              <a:rPr lang="en">
                <a:solidFill>
                  <a:schemeClr val="dk1"/>
                </a:solidFill>
              </a:rPr>
              <a:t>bailleurs de fonds canadiens tels que le CRSNG, le CRSH, le FRQ au Québec et la FCI (notre membre le plus récent).</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r>
              <a:rPr lang="en">
                <a:solidFill>
                  <a:schemeClr val="dk1"/>
                </a:solidFill>
              </a:rPr>
              <a:t>De même, </a:t>
            </a:r>
            <a:r>
              <a:rPr lang="en" b="1">
                <a:solidFill>
                  <a:schemeClr val="dk1"/>
                </a:solidFill>
              </a:rPr>
              <a:t>DataCite </a:t>
            </a:r>
            <a:r>
              <a:rPr lang="en">
                <a:solidFill>
                  <a:schemeClr val="dk1"/>
                </a:solidFill>
              </a:rPr>
              <a:t>est une agence </a:t>
            </a:r>
            <a:r>
              <a:rPr lang="en" b="1">
                <a:solidFill>
                  <a:schemeClr val="dk1"/>
                </a:solidFill>
              </a:rPr>
              <a:t>mondiale </a:t>
            </a:r>
            <a:r>
              <a:rPr lang="en">
                <a:solidFill>
                  <a:schemeClr val="dk1"/>
                </a:solidFill>
              </a:rPr>
              <a:t>d'enregistrement d'identificateurs d'objets numériques qui </a:t>
            </a:r>
            <a:r>
              <a:rPr lang="en" b="1">
                <a:solidFill>
                  <a:schemeClr val="dk1"/>
                </a:solidFill>
              </a:rPr>
              <a:t>permet l'</a:t>
            </a:r>
            <a:r>
              <a:rPr lang="en">
                <a:solidFill>
                  <a:schemeClr val="dk1"/>
                </a:solidFill>
              </a:rPr>
              <a:t>enregistrement de DOI - un PID pour les résultats de la recherche tels que les ensembles de données. Le Consortium DataCite Canada veille à ce que les </a:t>
            </a:r>
            <a:r>
              <a:rPr lang="en" b="1">
                <a:solidFill>
                  <a:schemeClr val="dk1"/>
                </a:solidFill>
              </a:rPr>
              <a:t>institutions canadiennes </a:t>
            </a:r>
            <a:r>
              <a:rPr lang="en">
                <a:solidFill>
                  <a:schemeClr val="dk1"/>
                </a:solidFill>
              </a:rPr>
              <a:t>puissent bénéficier d'un soutien </a:t>
            </a:r>
            <a:r>
              <a:rPr lang="en" b="1">
                <a:solidFill>
                  <a:schemeClr val="dk1"/>
                </a:solidFill>
              </a:rPr>
              <a:t>durable </a:t>
            </a:r>
            <a:r>
              <a:rPr lang="en">
                <a:solidFill>
                  <a:schemeClr val="dk1"/>
                </a:solidFill>
              </a:rPr>
              <a:t>pour l'enregistrement des DOI auprès de DataCite. Nous comptons actuellement 85 membres avec 107 dépôts, et environ </a:t>
            </a:r>
            <a:r>
              <a:rPr lang="en" b="1">
                <a:solidFill>
                  <a:schemeClr val="dk1"/>
                </a:solidFill>
              </a:rPr>
              <a:t>sept cent cinquante mille </a:t>
            </a:r>
            <a:r>
              <a:rPr lang="en">
                <a:solidFill>
                  <a:schemeClr val="dk1"/>
                </a:solidFill>
              </a:rPr>
              <a:t>DOI ont été enregistrés à </a:t>
            </a:r>
            <a:r>
              <a:rPr lang="en" b="1">
                <a:solidFill>
                  <a:schemeClr val="dk1"/>
                </a:solidFill>
              </a:rPr>
              <a:t>ce jour </a:t>
            </a:r>
            <a:r>
              <a:rPr lang="en">
                <a:solidFill>
                  <a:schemeClr val="dk1"/>
                </a:solidFill>
              </a:rPr>
              <a:t>par nos membres. De nombreux ministères font également partie de ce consortium (comme Pêches et Océans Canada, Environnement et Changement climatique Canada, Statistique Canada, par exemple).</a:t>
            </a:r>
            <a:endParaRPr/>
          </a:p>
        </p:txBody>
      </p:sp>
      <p:sp>
        <p:nvSpPr>
          <p:cNvPr id="194" name="Google Shape;194;g35510882105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510882105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35510882105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dirty="0">
                <a:solidFill>
                  <a:schemeClr val="dk1"/>
                </a:solidFill>
              </a:rPr>
              <a:t>En termes de gouvernance des NID, les deux consortiums ont des comités de direction composés d'</a:t>
            </a:r>
            <a:r>
              <a:rPr lang="en" b="1" dirty="0">
                <a:solidFill>
                  <a:schemeClr val="dk1"/>
                </a:solidFill>
              </a:rPr>
              <a:t>institutions membres </a:t>
            </a:r>
            <a:r>
              <a:rPr lang="en" dirty="0">
                <a:solidFill>
                  <a:schemeClr val="dk1"/>
                </a:solidFill>
              </a:rPr>
              <a:t>et sont soutenus et guidés par un comité </a:t>
            </a:r>
            <a:r>
              <a:rPr lang="en" i="1" dirty="0">
                <a:solidFill>
                  <a:schemeClr val="dk1"/>
                </a:solidFill>
              </a:rPr>
              <a:t>consultatif </a:t>
            </a:r>
            <a:r>
              <a:rPr lang="en" dirty="0">
                <a:solidFill>
                  <a:schemeClr val="dk1"/>
                </a:solidFill>
              </a:rPr>
              <a:t>conjoint appelé </a:t>
            </a:r>
            <a:r>
              <a:rPr lang="en" i="1" dirty="0">
                <a:solidFill>
                  <a:schemeClr val="dk1"/>
                </a:solidFill>
              </a:rPr>
              <a:t>Comité consultatif canadien sur les identificateurs persistants </a:t>
            </a:r>
            <a:r>
              <a:rPr lang="en" dirty="0">
                <a:solidFill>
                  <a:schemeClr val="dk1"/>
                </a:solidFill>
              </a:rPr>
              <a:t>(CPIDAC). Ce </a:t>
            </a:r>
            <a:r>
              <a:rPr lang="en" b="1" dirty="0">
                <a:solidFill>
                  <a:schemeClr val="dk1"/>
                </a:solidFill>
              </a:rPr>
              <a:t>comité </a:t>
            </a:r>
            <a:r>
              <a:rPr lang="en" dirty="0">
                <a:solidFill>
                  <a:schemeClr val="dk1"/>
                </a:solidFill>
              </a:rPr>
              <a:t>conseille les deux consortiums d'identificateurs persistants </a:t>
            </a:r>
            <a:r>
              <a:rPr lang="en" b="1" dirty="0">
                <a:solidFill>
                  <a:schemeClr val="dk1"/>
                </a:solidFill>
              </a:rPr>
              <a:t>et </a:t>
            </a:r>
            <a:r>
              <a:rPr lang="en" dirty="0">
                <a:solidFill>
                  <a:schemeClr val="dk1"/>
                </a:solidFill>
              </a:rPr>
              <a:t>leurs comités directeurs respectifs et envisage </a:t>
            </a:r>
            <a:r>
              <a:rPr lang="en" b="1" dirty="0">
                <a:solidFill>
                  <a:schemeClr val="dk1"/>
                </a:solidFill>
              </a:rPr>
              <a:t>également </a:t>
            </a:r>
            <a:r>
              <a:rPr lang="en" dirty="0">
                <a:solidFill>
                  <a:schemeClr val="dk1"/>
                </a:solidFill>
              </a:rPr>
              <a:t>des mécanismes pour une stratégie nationale plus large en matière d'identificateurs persistants, y compris d'autres identificateurs persistants (par exemple, le </a:t>
            </a:r>
            <a:r>
              <a:rPr lang="en" b="1" dirty="0">
                <a:solidFill>
                  <a:schemeClr val="dk1"/>
                </a:solidFill>
              </a:rPr>
              <a:t>registre des organismes de recherche </a:t>
            </a:r>
            <a:r>
              <a:rPr lang="en" dirty="0">
                <a:solidFill>
                  <a:schemeClr val="dk1"/>
                </a:solidFill>
              </a:rPr>
              <a:t>ROR</a:t>
            </a:r>
            <a:r>
              <a:rPr lang="en" b="1" dirty="0">
                <a:solidFill>
                  <a:schemeClr val="dk1"/>
                </a:solidFill>
              </a:rPr>
              <a:t>)</a:t>
            </a:r>
            <a:r>
              <a:rPr lang="en" dirty="0">
                <a:solidFill>
                  <a:schemeClr val="dk1"/>
                </a:solidFill>
              </a:rPr>
              <a:t>.</a:t>
            </a:r>
            <a:endParaRPr dirty="0">
              <a:solidFill>
                <a:schemeClr val="dk1"/>
              </a:solidFill>
            </a:endParaRPr>
          </a:p>
          <a:p>
            <a:pPr marL="0" lvl="0" indent="0" algn="l" rtl="0">
              <a:spcBef>
                <a:spcPts val="0"/>
              </a:spcBef>
              <a:spcAft>
                <a:spcPts val="0"/>
              </a:spcAft>
              <a:buClr>
                <a:schemeClr val="dk1"/>
              </a:buClr>
              <a:buFont typeface="Arial"/>
              <a:buNone/>
            </a:pPr>
            <a:r>
              <a:rPr lang="en" dirty="0">
                <a:solidFill>
                  <a:schemeClr val="dk1"/>
                </a:solidFill>
              </a:rPr>
              <a:t>Le CPIDAC est composé d'</a:t>
            </a:r>
            <a:r>
              <a:rPr lang="en" b="1" dirty="0">
                <a:solidFill>
                  <a:schemeClr val="dk1"/>
                </a:solidFill>
              </a:rPr>
              <a:t>un large éventail de </a:t>
            </a:r>
            <a:r>
              <a:rPr lang="en" dirty="0">
                <a:solidFill>
                  <a:schemeClr val="dk1"/>
                </a:solidFill>
              </a:rPr>
              <a:t>parties prenantes issues de l'ensemble du paysage du financement de la recherche. Nous comptons parmi nos membres des représentants de</a:t>
            </a:r>
            <a:endParaRPr dirty="0">
              <a:solidFill>
                <a:schemeClr val="dk1"/>
              </a:solidFill>
            </a:endParaRPr>
          </a:p>
          <a:p>
            <a:pPr marL="171450" lvl="0" indent="-171450" algn="l" rtl="0">
              <a:spcBef>
                <a:spcPts val="0"/>
              </a:spcBef>
              <a:spcAft>
                <a:spcPts val="0"/>
              </a:spcAft>
              <a:buClr>
                <a:schemeClr val="dk1"/>
              </a:buClr>
              <a:buSzPts val="1200"/>
              <a:buChar char="•"/>
            </a:pPr>
            <a:r>
              <a:rPr lang="en" dirty="0">
                <a:solidFill>
                  <a:schemeClr val="dk1"/>
                </a:solidFill>
              </a:rPr>
              <a:t>Les bailleurs de fonds fédéraux apprécient le travail des trois agences</a:t>
            </a:r>
            <a:endParaRPr dirty="0">
              <a:solidFill>
                <a:schemeClr val="dk1"/>
              </a:solidFill>
            </a:endParaRPr>
          </a:p>
          <a:p>
            <a:pPr marL="171450" lvl="0" indent="-171450" algn="l" rtl="0">
              <a:spcBef>
                <a:spcPts val="0"/>
              </a:spcBef>
              <a:spcAft>
                <a:spcPts val="0"/>
              </a:spcAft>
              <a:buClr>
                <a:schemeClr val="dk1"/>
              </a:buClr>
              <a:buSzPts val="1200"/>
              <a:buChar char="•"/>
            </a:pPr>
            <a:r>
              <a:rPr lang="en" dirty="0">
                <a:solidFill>
                  <a:schemeClr val="dk1"/>
                </a:solidFill>
              </a:rPr>
              <a:t>Bailleurs de fonds provinciaux du Québec, de l'Alberta et de la Colombie-Britannique</a:t>
            </a:r>
            <a:endParaRPr dirty="0">
              <a:solidFill>
                <a:schemeClr val="dk1"/>
              </a:solidFill>
            </a:endParaRPr>
          </a:p>
          <a:p>
            <a:pPr marL="171450" lvl="0" indent="-171450" algn="l" rtl="0">
              <a:spcBef>
                <a:spcPts val="0"/>
              </a:spcBef>
              <a:spcAft>
                <a:spcPts val="0"/>
              </a:spcAft>
              <a:buClr>
                <a:schemeClr val="dk1"/>
              </a:buClr>
              <a:buSzPts val="1200"/>
              <a:buChar char="•"/>
            </a:pPr>
            <a:r>
              <a:rPr lang="en" dirty="0">
                <a:solidFill>
                  <a:schemeClr val="dk1"/>
                </a:solidFill>
              </a:rPr>
              <a:t>Infrastructure de recherche numérique canadienne (par exemple, Scholar's Portal, Érudit, PKP)</a:t>
            </a:r>
            <a:endParaRPr dirty="0">
              <a:solidFill>
                <a:schemeClr val="dk1"/>
              </a:solidFill>
            </a:endParaRPr>
          </a:p>
          <a:p>
            <a:pPr marL="171450" lvl="0" indent="-171450" algn="l" rtl="0">
              <a:spcBef>
                <a:spcPts val="0"/>
              </a:spcBef>
              <a:spcAft>
                <a:spcPts val="0"/>
              </a:spcAft>
              <a:buClr>
                <a:schemeClr val="dk1"/>
              </a:buClr>
              <a:buSzPts val="1200"/>
              <a:buChar char="•"/>
            </a:pPr>
            <a:r>
              <a:rPr lang="en" dirty="0">
                <a:solidFill>
                  <a:schemeClr val="dk1"/>
                </a:solidFill>
              </a:rPr>
              <a:t>Consortiums de </a:t>
            </a:r>
            <a:r>
              <a:rPr lang="en" b="1" dirty="0">
                <a:solidFill>
                  <a:schemeClr val="dk1"/>
                </a:solidFill>
              </a:rPr>
              <a:t>bibliothèques de </a:t>
            </a:r>
            <a:r>
              <a:rPr lang="en" dirty="0">
                <a:solidFill>
                  <a:schemeClr val="dk1"/>
                </a:solidFill>
              </a:rPr>
              <a:t>recherche canadiennes (par exemple, CARL, OCUL, PBUQ)</a:t>
            </a:r>
            <a:endParaRPr dirty="0">
              <a:solidFill>
                <a:schemeClr val="dk1"/>
              </a:solidFill>
            </a:endParaRPr>
          </a:p>
          <a:p>
            <a:pPr marL="171450" lvl="0" indent="-171450" algn="l" rtl="0">
              <a:spcBef>
                <a:spcPts val="0"/>
              </a:spcBef>
              <a:spcAft>
                <a:spcPts val="0"/>
              </a:spcAft>
              <a:buClr>
                <a:schemeClr val="dk1"/>
              </a:buClr>
              <a:buSzPts val="1200"/>
              <a:buChar char="•"/>
            </a:pPr>
            <a:r>
              <a:rPr lang="en" b="1" dirty="0">
                <a:solidFill>
                  <a:schemeClr val="dk1"/>
                </a:solidFill>
              </a:rPr>
              <a:t>Et </a:t>
            </a:r>
            <a:r>
              <a:rPr lang="en" dirty="0">
                <a:solidFill>
                  <a:schemeClr val="dk1"/>
                </a:solidFill>
              </a:rPr>
              <a:t>un certain nombre d'autres acteurs du monde universitaire (par exemple, les DSI du CUCCIO et les administrateurs de la recherche du CARA).</a:t>
            </a:r>
            <a:endParaRPr dirty="0">
              <a:solidFill>
                <a:schemeClr val="dk1"/>
              </a:solidFill>
            </a:endParaRPr>
          </a:p>
          <a:p>
            <a:pPr marL="0" lvl="0" indent="0" algn="l" rtl="0">
              <a:spcBef>
                <a:spcPts val="0"/>
              </a:spcBef>
              <a:spcAft>
                <a:spcPts val="0"/>
              </a:spcAft>
              <a:buClr>
                <a:schemeClr val="dk1"/>
              </a:buClr>
              <a:buFont typeface="Arial"/>
              <a:buNone/>
            </a:pPr>
            <a:r>
              <a:rPr lang="en" dirty="0">
                <a:solidFill>
                  <a:schemeClr val="dk1"/>
                </a:solidFill>
              </a:rPr>
              <a:t>Le CPIDAC joue donc un rôle </a:t>
            </a:r>
            <a:r>
              <a:rPr lang="en" b="1" dirty="0">
                <a:solidFill>
                  <a:schemeClr val="dk1"/>
                </a:solidFill>
              </a:rPr>
              <a:t>important </a:t>
            </a:r>
            <a:r>
              <a:rPr lang="en" dirty="0">
                <a:solidFill>
                  <a:schemeClr val="dk1"/>
                </a:solidFill>
              </a:rPr>
              <a:t>dans la collaboration nationale pour les maladies infectieuses pulmonaires.</a:t>
            </a:r>
            <a:endParaRPr dirty="0">
              <a:solidFill>
                <a:schemeClr val="dk1"/>
              </a:solidFill>
            </a:endParaRPr>
          </a:p>
          <a:p>
            <a:pPr marL="0" lvl="0" indent="0" algn="l" rtl="0">
              <a:spcBef>
                <a:spcPts val="0"/>
              </a:spcBef>
              <a:spcAft>
                <a:spcPts val="0"/>
              </a:spcAft>
              <a:buClr>
                <a:schemeClr val="dk1"/>
              </a:buClr>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Il est juste de dire que cette </a:t>
            </a:r>
            <a:r>
              <a:rPr lang="en" b="1" dirty="0">
                <a:solidFill>
                  <a:schemeClr val="dk1"/>
                </a:solidFill>
              </a:rPr>
              <a:t>solide </a:t>
            </a:r>
            <a:r>
              <a:rPr lang="en" dirty="0">
                <a:solidFill>
                  <a:schemeClr val="dk1"/>
                </a:solidFill>
              </a:rPr>
              <a:t>structure de gouvernance est l'un des </a:t>
            </a:r>
            <a:r>
              <a:rPr lang="en" b="1" dirty="0">
                <a:solidFill>
                  <a:schemeClr val="dk1"/>
                </a:solidFill>
              </a:rPr>
              <a:t>éléments clés </a:t>
            </a:r>
            <a:r>
              <a:rPr lang="en" dirty="0">
                <a:solidFill>
                  <a:schemeClr val="dk1"/>
                </a:solidFill>
              </a:rPr>
              <a:t>qui rend l'approche du Canada unique - par le biais de ces comités, nos parties prenantes sont </a:t>
            </a:r>
            <a:r>
              <a:rPr lang="en" b="1" dirty="0">
                <a:solidFill>
                  <a:schemeClr val="dk1"/>
                </a:solidFill>
              </a:rPr>
              <a:t>profondément engagées </a:t>
            </a:r>
            <a:r>
              <a:rPr lang="en" dirty="0">
                <a:solidFill>
                  <a:schemeClr val="dk1"/>
                </a:solidFill>
              </a:rPr>
              <a:t>à </a:t>
            </a:r>
            <a:r>
              <a:rPr lang="en" b="1" dirty="0">
                <a:solidFill>
                  <a:schemeClr val="dk1"/>
                </a:solidFill>
              </a:rPr>
              <a:t>tous les niveaux </a:t>
            </a:r>
            <a:r>
              <a:rPr lang="en" dirty="0">
                <a:solidFill>
                  <a:schemeClr val="dk1"/>
                </a:solidFill>
              </a:rPr>
              <a:t>du développement et de la mise en œuvre des DPI dans l'écosystème de recherche canadien, ce qui contribue réellement à stimuler la stratégie nationale en matière de DPI.</a:t>
            </a:r>
            <a:endParaRPr sz="1200" dirty="0"/>
          </a:p>
        </p:txBody>
      </p:sp>
      <p:sp>
        <p:nvSpPr>
          <p:cNvPr id="210" name="Google Shape;210;g35510882105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510882105_2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35510882105_2_1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John Aspler</a:t>
            </a:r>
            <a:endParaRPr/>
          </a:p>
        </p:txBody>
      </p:sp>
      <p:sp>
        <p:nvSpPr>
          <p:cNvPr id="228" name="Google Shape;228;g35510882105_2_1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510882105_2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35510882105_2_1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b="1"/>
              <a:t>Pourquoi une stratégie nationale ?  </a:t>
            </a:r>
            <a:r>
              <a:rPr lang="en"/>
              <a:t>L'intérêt des PID est qu'ils relient tous les éléments entre eux. Cela ne peut se faire sans une approche orientée vers la communauté et centrée sur elle. Cela nécessite une collaboration importante entre tous les secteurs de la recherche - universités (y compris les bureaux de recherche et les bibliothèques), ministères, bailleurs de fonds, éditeurs, etc. En outre, le soutien, l'orientation et le financement de ces initiatives au niveau national profiteront à l'ensemble de la recherche canadienne et aideront les institutions à atteindre certains de leurs objectifs en matière de science ouverte ou de libre accès. Il y a quelques années, le gouvernement canadien a publié des orientations et des exigences pour la recherche gouvernementale sur la science ouverte et les DPI figurent dans les plans d'action en cours d'élaboration. En fin de compte, les ressources et les politiques locales exigent une réponse nationale aux DPI, même s'il s'agit essentiellement d'initiatives internationales.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 b="1"/>
              <a:t>Phase I &amp; II </a:t>
            </a:r>
            <a:r>
              <a:rPr lang="en" b="0"/>
              <a:t>: Dans la phase I, le </a:t>
            </a:r>
            <a:r>
              <a:rPr lang="en"/>
              <a:t>RCDR, l'Alliance et le CPIDAC ont travaillé avec le consultant MoreBrains Cooperative pour élaborer un rapport, une liste de conditions préalables à l'élaboration et à la mise en œuvre réussies d'une stratégie nationale en matière de DPI. Ce travail a impliqué la consultation des parties prenantes - entretiens et ateliers - et nous a conduits à la phase suivante de ce travail. Au cours de la phase II, un grand nombre de résultats ont été élaborés avec MoreBrains (pour être transformés en une boîte à outils), y compris un PID 101 et un énoncé de problème pour toutes les parties prenantes, une présentation de la stratégie nationale et un exposé politique pour les administrateurs et les décideurs, ainsi que des diapositives modèles et une infographie qui peuvent être adaptées à n'importe quel public selon les besoins. Huit entités prioritaires ont été identifiées - les types d'entités de recherche pour lesquelles les parties prenantes canadiennes veulent des PID (par exemple, les chercheurs, les publications, les logiciels) - et les prochaines étapes consisteront principalement à identifier les PID et les intégrations de PID à privilégier pour soutenir ces entités de recherche prioritaires pour la communauté.</a:t>
            </a:r>
            <a:endParaRPr/>
          </a:p>
          <a:p>
            <a:pPr marL="0" lvl="0" indent="0" algn="l" rtl="0">
              <a:spcBef>
                <a:spcPts val="0"/>
              </a:spcBef>
              <a:spcAft>
                <a:spcPts val="0"/>
              </a:spcAft>
              <a:buNone/>
            </a:pPr>
            <a:endParaRPr/>
          </a:p>
          <a:p>
            <a:pPr marL="0" lvl="0" indent="0" algn="l" rtl="0">
              <a:spcBef>
                <a:spcPts val="0"/>
              </a:spcBef>
              <a:spcAft>
                <a:spcPts val="0"/>
              </a:spcAft>
              <a:buNone/>
            </a:pPr>
            <a:r>
              <a:rPr lang="en" b="1"/>
              <a:t>Phase III : </a:t>
            </a:r>
            <a:r>
              <a:rPr lang="en"/>
              <a:t>Cette dernière phase d'élaboration de la stratégie, qui s'est achevée en 2024, nous a permis de passer à la tâche la plus concrète : déterminer quels DPI devraient être appliqués à quelles entités pour résoudre quels problèmes dans l'écosystème de la recherche canadienne. Un rapport sur les DPI prioritaires, une analyse des lacunes et des recommandations, guidés par une vision, une mission et des principes nouvellement élaborés pour la stratégie DPI, nous permettront de passer de l'élaboration de la stratégie à sa mise en œuvre.</a:t>
            </a:r>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spcBef>
                <a:spcPts val="0"/>
              </a:spcBef>
              <a:spcAft>
                <a:spcPts val="0"/>
              </a:spcAft>
              <a:buNone/>
            </a:pPr>
            <a:r>
              <a:rPr lang="en" b="1"/>
              <a:t>Prochaines étapes : </a:t>
            </a:r>
            <a:r>
              <a:rPr lang="en"/>
              <a:t>En effet, c'est là que nous en sommes aujourd'hui. Nous avons élaboré un plan de travail stratégique réalisable, nous élaborons des lignes directrices (plans d'action entité par entité), nous développons notre capacité technique et nous avons commencé à nous engager largement auprès de notre communauté (en commençant par une importante mise à jour du site web, y compris la publication de la boîte à outils de communication, de la matrice de sélection du DIP et du rapport final/des recommandations).</a:t>
            </a:r>
            <a:endParaRPr/>
          </a:p>
          <a:p>
            <a:pPr marL="0" lvl="0" indent="0" algn="l" rtl="0">
              <a:spcBef>
                <a:spcPts val="0"/>
              </a:spcBef>
              <a:spcAft>
                <a:spcPts val="0"/>
              </a:spcAft>
              <a:buNone/>
            </a:pPr>
            <a:endParaRPr/>
          </a:p>
        </p:txBody>
      </p:sp>
      <p:sp>
        <p:nvSpPr>
          <p:cNvPr id="236" name="Google Shape;236;g35510882105_2_1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pic>
        <p:nvPicPr>
          <p:cNvPr id="55" name="Google Shape;55;p14"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6" name="Google Shape;56;p14"/>
          <p:cNvSpPr txBox="1">
            <a:spLocks noGrp="1"/>
          </p:cNvSpPr>
          <p:nvPr>
            <p:ph type="ctrTitle"/>
          </p:nvPr>
        </p:nvSpPr>
        <p:spPr>
          <a:xfrm>
            <a:off x="900112" y="1771153"/>
            <a:ext cx="7955653" cy="1741961"/>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900112" y="3923969"/>
            <a:ext cx="6443665" cy="900024"/>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lt1"/>
              </a:buClr>
              <a:buSzPts val="1500"/>
              <a:buNone/>
              <a:defRPr sz="1500">
                <a:solidFill>
                  <a:schemeClr val="l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58" name="Google Shape;58;p14" descr="A close up of a logo&#10;&#10;Description automatically generated"/>
          <p:cNvPicPr preferRelativeResize="0"/>
          <p:nvPr/>
        </p:nvPicPr>
        <p:blipFill rotWithShape="1">
          <a:blip r:embed="rId3">
            <a:alphaModFix/>
          </a:blip>
          <a:srcRect/>
          <a:stretch/>
        </p:blipFill>
        <p:spPr>
          <a:xfrm>
            <a:off x="900111" y="357120"/>
            <a:ext cx="2528888" cy="1108553"/>
          </a:xfrm>
          <a:prstGeom prst="rect">
            <a:avLst/>
          </a:prstGeom>
          <a:noFill/>
          <a:ln>
            <a:noFill/>
          </a:ln>
        </p:spPr>
      </p:pic>
      <p:cxnSp>
        <p:nvCxnSpPr>
          <p:cNvPr id="59" name="Google Shape;59;p14"/>
          <p:cNvCxnSpPr/>
          <p:nvPr/>
        </p:nvCxnSpPr>
        <p:spPr>
          <a:xfrm rot="10800000">
            <a:off x="900111" y="3818594"/>
            <a:ext cx="7955654" cy="0"/>
          </a:xfrm>
          <a:prstGeom prst="straightConnector1">
            <a:avLst/>
          </a:prstGeom>
          <a:noFill/>
          <a:ln w="12700" cap="flat" cmpd="sng">
            <a:solidFill>
              <a:schemeClr val="lt1"/>
            </a:solidFill>
            <a:prstDash val="solid"/>
            <a:miter lim="800000"/>
            <a:headEnd type="none" w="sm" len="sm"/>
            <a:tailEnd type="none" w="sm" len="sm"/>
          </a:ln>
        </p:spPr>
      </p:cxnSp>
      <p:sp>
        <p:nvSpPr>
          <p:cNvPr id="60" name="Google Shape;60;p14"/>
          <p:cNvSpPr txBox="1"/>
          <p:nvPr/>
        </p:nvSpPr>
        <p:spPr>
          <a:xfrm>
            <a:off x="7572069" y="4531555"/>
            <a:ext cx="1402548" cy="3462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800" b="0" i="0" u="none" strike="noStrike" cap="none">
                <a:solidFill>
                  <a:schemeClr val="lt1"/>
                </a:solidFill>
                <a:latin typeface="Arial"/>
                <a:ea typeface="Arial"/>
                <a:cs typeface="Arial"/>
                <a:sym typeface="Arial"/>
              </a:rPr>
              <a:t>crkn-rcdr.ca</a:t>
            </a: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8"/>
        <p:cNvGrpSpPr/>
        <p:nvPr/>
      </p:nvGrpSpPr>
      <p:grpSpPr>
        <a:xfrm>
          <a:off x="0" y="0"/>
          <a:ext cx="0" cy="0"/>
          <a:chOff x="0" y="0"/>
          <a:chExt cx="0" cy="0"/>
        </a:xfrm>
      </p:grpSpPr>
      <p:pic>
        <p:nvPicPr>
          <p:cNvPr id="109" name="Google Shape;109;p2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0" name="Google Shape;110;p24"/>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3000"/>
              <a:buFont typeface="Arial"/>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24"/>
          <p:cNvSpPr txBox="1">
            <a:spLocks noGrp="1"/>
          </p:cNvSpPr>
          <p:nvPr>
            <p:ph type="body" idx="1"/>
          </p:nvPr>
        </p:nvSpPr>
        <p:spPr>
          <a:xfrm>
            <a:off x="900113" y="1339402"/>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4"/>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3"/>
        <p:cNvGrpSpPr/>
        <p:nvPr/>
      </p:nvGrpSpPr>
      <p:grpSpPr>
        <a:xfrm>
          <a:off x="0" y="0"/>
          <a:ext cx="0" cy="0"/>
          <a:chOff x="0" y="0"/>
          <a:chExt cx="0" cy="0"/>
        </a:xfrm>
      </p:grpSpPr>
      <p:pic>
        <p:nvPicPr>
          <p:cNvPr id="114" name="Google Shape;114;p25"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5" name="Google Shape;115;p25"/>
          <p:cNvSpPr txBox="1">
            <a:spLocks noGrp="1"/>
          </p:cNvSpPr>
          <p:nvPr>
            <p:ph type="title"/>
          </p:nvPr>
        </p:nvSpPr>
        <p:spPr>
          <a:xfrm>
            <a:off x="900113" y="1490869"/>
            <a:ext cx="7886700" cy="175120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6" name="Google Shape;116;p25"/>
          <p:cNvSpPr txBox="1">
            <a:spLocks noGrp="1"/>
          </p:cNvSpPr>
          <p:nvPr>
            <p:ph type="body" idx="1"/>
          </p:nvPr>
        </p:nvSpPr>
        <p:spPr>
          <a:xfrm>
            <a:off x="900113"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17" name="Google Shape;117;p25"/>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8"/>
        <p:cNvGrpSpPr/>
        <p:nvPr/>
      </p:nvGrpSpPr>
      <p:grpSpPr>
        <a:xfrm>
          <a:off x="0" y="0"/>
          <a:ext cx="0" cy="0"/>
          <a:chOff x="0" y="0"/>
          <a:chExt cx="0" cy="0"/>
        </a:xfrm>
      </p:grpSpPr>
      <p:pic>
        <p:nvPicPr>
          <p:cNvPr id="119" name="Google Shape;119;p2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0" name="Google Shape;120;p26"/>
          <p:cNvSpPr txBox="1">
            <a:spLocks noGrp="1"/>
          </p:cNvSpPr>
          <p:nvPr>
            <p:ph type="title"/>
          </p:nvPr>
        </p:nvSpPr>
        <p:spPr>
          <a:xfrm>
            <a:off x="900113" y="1490869"/>
            <a:ext cx="7886700" cy="175120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6"/>
          <p:cNvSpPr txBox="1">
            <a:spLocks noGrp="1"/>
          </p:cNvSpPr>
          <p:nvPr>
            <p:ph type="body" idx="1"/>
          </p:nvPr>
        </p:nvSpPr>
        <p:spPr>
          <a:xfrm>
            <a:off x="900113"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2" name="Google Shape;122;p26"/>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7"/>
          <p:cNvSpPr txBox="1">
            <a:spLocks noGrp="1"/>
          </p:cNvSpPr>
          <p:nvPr>
            <p:ph type="body" idx="1"/>
          </p:nvPr>
        </p:nvSpPr>
        <p:spPr>
          <a:xfrm>
            <a:off x="900113" y="1339402"/>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7"/>
          <p:cNvSpPr txBox="1">
            <a:spLocks noGrp="1"/>
          </p:cNvSpPr>
          <p:nvPr>
            <p:ph type="body" idx="2"/>
          </p:nvPr>
        </p:nvSpPr>
        <p:spPr>
          <a:xfrm>
            <a:off x="4900613" y="1339402"/>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7" name="Google Shape;127;p27"/>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27" descr="A picture containing music&#10;&#10;Description automatically generated"/>
          <p:cNvPicPr preferRelativeResize="0"/>
          <p:nvPr/>
        </p:nvPicPr>
        <p:blipFill rotWithShape="1">
          <a:blip r:embed="rId2">
            <a:alphaModFix/>
          </a:blip>
          <a:srcRect/>
          <a:stretch/>
        </p:blipFill>
        <p:spPr>
          <a:xfrm>
            <a:off x="900113" y="4767265"/>
            <a:ext cx="1258516" cy="27384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28"/>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28"/>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2" name="Google Shape;132;p28" descr="A picture containing music&#10;&#10;Description automatically generated"/>
          <p:cNvPicPr preferRelativeResize="0"/>
          <p:nvPr/>
        </p:nvPicPr>
        <p:blipFill rotWithShape="1">
          <a:blip r:embed="rId2">
            <a:alphaModFix/>
          </a:blip>
          <a:srcRect/>
          <a:stretch/>
        </p:blipFill>
        <p:spPr>
          <a:xfrm>
            <a:off x="900113" y="4767265"/>
            <a:ext cx="1258516" cy="27384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9"/>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35" name="Google Shape;135;p29" descr="A picture containing music&#10;&#10;Description automatically generated"/>
          <p:cNvPicPr preferRelativeResize="0"/>
          <p:nvPr/>
        </p:nvPicPr>
        <p:blipFill rotWithShape="1">
          <a:blip r:embed="rId2">
            <a:alphaModFix/>
          </a:blip>
          <a:srcRect/>
          <a:stretch/>
        </p:blipFill>
        <p:spPr>
          <a:xfrm>
            <a:off x="900113" y="4767265"/>
            <a:ext cx="1258516" cy="27384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36"/>
        <p:cNvGrpSpPr/>
        <p:nvPr/>
      </p:nvGrpSpPr>
      <p:grpSpPr>
        <a:xfrm>
          <a:off x="0" y="0"/>
          <a:ext cx="0" cy="0"/>
          <a:chOff x="0" y="0"/>
          <a:chExt cx="0" cy="0"/>
        </a:xfrm>
      </p:grpSpPr>
      <p:sp>
        <p:nvSpPr>
          <p:cNvPr id="137" name="Google Shape;137;p30"/>
          <p:cNvSpPr txBox="1">
            <a:spLocks noGrp="1"/>
          </p:cNvSpPr>
          <p:nvPr>
            <p:ph type="subTitle" idx="1"/>
          </p:nvPr>
        </p:nvSpPr>
        <p:spPr>
          <a:xfrm>
            <a:off x="656035" y="3381375"/>
            <a:ext cx="7006028" cy="256224"/>
          </a:xfrm>
          <a:prstGeom prst="rect">
            <a:avLst/>
          </a:prstGeom>
          <a:noFill/>
          <a:ln>
            <a:noFill/>
          </a:ln>
        </p:spPr>
        <p:txBody>
          <a:bodyPr spcFirstLastPara="1" wrap="square" lIns="0" tIns="0" rIns="0" bIns="0" anchor="t" anchorCtr="0">
            <a:noAutofit/>
          </a:bodyPr>
          <a:lstStyle>
            <a:lvl1pPr lvl="0" algn="l">
              <a:lnSpc>
                <a:spcPct val="90000"/>
              </a:lnSpc>
              <a:spcBef>
                <a:spcPts val="800"/>
              </a:spcBef>
              <a:spcAft>
                <a:spcPts val="0"/>
              </a:spcAft>
              <a:buClr>
                <a:schemeClr val="dk1"/>
              </a:buClr>
              <a:buSzPts val="1500"/>
              <a:buNone/>
              <a:defRPr sz="1500">
                <a:solidFill>
                  <a:schemeClr val="dk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8" name="Google Shape;138;p30"/>
          <p:cNvSpPr txBox="1">
            <a:spLocks noGrp="1"/>
          </p:cNvSpPr>
          <p:nvPr>
            <p:ph type="sldNum" idx="12"/>
          </p:nvPr>
        </p:nvSpPr>
        <p:spPr>
          <a:xfrm>
            <a:off x="6430566" y="4597004"/>
            <a:ext cx="2057400" cy="273844"/>
          </a:xfrm>
          <a:prstGeom prst="rect">
            <a:avLst/>
          </a:prstGeom>
          <a:noFill/>
          <a:ln>
            <a:noFill/>
          </a:ln>
        </p:spPr>
        <p:txBody>
          <a:bodyPr spcFirstLastPara="1" wrap="square" lIns="0" tIns="0" rIns="0" bIns="0" anchor="b" anchorCtr="0">
            <a:noAutofit/>
          </a:bodyPr>
          <a:lstStyle>
            <a:lvl1pPr marL="0" lvl="0" indent="0" algn="r">
              <a:spcBef>
                <a:spcPts val="0"/>
              </a:spcBef>
              <a:buNone/>
              <a:defRPr sz="800">
                <a:solidFill>
                  <a:schemeClr val="dk1"/>
                </a:solidFill>
                <a:latin typeface="Arial"/>
                <a:ea typeface="Arial"/>
                <a:cs typeface="Arial"/>
                <a:sym typeface="Arial"/>
              </a:defRPr>
            </a:lvl1pPr>
            <a:lvl2pPr marL="0" lvl="1" indent="0" algn="r">
              <a:spcBef>
                <a:spcPts val="0"/>
              </a:spcBef>
              <a:buNone/>
              <a:defRPr sz="800">
                <a:solidFill>
                  <a:schemeClr val="dk1"/>
                </a:solidFill>
                <a:latin typeface="Arial"/>
                <a:ea typeface="Arial"/>
                <a:cs typeface="Arial"/>
                <a:sym typeface="Arial"/>
              </a:defRPr>
            </a:lvl2pPr>
            <a:lvl3pPr marL="0" lvl="2" indent="0" algn="r">
              <a:spcBef>
                <a:spcPts val="0"/>
              </a:spcBef>
              <a:buNone/>
              <a:defRPr sz="800">
                <a:solidFill>
                  <a:schemeClr val="dk1"/>
                </a:solidFill>
                <a:latin typeface="Arial"/>
                <a:ea typeface="Arial"/>
                <a:cs typeface="Arial"/>
                <a:sym typeface="Arial"/>
              </a:defRPr>
            </a:lvl3pPr>
            <a:lvl4pPr marL="0" lvl="3" indent="0" algn="r">
              <a:spcBef>
                <a:spcPts val="0"/>
              </a:spcBef>
              <a:buNone/>
              <a:defRPr sz="800">
                <a:solidFill>
                  <a:schemeClr val="dk1"/>
                </a:solidFill>
                <a:latin typeface="Arial"/>
                <a:ea typeface="Arial"/>
                <a:cs typeface="Arial"/>
                <a:sym typeface="Arial"/>
              </a:defRPr>
            </a:lvl4pPr>
            <a:lvl5pPr marL="0" lvl="4" indent="0" algn="r">
              <a:spcBef>
                <a:spcPts val="0"/>
              </a:spcBef>
              <a:buNone/>
              <a:defRPr sz="800">
                <a:solidFill>
                  <a:schemeClr val="dk1"/>
                </a:solidFill>
                <a:latin typeface="Arial"/>
                <a:ea typeface="Arial"/>
                <a:cs typeface="Arial"/>
                <a:sym typeface="Arial"/>
              </a:defRPr>
            </a:lvl5pPr>
            <a:lvl6pPr marL="0" lvl="5" indent="0" algn="r">
              <a:spcBef>
                <a:spcPts val="0"/>
              </a:spcBef>
              <a:buNone/>
              <a:defRPr sz="800">
                <a:solidFill>
                  <a:schemeClr val="dk1"/>
                </a:solidFill>
                <a:latin typeface="Arial"/>
                <a:ea typeface="Arial"/>
                <a:cs typeface="Arial"/>
                <a:sym typeface="Arial"/>
              </a:defRPr>
            </a:lvl6pPr>
            <a:lvl7pPr marL="0" lvl="6" indent="0" algn="r">
              <a:spcBef>
                <a:spcPts val="0"/>
              </a:spcBef>
              <a:buNone/>
              <a:defRPr sz="800">
                <a:solidFill>
                  <a:schemeClr val="dk1"/>
                </a:solidFill>
                <a:latin typeface="Arial"/>
                <a:ea typeface="Arial"/>
                <a:cs typeface="Arial"/>
                <a:sym typeface="Arial"/>
              </a:defRPr>
            </a:lvl7pPr>
            <a:lvl8pPr marL="0" lvl="7" indent="0" algn="r">
              <a:spcBef>
                <a:spcPts val="0"/>
              </a:spcBef>
              <a:buNone/>
              <a:defRPr sz="800">
                <a:solidFill>
                  <a:schemeClr val="dk1"/>
                </a:solidFill>
                <a:latin typeface="Arial"/>
                <a:ea typeface="Arial"/>
                <a:cs typeface="Arial"/>
                <a:sym typeface="Arial"/>
              </a:defRPr>
            </a:lvl8pPr>
            <a:lvl9pPr marL="0" lvl="8" indent="0" algn="r">
              <a:spcBef>
                <a:spcPts val="0"/>
              </a:spcBef>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30"/>
          <p:cNvSpPr txBox="1">
            <a:spLocks noGrp="1"/>
          </p:cNvSpPr>
          <p:nvPr>
            <p:ph type="ctrTitle"/>
          </p:nvPr>
        </p:nvSpPr>
        <p:spPr>
          <a:xfrm>
            <a:off x="656034" y="2654454"/>
            <a:ext cx="7831931" cy="64056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3E6C1E"/>
              </a:buClr>
              <a:buSzPts val="4500"/>
              <a:buFont typeface="Arial"/>
              <a:buNone/>
              <a:defRPr sz="4500">
                <a:solidFill>
                  <a:srgbClr val="3E6C1E"/>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40" name="Google Shape;140;p30"/>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606" y="276225"/>
            <a:ext cx="8586788" cy="2001188"/>
          </a:xfrm>
        </p:spPr>
        <p:txBody>
          <a:bodyPr anchor="b"/>
          <a:lstStyle>
            <a:lvl1pPr algn="l">
              <a:defRPr sz="4500"/>
            </a:lvl1pPr>
          </a:lstStyle>
          <a:p>
            <a:r>
              <a:rPr lang="en-US"/>
              <a:t>Click to edit Master title style</a:t>
            </a:r>
            <a:endParaRPr lang="en-CA"/>
          </a:p>
        </p:txBody>
      </p:sp>
      <p:sp>
        <p:nvSpPr>
          <p:cNvPr id="3" name="Subtitle 2"/>
          <p:cNvSpPr>
            <a:spLocks noGrp="1"/>
          </p:cNvSpPr>
          <p:nvPr>
            <p:ph type="subTitle" idx="1"/>
          </p:nvPr>
        </p:nvSpPr>
        <p:spPr>
          <a:xfrm>
            <a:off x="278606" y="2346469"/>
            <a:ext cx="8586788" cy="858795"/>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Tree>
    <p:extLst>
      <p:ext uri="{BB962C8B-B14F-4D97-AF65-F5344CB8AC3E}">
        <p14:creationId xmlns:p14="http://schemas.microsoft.com/office/powerpoint/2010/main" val="110238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07" y="276226"/>
            <a:ext cx="8586788" cy="475895"/>
          </a:xfrm>
        </p:spPr>
        <p:txBody>
          <a:bodyPr>
            <a:normAutofit/>
          </a:bodyPr>
          <a:lstStyle>
            <a:lvl1pPr>
              <a:defRPr sz="2700">
                <a:latin typeface="Arial" panose="020B0604020202020204" pitchFamily="34" charset="0"/>
                <a:cs typeface="Arial" panose="020B0604020202020204" pitchFamily="34" charset="0"/>
              </a:defRPr>
            </a:lvl1pPr>
          </a:lstStyle>
          <a:p>
            <a:r>
              <a:rPr lang="en-US"/>
              <a:t>Click to edit Master title style</a:t>
            </a:r>
            <a:endParaRPr lang="en-CA"/>
          </a:p>
        </p:txBody>
      </p:sp>
      <p:sp>
        <p:nvSpPr>
          <p:cNvPr id="3" name="Content Placeholder 2"/>
          <p:cNvSpPr>
            <a:spLocks noGrp="1"/>
          </p:cNvSpPr>
          <p:nvPr>
            <p:ph idx="1"/>
          </p:nvPr>
        </p:nvSpPr>
        <p:spPr>
          <a:xfrm>
            <a:off x="278606" y="939215"/>
            <a:ext cx="8586788" cy="306366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BEEAE6B-150E-43C8-867D-3BA6B228E8A8}" type="datetime1">
              <a:rPr lang="en-US" smtClean="0"/>
              <a:t>5/15/2025</a:t>
            </a:fld>
            <a:endParaRPr lang="en-CA"/>
          </a:p>
        </p:txBody>
      </p:sp>
      <p:sp>
        <p:nvSpPr>
          <p:cNvPr id="5" name="Footer Placeholder 4"/>
          <p:cNvSpPr>
            <a:spLocks noGrp="1"/>
          </p:cNvSpPr>
          <p:nvPr>
            <p:ph type="ftr" sz="quarter" idx="11"/>
          </p:nvPr>
        </p:nvSpPr>
        <p:spPr/>
        <p:txBody>
          <a:bodyPr/>
          <a:lstStyle/>
          <a:p>
            <a:r>
              <a:rPr lang="en-CA"/>
              <a:t>Presentation Title presented by CASD IIS Division</a:t>
            </a:r>
          </a:p>
        </p:txBody>
      </p:sp>
      <p:sp>
        <p:nvSpPr>
          <p:cNvPr id="6" name="Slide Number Placeholder 5"/>
          <p:cNvSpPr>
            <a:spLocks noGrp="1"/>
          </p:cNvSpPr>
          <p:nvPr>
            <p:ph type="sldNum" sz="quarter" idx="12"/>
          </p:nvPr>
        </p:nvSpPr>
        <p:spPr/>
        <p:txBody>
          <a:bodyPr/>
          <a:lstStyle/>
          <a:p>
            <a:fld id="{554B2CC3-271D-4415-8F26-21C81B38F268}" type="slidenum">
              <a:rPr lang="en-CA" smtClean="0"/>
              <a:t>‹#›</a:t>
            </a:fld>
            <a:endParaRPr lang="en-CA"/>
          </a:p>
        </p:txBody>
      </p:sp>
    </p:spTree>
    <p:extLst>
      <p:ext uri="{BB962C8B-B14F-4D97-AF65-F5344CB8AC3E}">
        <p14:creationId xmlns:p14="http://schemas.microsoft.com/office/powerpoint/2010/main" val="180785243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606" y="401853"/>
            <a:ext cx="8586787" cy="2139553"/>
          </a:xfrm>
        </p:spPr>
        <p:txBody>
          <a:bodyPr anchor="b"/>
          <a:lstStyle>
            <a:lvl1pPr>
              <a:defRPr sz="4500"/>
            </a:lvl1pPr>
          </a:lstStyle>
          <a:p>
            <a:r>
              <a:rPr lang="en-US"/>
              <a:t>Click to edit Master title style</a:t>
            </a:r>
            <a:endParaRPr lang="en-CA"/>
          </a:p>
        </p:txBody>
      </p:sp>
      <p:sp>
        <p:nvSpPr>
          <p:cNvPr id="3" name="Text Placeholder 2"/>
          <p:cNvSpPr>
            <a:spLocks noGrp="1"/>
          </p:cNvSpPr>
          <p:nvPr>
            <p:ph type="body" idx="1"/>
          </p:nvPr>
        </p:nvSpPr>
        <p:spPr>
          <a:xfrm>
            <a:off x="278606" y="2571751"/>
            <a:ext cx="858678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9A1A6F-6BE3-496B-832C-A80A37ED60AF}" type="datetime1">
              <a:rPr lang="en-US" smtClean="0"/>
              <a:t>5/15/2025</a:t>
            </a:fld>
            <a:endParaRPr lang="en-CA"/>
          </a:p>
        </p:txBody>
      </p:sp>
      <p:sp>
        <p:nvSpPr>
          <p:cNvPr id="5" name="Footer Placeholder 4"/>
          <p:cNvSpPr>
            <a:spLocks noGrp="1"/>
          </p:cNvSpPr>
          <p:nvPr>
            <p:ph type="ftr" sz="quarter" idx="11"/>
          </p:nvPr>
        </p:nvSpPr>
        <p:spPr/>
        <p:txBody>
          <a:bodyPr/>
          <a:lstStyle/>
          <a:p>
            <a:r>
              <a:rPr lang="en-CA"/>
              <a:t>Presentation Title presented by CASD IIS Division</a:t>
            </a:r>
          </a:p>
        </p:txBody>
      </p:sp>
      <p:sp>
        <p:nvSpPr>
          <p:cNvPr id="6" name="Slide Number Placeholder 5"/>
          <p:cNvSpPr>
            <a:spLocks noGrp="1"/>
          </p:cNvSpPr>
          <p:nvPr>
            <p:ph type="sldNum" sz="quarter" idx="12"/>
          </p:nvPr>
        </p:nvSpPr>
        <p:spPr/>
        <p:txBody>
          <a:bodyPr/>
          <a:lstStyle/>
          <a:p>
            <a:fld id="{554B2CC3-271D-4415-8F26-21C81B38F268}" type="slidenum">
              <a:rPr lang="en-CA" smtClean="0"/>
              <a:t>‹#›</a:t>
            </a:fld>
            <a:endParaRPr lang="en-CA"/>
          </a:p>
        </p:txBody>
      </p:sp>
    </p:spTree>
    <p:extLst>
      <p:ext uri="{BB962C8B-B14F-4D97-AF65-F5344CB8AC3E}">
        <p14:creationId xmlns:p14="http://schemas.microsoft.com/office/powerpoint/2010/main" val="3557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3" name="Google Shape;63;p15"/>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3000"/>
              <a:buFont typeface="Arial"/>
              <a:buNone/>
              <a:defRPr b="0" i="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900113" y="1339402"/>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8607" y="939215"/>
            <a:ext cx="4236244" cy="30636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29150" y="939215"/>
            <a:ext cx="4236243" cy="30636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54AC231-56F8-4D8D-AD01-7C7EF1DEAD65}" type="datetime1">
              <a:rPr lang="en-US" smtClean="0"/>
              <a:t>5/15/2025</a:t>
            </a:fld>
            <a:endParaRPr lang="en-CA"/>
          </a:p>
        </p:txBody>
      </p:sp>
      <p:sp>
        <p:nvSpPr>
          <p:cNvPr id="6" name="Footer Placeholder 5"/>
          <p:cNvSpPr>
            <a:spLocks noGrp="1"/>
          </p:cNvSpPr>
          <p:nvPr>
            <p:ph type="ftr" sz="quarter" idx="11"/>
          </p:nvPr>
        </p:nvSpPr>
        <p:spPr/>
        <p:txBody>
          <a:bodyPr/>
          <a:lstStyle/>
          <a:p>
            <a:r>
              <a:rPr lang="en-CA"/>
              <a:t>Presentation Title presented by CASD IIS Division</a:t>
            </a:r>
          </a:p>
        </p:txBody>
      </p:sp>
      <p:sp>
        <p:nvSpPr>
          <p:cNvPr id="7" name="Slide Number Placeholder 6"/>
          <p:cNvSpPr>
            <a:spLocks noGrp="1"/>
          </p:cNvSpPr>
          <p:nvPr>
            <p:ph type="sldNum" sz="quarter" idx="12"/>
          </p:nvPr>
        </p:nvSpPr>
        <p:spPr/>
        <p:txBody>
          <a:bodyPr/>
          <a:lstStyle/>
          <a:p>
            <a:fld id="{554B2CC3-271D-4415-8F26-21C81B38F268}" type="slidenum">
              <a:rPr lang="en-CA" smtClean="0"/>
              <a:t>‹#›</a:t>
            </a:fld>
            <a:endParaRPr lang="en-CA"/>
          </a:p>
        </p:txBody>
      </p:sp>
      <p:sp>
        <p:nvSpPr>
          <p:cNvPr id="9" name="Title 1"/>
          <p:cNvSpPr>
            <a:spLocks noGrp="1"/>
          </p:cNvSpPr>
          <p:nvPr>
            <p:ph type="title"/>
          </p:nvPr>
        </p:nvSpPr>
        <p:spPr>
          <a:xfrm>
            <a:off x="278607" y="276226"/>
            <a:ext cx="8586788" cy="475895"/>
          </a:xfrm>
        </p:spPr>
        <p:txBody>
          <a:bodyPr>
            <a:normAutofit/>
          </a:bodyPr>
          <a:lstStyle>
            <a:lvl1pPr>
              <a:defRPr sz="2700">
                <a:latin typeface="Arial" panose="020B0604020202020204" pitchFamily="34" charset="0"/>
                <a:cs typeface="Arial" panose="020B0604020202020204" pitchFamily="34" charset="0"/>
              </a:defRPr>
            </a:lvl1pPr>
          </a:lstStyle>
          <a:p>
            <a:r>
              <a:rPr lang="en-US"/>
              <a:t>Click to edit Master title style</a:t>
            </a:r>
            <a:endParaRPr lang="en-CA"/>
          </a:p>
        </p:txBody>
      </p:sp>
    </p:spTree>
    <p:extLst>
      <p:ext uri="{BB962C8B-B14F-4D97-AF65-F5344CB8AC3E}">
        <p14:creationId xmlns:p14="http://schemas.microsoft.com/office/powerpoint/2010/main" val="403891538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8607" y="939215"/>
            <a:ext cx="4219575" cy="617934"/>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78607" y="1632569"/>
            <a:ext cx="4219575" cy="237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939215"/>
            <a:ext cx="4236243" cy="617934"/>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632569"/>
            <a:ext cx="4236243" cy="2370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5F9A304-1284-4A03-AB7A-1319176CC876}" type="datetime1">
              <a:rPr lang="en-US" smtClean="0"/>
              <a:t>5/15/2025</a:t>
            </a:fld>
            <a:endParaRPr lang="en-CA"/>
          </a:p>
        </p:txBody>
      </p:sp>
      <p:sp>
        <p:nvSpPr>
          <p:cNvPr id="8" name="Footer Placeholder 7"/>
          <p:cNvSpPr>
            <a:spLocks noGrp="1"/>
          </p:cNvSpPr>
          <p:nvPr>
            <p:ph type="ftr" sz="quarter" idx="11"/>
          </p:nvPr>
        </p:nvSpPr>
        <p:spPr/>
        <p:txBody>
          <a:bodyPr/>
          <a:lstStyle/>
          <a:p>
            <a:r>
              <a:rPr lang="en-CA"/>
              <a:t>Presentation Title presented by CASD IIS Division</a:t>
            </a:r>
          </a:p>
        </p:txBody>
      </p:sp>
      <p:sp>
        <p:nvSpPr>
          <p:cNvPr id="9" name="Slide Number Placeholder 8"/>
          <p:cNvSpPr>
            <a:spLocks noGrp="1"/>
          </p:cNvSpPr>
          <p:nvPr>
            <p:ph type="sldNum" sz="quarter" idx="12"/>
          </p:nvPr>
        </p:nvSpPr>
        <p:spPr/>
        <p:txBody>
          <a:bodyPr/>
          <a:lstStyle/>
          <a:p>
            <a:fld id="{554B2CC3-271D-4415-8F26-21C81B38F268}" type="slidenum">
              <a:rPr lang="en-CA" smtClean="0"/>
              <a:t>‹#›</a:t>
            </a:fld>
            <a:endParaRPr lang="en-CA"/>
          </a:p>
        </p:txBody>
      </p:sp>
      <p:sp>
        <p:nvSpPr>
          <p:cNvPr id="11" name="Title 1"/>
          <p:cNvSpPr>
            <a:spLocks noGrp="1"/>
          </p:cNvSpPr>
          <p:nvPr>
            <p:ph type="title"/>
          </p:nvPr>
        </p:nvSpPr>
        <p:spPr>
          <a:xfrm>
            <a:off x="278607" y="276226"/>
            <a:ext cx="8586788" cy="475895"/>
          </a:xfrm>
        </p:spPr>
        <p:txBody>
          <a:bodyPr>
            <a:normAutofit/>
          </a:bodyPr>
          <a:lstStyle>
            <a:lvl1pPr>
              <a:defRPr sz="2700">
                <a:latin typeface="Arial" panose="020B0604020202020204" pitchFamily="34" charset="0"/>
                <a:cs typeface="Arial" panose="020B0604020202020204" pitchFamily="34" charset="0"/>
              </a:defRPr>
            </a:lvl1pPr>
          </a:lstStyle>
          <a:p>
            <a:r>
              <a:rPr lang="en-US"/>
              <a:t>Click to edit Master title style</a:t>
            </a:r>
            <a:endParaRPr lang="en-CA"/>
          </a:p>
        </p:txBody>
      </p:sp>
    </p:spTree>
    <p:extLst>
      <p:ext uri="{BB962C8B-B14F-4D97-AF65-F5344CB8AC3E}">
        <p14:creationId xmlns:p14="http://schemas.microsoft.com/office/powerpoint/2010/main" val="3669019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801EDB-13D0-4199-8A30-99207069D5EA}" type="datetime1">
              <a:rPr lang="en-US" smtClean="0"/>
              <a:t>5/15/2025</a:t>
            </a:fld>
            <a:endParaRPr lang="en-CA"/>
          </a:p>
        </p:txBody>
      </p:sp>
      <p:sp>
        <p:nvSpPr>
          <p:cNvPr id="4" name="Footer Placeholder 3"/>
          <p:cNvSpPr>
            <a:spLocks noGrp="1"/>
          </p:cNvSpPr>
          <p:nvPr>
            <p:ph type="ftr" sz="quarter" idx="11"/>
          </p:nvPr>
        </p:nvSpPr>
        <p:spPr/>
        <p:txBody>
          <a:bodyPr/>
          <a:lstStyle/>
          <a:p>
            <a:r>
              <a:rPr lang="en-CA"/>
              <a:t>Presentation Title presented by CASD IIS Division</a:t>
            </a:r>
          </a:p>
        </p:txBody>
      </p:sp>
      <p:sp>
        <p:nvSpPr>
          <p:cNvPr id="5" name="Slide Number Placeholder 4"/>
          <p:cNvSpPr>
            <a:spLocks noGrp="1"/>
          </p:cNvSpPr>
          <p:nvPr>
            <p:ph type="sldNum" sz="quarter" idx="12"/>
          </p:nvPr>
        </p:nvSpPr>
        <p:spPr/>
        <p:txBody>
          <a:bodyPr/>
          <a:lstStyle/>
          <a:p>
            <a:fld id="{554B2CC3-271D-4415-8F26-21C81B38F268}" type="slidenum">
              <a:rPr lang="en-CA" smtClean="0"/>
              <a:t>‹#›</a:t>
            </a:fld>
            <a:endParaRPr lang="en-CA"/>
          </a:p>
        </p:txBody>
      </p:sp>
      <p:sp>
        <p:nvSpPr>
          <p:cNvPr id="7" name="Title 1"/>
          <p:cNvSpPr>
            <a:spLocks noGrp="1"/>
          </p:cNvSpPr>
          <p:nvPr>
            <p:ph type="title"/>
          </p:nvPr>
        </p:nvSpPr>
        <p:spPr>
          <a:xfrm>
            <a:off x="278607" y="276226"/>
            <a:ext cx="8586788" cy="475895"/>
          </a:xfrm>
        </p:spPr>
        <p:txBody>
          <a:bodyPr>
            <a:normAutofit/>
          </a:bodyPr>
          <a:lstStyle>
            <a:lvl1pPr>
              <a:defRPr sz="2700">
                <a:latin typeface="Arial" panose="020B0604020202020204" pitchFamily="34" charset="0"/>
                <a:cs typeface="Arial" panose="020B0604020202020204" pitchFamily="34" charset="0"/>
              </a:defRPr>
            </a:lvl1pPr>
          </a:lstStyle>
          <a:p>
            <a:r>
              <a:rPr lang="en-US"/>
              <a:t>Click to edit Master title style</a:t>
            </a:r>
            <a:endParaRPr lang="en-CA"/>
          </a:p>
        </p:txBody>
      </p:sp>
    </p:spTree>
    <p:extLst>
      <p:ext uri="{BB962C8B-B14F-4D97-AF65-F5344CB8AC3E}">
        <p14:creationId xmlns:p14="http://schemas.microsoft.com/office/powerpoint/2010/main" val="3413559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138AE-7976-493C-A1D1-F8F20E057B7A}" type="datetime1">
              <a:rPr lang="en-US" smtClean="0"/>
              <a:t>5/15/2025</a:t>
            </a:fld>
            <a:endParaRPr lang="en-CA"/>
          </a:p>
        </p:txBody>
      </p:sp>
      <p:sp>
        <p:nvSpPr>
          <p:cNvPr id="3" name="Footer Placeholder 2"/>
          <p:cNvSpPr>
            <a:spLocks noGrp="1"/>
          </p:cNvSpPr>
          <p:nvPr>
            <p:ph type="ftr" sz="quarter" idx="11"/>
          </p:nvPr>
        </p:nvSpPr>
        <p:spPr/>
        <p:txBody>
          <a:bodyPr/>
          <a:lstStyle/>
          <a:p>
            <a:r>
              <a:rPr lang="en-CA"/>
              <a:t>Presentation Title presented by CASD IIS Division</a:t>
            </a:r>
          </a:p>
        </p:txBody>
      </p:sp>
      <p:sp>
        <p:nvSpPr>
          <p:cNvPr id="4" name="Slide Number Placeholder 3"/>
          <p:cNvSpPr>
            <a:spLocks noGrp="1"/>
          </p:cNvSpPr>
          <p:nvPr>
            <p:ph type="sldNum" sz="quarter" idx="12"/>
          </p:nvPr>
        </p:nvSpPr>
        <p:spPr/>
        <p:txBody>
          <a:bodyPr/>
          <a:lstStyle/>
          <a:p>
            <a:fld id="{554B2CC3-271D-4415-8F26-21C81B38F268}" type="slidenum">
              <a:rPr lang="en-CA" smtClean="0"/>
              <a:t>‹#›</a:t>
            </a:fld>
            <a:endParaRPr lang="en-CA"/>
          </a:p>
        </p:txBody>
      </p:sp>
    </p:spTree>
    <p:extLst>
      <p:ext uri="{BB962C8B-B14F-4D97-AF65-F5344CB8AC3E}">
        <p14:creationId xmlns:p14="http://schemas.microsoft.com/office/powerpoint/2010/main" val="764195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39215"/>
            <a:ext cx="4978002" cy="30636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278607" y="939215"/>
            <a:ext cx="3300413" cy="3063666"/>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72BB51D-1A50-49F7-9CAB-B25B6975FC8C}" type="datetime1">
              <a:rPr lang="en-US" smtClean="0"/>
              <a:t>5/15/2025</a:t>
            </a:fld>
            <a:endParaRPr lang="en-CA"/>
          </a:p>
        </p:txBody>
      </p:sp>
      <p:sp>
        <p:nvSpPr>
          <p:cNvPr id="6" name="Footer Placeholder 5"/>
          <p:cNvSpPr>
            <a:spLocks noGrp="1"/>
          </p:cNvSpPr>
          <p:nvPr>
            <p:ph type="ftr" sz="quarter" idx="11"/>
          </p:nvPr>
        </p:nvSpPr>
        <p:spPr/>
        <p:txBody>
          <a:bodyPr/>
          <a:lstStyle/>
          <a:p>
            <a:r>
              <a:rPr lang="en-CA"/>
              <a:t>Presentation Title presented by CASD IIS Division</a:t>
            </a:r>
          </a:p>
        </p:txBody>
      </p:sp>
      <p:sp>
        <p:nvSpPr>
          <p:cNvPr id="7" name="Slide Number Placeholder 6"/>
          <p:cNvSpPr>
            <a:spLocks noGrp="1"/>
          </p:cNvSpPr>
          <p:nvPr>
            <p:ph type="sldNum" sz="quarter" idx="12"/>
          </p:nvPr>
        </p:nvSpPr>
        <p:spPr/>
        <p:txBody>
          <a:bodyPr/>
          <a:lstStyle/>
          <a:p>
            <a:fld id="{554B2CC3-271D-4415-8F26-21C81B38F268}" type="slidenum">
              <a:rPr lang="en-CA" smtClean="0"/>
              <a:t>‹#›</a:t>
            </a:fld>
            <a:endParaRPr lang="en-CA"/>
          </a:p>
        </p:txBody>
      </p:sp>
      <p:sp>
        <p:nvSpPr>
          <p:cNvPr id="12" name="Title 1"/>
          <p:cNvSpPr>
            <a:spLocks noGrp="1"/>
          </p:cNvSpPr>
          <p:nvPr>
            <p:ph type="title"/>
          </p:nvPr>
        </p:nvSpPr>
        <p:spPr>
          <a:xfrm>
            <a:off x="278607" y="276226"/>
            <a:ext cx="8586788" cy="475895"/>
          </a:xfrm>
        </p:spPr>
        <p:txBody>
          <a:bodyPr>
            <a:normAutofit/>
          </a:bodyPr>
          <a:lstStyle>
            <a:lvl1pPr>
              <a:defRPr sz="2700">
                <a:latin typeface="Arial" panose="020B0604020202020204" pitchFamily="34" charset="0"/>
                <a:cs typeface="Arial" panose="020B0604020202020204" pitchFamily="34" charset="0"/>
              </a:defRPr>
            </a:lvl1pPr>
          </a:lstStyle>
          <a:p>
            <a:r>
              <a:rPr lang="en-US"/>
              <a:t>Click to edit Master title style</a:t>
            </a:r>
            <a:endParaRPr lang="en-CA"/>
          </a:p>
        </p:txBody>
      </p:sp>
    </p:spTree>
    <p:extLst>
      <p:ext uri="{BB962C8B-B14F-4D97-AF65-F5344CB8AC3E}">
        <p14:creationId xmlns:p14="http://schemas.microsoft.com/office/powerpoint/2010/main" val="494584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39215"/>
            <a:ext cx="4978002" cy="306366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5" name="Date Placeholder 4"/>
          <p:cNvSpPr>
            <a:spLocks noGrp="1"/>
          </p:cNvSpPr>
          <p:nvPr>
            <p:ph type="dt" sz="half" idx="10"/>
          </p:nvPr>
        </p:nvSpPr>
        <p:spPr/>
        <p:txBody>
          <a:bodyPr/>
          <a:lstStyle/>
          <a:p>
            <a:fld id="{F0D0FB0E-C1A5-4549-B586-71447B7D6212}" type="datetime1">
              <a:rPr lang="en-US" smtClean="0"/>
              <a:t>5/15/2025</a:t>
            </a:fld>
            <a:endParaRPr lang="en-CA"/>
          </a:p>
        </p:txBody>
      </p:sp>
      <p:sp>
        <p:nvSpPr>
          <p:cNvPr id="6" name="Footer Placeholder 5"/>
          <p:cNvSpPr>
            <a:spLocks noGrp="1"/>
          </p:cNvSpPr>
          <p:nvPr>
            <p:ph type="ftr" sz="quarter" idx="11"/>
          </p:nvPr>
        </p:nvSpPr>
        <p:spPr/>
        <p:txBody>
          <a:bodyPr/>
          <a:lstStyle/>
          <a:p>
            <a:r>
              <a:rPr lang="en-CA"/>
              <a:t>Presentation Title presented by CASD IIS Division</a:t>
            </a:r>
          </a:p>
        </p:txBody>
      </p:sp>
      <p:sp>
        <p:nvSpPr>
          <p:cNvPr id="7" name="Slide Number Placeholder 6"/>
          <p:cNvSpPr>
            <a:spLocks noGrp="1"/>
          </p:cNvSpPr>
          <p:nvPr>
            <p:ph type="sldNum" sz="quarter" idx="12"/>
          </p:nvPr>
        </p:nvSpPr>
        <p:spPr/>
        <p:txBody>
          <a:bodyPr/>
          <a:lstStyle/>
          <a:p>
            <a:fld id="{554B2CC3-271D-4415-8F26-21C81B38F268}" type="slidenum">
              <a:rPr lang="en-CA" smtClean="0"/>
              <a:t>‹#›</a:t>
            </a:fld>
            <a:endParaRPr lang="en-CA"/>
          </a:p>
        </p:txBody>
      </p:sp>
      <p:sp>
        <p:nvSpPr>
          <p:cNvPr id="8" name="Text Placeholder 3"/>
          <p:cNvSpPr>
            <a:spLocks noGrp="1"/>
          </p:cNvSpPr>
          <p:nvPr>
            <p:ph type="body" sz="half" idx="2"/>
          </p:nvPr>
        </p:nvSpPr>
        <p:spPr>
          <a:xfrm>
            <a:off x="278607" y="939215"/>
            <a:ext cx="3300413" cy="3063666"/>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Title 1"/>
          <p:cNvSpPr>
            <a:spLocks noGrp="1"/>
          </p:cNvSpPr>
          <p:nvPr>
            <p:ph type="title"/>
          </p:nvPr>
        </p:nvSpPr>
        <p:spPr>
          <a:xfrm>
            <a:off x="278607" y="276226"/>
            <a:ext cx="8586788" cy="475895"/>
          </a:xfrm>
        </p:spPr>
        <p:txBody>
          <a:bodyPr>
            <a:normAutofit/>
          </a:bodyPr>
          <a:lstStyle>
            <a:lvl1pPr>
              <a:defRPr sz="2700">
                <a:latin typeface="Arial" panose="020B0604020202020204" pitchFamily="34" charset="0"/>
                <a:cs typeface="Arial" panose="020B0604020202020204" pitchFamily="34" charset="0"/>
              </a:defRPr>
            </a:lvl1pPr>
          </a:lstStyle>
          <a:p>
            <a:r>
              <a:rPr lang="en-US"/>
              <a:t>Click to edit Master title style</a:t>
            </a:r>
            <a:endParaRPr lang="en-CA"/>
          </a:p>
        </p:txBody>
      </p:sp>
    </p:spTree>
    <p:extLst>
      <p:ext uri="{BB962C8B-B14F-4D97-AF65-F5344CB8AC3E}">
        <p14:creationId xmlns:p14="http://schemas.microsoft.com/office/powerpoint/2010/main" val="2736266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8607" y="1405648"/>
            <a:ext cx="8586787" cy="1712066"/>
          </a:xfrm>
        </p:spPr>
        <p:txBody>
          <a:bodyPr/>
          <a:lstStyle>
            <a:lvl1pPr>
              <a:defRPr baseline="0"/>
            </a:lvl1pPr>
          </a:lstStyle>
          <a:p>
            <a:r>
              <a:rPr lang="en-US"/>
              <a:t>Merci</a:t>
            </a:r>
            <a:endParaRPr lang="en-CA"/>
          </a:p>
        </p:txBody>
      </p:sp>
    </p:spTree>
    <p:extLst>
      <p:ext uri="{BB962C8B-B14F-4D97-AF65-F5344CB8AC3E}">
        <p14:creationId xmlns:p14="http://schemas.microsoft.com/office/powerpoint/2010/main" val="135380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8" name="Google Shape;68;p16"/>
          <p:cNvSpPr txBox="1">
            <a:spLocks noGrp="1"/>
          </p:cNvSpPr>
          <p:nvPr>
            <p:ph type="title"/>
          </p:nvPr>
        </p:nvSpPr>
        <p:spPr>
          <a:xfrm>
            <a:off x="900113" y="1490869"/>
            <a:ext cx="7886700" cy="175120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900113"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0" name="Google Shape;70;p16"/>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800" b="0" i="0" u="none" strike="noStrike" cap="none">
                <a:solidFill>
                  <a:schemeClr val="lt1"/>
                </a:solidFill>
                <a:latin typeface="Arial"/>
                <a:ea typeface="Arial"/>
                <a:cs typeface="Arial"/>
                <a:sym typeface="Arial"/>
              </a:defRPr>
            </a:lvl1pPr>
            <a:lvl2pPr marL="0" lvl="1" indent="0" algn="r">
              <a:spcBef>
                <a:spcPts val="0"/>
              </a:spcBef>
              <a:buNone/>
              <a:defRPr sz="800" b="0" i="0" u="none" strike="noStrike" cap="none">
                <a:solidFill>
                  <a:schemeClr val="lt1"/>
                </a:solidFill>
                <a:latin typeface="Arial"/>
                <a:ea typeface="Arial"/>
                <a:cs typeface="Arial"/>
                <a:sym typeface="Arial"/>
              </a:defRPr>
            </a:lvl2pPr>
            <a:lvl3pPr marL="0" lvl="2" indent="0" algn="r">
              <a:spcBef>
                <a:spcPts val="0"/>
              </a:spcBef>
              <a:buNone/>
              <a:defRPr sz="800" b="0" i="0" u="none" strike="noStrike" cap="none">
                <a:solidFill>
                  <a:schemeClr val="lt1"/>
                </a:solidFill>
                <a:latin typeface="Arial"/>
                <a:ea typeface="Arial"/>
                <a:cs typeface="Arial"/>
                <a:sym typeface="Arial"/>
              </a:defRPr>
            </a:lvl3pPr>
            <a:lvl4pPr marL="0" lvl="3" indent="0" algn="r">
              <a:spcBef>
                <a:spcPts val="0"/>
              </a:spcBef>
              <a:buNone/>
              <a:defRPr sz="800" b="0" i="0" u="none" strike="noStrike" cap="none">
                <a:solidFill>
                  <a:schemeClr val="lt1"/>
                </a:solidFill>
                <a:latin typeface="Arial"/>
                <a:ea typeface="Arial"/>
                <a:cs typeface="Arial"/>
                <a:sym typeface="Arial"/>
              </a:defRPr>
            </a:lvl4pPr>
            <a:lvl5pPr marL="0" lvl="4" indent="0" algn="r">
              <a:spcBef>
                <a:spcPts val="0"/>
              </a:spcBef>
              <a:buNone/>
              <a:defRPr sz="800" b="0" i="0" u="none" strike="noStrike" cap="none">
                <a:solidFill>
                  <a:schemeClr val="lt1"/>
                </a:solidFill>
                <a:latin typeface="Arial"/>
                <a:ea typeface="Arial"/>
                <a:cs typeface="Arial"/>
                <a:sym typeface="Arial"/>
              </a:defRPr>
            </a:lvl5pPr>
            <a:lvl6pPr marL="0" lvl="5" indent="0" algn="r">
              <a:spcBef>
                <a:spcPts val="0"/>
              </a:spcBef>
              <a:buNone/>
              <a:defRPr sz="800" b="0" i="0" u="none" strike="noStrike" cap="none">
                <a:solidFill>
                  <a:schemeClr val="lt1"/>
                </a:solidFill>
                <a:latin typeface="Arial"/>
                <a:ea typeface="Arial"/>
                <a:cs typeface="Arial"/>
                <a:sym typeface="Arial"/>
              </a:defRPr>
            </a:lvl6pPr>
            <a:lvl7pPr marL="0" lvl="6" indent="0" algn="r">
              <a:spcBef>
                <a:spcPts val="0"/>
              </a:spcBef>
              <a:buNone/>
              <a:defRPr sz="800" b="0" i="0" u="none" strike="noStrike" cap="none">
                <a:solidFill>
                  <a:schemeClr val="lt1"/>
                </a:solidFill>
                <a:latin typeface="Arial"/>
                <a:ea typeface="Arial"/>
                <a:cs typeface="Arial"/>
                <a:sym typeface="Arial"/>
              </a:defRPr>
            </a:lvl7pPr>
            <a:lvl8pPr marL="0" lvl="7" indent="0" algn="r">
              <a:spcBef>
                <a:spcPts val="0"/>
              </a:spcBef>
              <a:buNone/>
              <a:defRPr sz="800" b="0" i="0" u="none" strike="noStrike" cap="none">
                <a:solidFill>
                  <a:schemeClr val="lt1"/>
                </a:solidFill>
                <a:latin typeface="Arial"/>
                <a:ea typeface="Arial"/>
                <a:cs typeface="Arial"/>
                <a:sym typeface="Arial"/>
              </a:defRPr>
            </a:lvl8pPr>
            <a:lvl9pPr marL="0" lvl="8" indent="0" algn="r">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1"/>
        <p:cNvGrpSpPr/>
        <p:nvPr/>
      </p:nvGrpSpPr>
      <p:grpSpPr>
        <a:xfrm>
          <a:off x="0" y="0"/>
          <a:ext cx="0" cy="0"/>
          <a:chOff x="0" y="0"/>
          <a:chExt cx="0" cy="0"/>
        </a:xfrm>
      </p:grpSpPr>
      <p:pic>
        <p:nvPicPr>
          <p:cNvPr id="72" name="Google Shape;72;p1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3" name="Google Shape;73;p17"/>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3000"/>
              <a:buFont typeface="Arial"/>
              <a:buNone/>
              <a:defRPr b="0" i="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900113" y="1339402"/>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8" name="Google Shape;78;p18"/>
          <p:cNvSpPr txBox="1">
            <a:spLocks noGrp="1"/>
          </p:cNvSpPr>
          <p:nvPr>
            <p:ph type="title"/>
          </p:nvPr>
        </p:nvSpPr>
        <p:spPr>
          <a:xfrm>
            <a:off x="900113" y="1490869"/>
            <a:ext cx="7886700" cy="175120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8"/>
          <p:cNvSpPr txBox="1">
            <a:spLocks noGrp="1"/>
          </p:cNvSpPr>
          <p:nvPr>
            <p:ph type="body" idx="1"/>
          </p:nvPr>
        </p:nvSpPr>
        <p:spPr>
          <a:xfrm>
            <a:off x="900113"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0" name="Google Shape;80;p18"/>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1"/>
        <p:cNvGrpSpPr/>
        <p:nvPr/>
      </p:nvGrpSpPr>
      <p:grpSpPr>
        <a:xfrm>
          <a:off x="0" y="0"/>
          <a:ext cx="0" cy="0"/>
          <a:chOff x="0" y="0"/>
          <a:chExt cx="0" cy="0"/>
        </a:xfrm>
      </p:grpSpPr>
      <p:pic>
        <p:nvPicPr>
          <p:cNvPr id="82" name="Google Shape;82;p1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3" name="Google Shape;83;p19"/>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3000"/>
              <a:buFont typeface="Arial"/>
              <a:buNone/>
              <a:defRPr b="0" i="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9"/>
          <p:cNvSpPr txBox="1">
            <a:spLocks noGrp="1"/>
          </p:cNvSpPr>
          <p:nvPr>
            <p:ph type="body" idx="1"/>
          </p:nvPr>
        </p:nvSpPr>
        <p:spPr>
          <a:xfrm>
            <a:off x="900113" y="1339402"/>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9"/>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86"/>
        <p:cNvGrpSpPr/>
        <p:nvPr/>
      </p:nvGrpSpPr>
      <p:grpSpPr>
        <a:xfrm>
          <a:off x="0" y="0"/>
          <a:ext cx="0" cy="0"/>
          <a:chOff x="0" y="0"/>
          <a:chExt cx="0" cy="0"/>
        </a:xfrm>
      </p:grpSpPr>
      <p:pic>
        <p:nvPicPr>
          <p:cNvPr id="87" name="Google Shape;87;p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8" name="Google Shape;88;p20"/>
          <p:cNvSpPr txBox="1">
            <a:spLocks noGrp="1"/>
          </p:cNvSpPr>
          <p:nvPr>
            <p:ph type="title"/>
          </p:nvPr>
        </p:nvSpPr>
        <p:spPr>
          <a:xfrm>
            <a:off x="900113" y="1490869"/>
            <a:ext cx="7886700" cy="175120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20"/>
          <p:cNvSpPr txBox="1">
            <a:spLocks noGrp="1"/>
          </p:cNvSpPr>
          <p:nvPr>
            <p:ph type="body" idx="1"/>
          </p:nvPr>
        </p:nvSpPr>
        <p:spPr>
          <a:xfrm>
            <a:off x="900113"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0" name="Google Shape;90;p20"/>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1"/>
        <p:cNvGrpSpPr/>
        <p:nvPr/>
      </p:nvGrpSpPr>
      <p:grpSpPr>
        <a:xfrm>
          <a:off x="0" y="0"/>
          <a:ext cx="0" cy="0"/>
          <a:chOff x="0" y="0"/>
          <a:chExt cx="0" cy="0"/>
        </a:xfrm>
      </p:grpSpPr>
      <p:pic>
        <p:nvPicPr>
          <p:cNvPr id="92" name="Google Shape;92;p2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3" name="Google Shape;93;p21"/>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3000"/>
              <a:buFont typeface="Arial"/>
              <a:buNone/>
              <a:defRPr b="0" i="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21"/>
          <p:cNvSpPr txBox="1">
            <a:spLocks noGrp="1"/>
          </p:cNvSpPr>
          <p:nvPr>
            <p:ph type="body" idx="1"/>
          </p:nvPr>
        </p:nvSpPr>
        <p:spPr>
          <a:xfrm>
            <a:off x="900113" y="1339402"/>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21"/>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6"/>
        <p:cNvGrpSpPr/>
        <p:nvPr/>
      </p:nvGrpSpPr>
      <p:grpSpPr>
        <a:xfrm>
          <a:off x="0" y="0"/>
          <a:ext cx="0" cy="0"/>
          <a:chOff x="0" y="0"/>
          <a:chExt cx="0" cy="0"/>
        </a:xfrm>
      </p:grpSpPr>
      <p:pic>
        <p:nvPicPr>
          <p:cNvPr id="97" name="Google Shape;97;p2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8" name="Google Shape;98;p22"/>
          <p:cNvSpPr txBox="1">
            <a:spLocks noGrp="1"/>
          </p:cNvSpPr>
          <p:nvPr>
            <p:ph type="ctrTitle"/>
          </p:nvPr>
        </p:nvSpPr>
        <p:spPr>
          <a:xfrm>
            <a:off x="900112" y="1771153"/>
            <a:ext cx="7955653" cy="1741961"/>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4500"/>
              <a:buFont typeface="Arial"/>
              <a:buNone/>
              <a:defRPr sz="45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22"/>
          <p:cNvSpPr txBox="1">
            <a:spLocks noGrp="1"/>
          </p:cNvSpPr>
          <p:nvPr>
            <p:ph type="subTitle" idx="1"/>
          </p:nvPr>
        </p:nvSpPr>
        <p:spPr>
          <a:xfrm>
            <a:off x="900112" y="3923969"/>
            <a:ext cx="6443665" cy="900024"/>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dk1"/>
              </a:buClr>
              <a:buSzPts val="1500"/>
              <a:buNone/>
              <a:defRPr sz="1500">
                <a:solidFill>
                  <a:schemeClr val="dk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00" name="Google Shape;100;p22"/>
          <p:cNvPicPr preferRelativeResize="0"/>
          <p:nvPr/>
        </p:nvPicPr>
        <p:blipFill rotWithShape="1">
          <a:blip r:embed="rId3">
            <a:alphaModFix/>
          </a:blip>
          <a:srcRect/>
          <a:stretch/>
        </p:blipFill>
        <p:spPr>
          <a:xfrm>
            <a:off x="900111" y="357120"/>
            <a:ext cx="2528887" cy="1108553"/>
          </a:xfrm>
          <a:prstGeom prst="rect">
            <a:avLst/>
          </a:prstGeom>
          <a:noFill/>
          <a:ln>
            <a:noFill/>
          </a:ln>
        </p:spPr>
      </p:pic>
      <p:cxnSp>
        <p:nvCxnSpPr>
          <p:cNvPr id="101" name="Google Shape;101;p22"/>
          <p:cNvCxnSpPr/>
          <p:nvPr/>
        </p:nvCxnSpPr>
        <p:spPr>
          <a:xfrm rot="10800000">
            <a:off x="900111" y="3818594"/>
            <a:ext cx="7955654" cy="0"/>
          </a:xfrm>
          <a:prstGeom prst="straightConnector1">
            <a:avLst/>
          </a:prstGeom>
          <a:noFill/>
          <a:ln w="12700" cap="flat" cmpd="sng">
            <a:solidFill>
              <a:schemeClr val="lt1"/>
            </a:solidFill>
            <a:prstDash val="solid"/>
            <a:miter lim="800000"/>
            <a:headEnd type="none" w="sm" len="sm"/>
            <a:tailEnd type="none" w="sm" len="sm"/>
          </a:ln>
        </p:spPr>
      </p:cxnSp>
      <p:sp>
        <p:nvSpPr>
          <p:cNvPr id="102" name="Google Shape;102;p22"/>
          <p:cNvSpPr txBox="1"/>
          <p:nvPr/>
        </p:nvSpPr>
        <p:spPr>
          <a:xfrm>
            <a:off x="7572069" y="4531555"/>
            <a:ext cx="1402548" cy="3462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800" b="0" i="0">
                <a:solidFill>
                  <a:schemeClr val="dk1"/>
                </a:solidFill>
                <a:latin typeface="Arial"/>
                <a:ea typeface="Arial"/>
                <a:cs typeface="Arial"/>
                <a:sym typeface="Arial"/>
              </a:rPr>
              <a:t>crkn-rcdr.ca</a:t>
            </a:r>
            <a:endParaRPr sz="1800" b="0" i="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900113" y="1339402"/>
            <a:ext cx="7886700" cy="3263504"/>
          </a:xfrm>
          <a:prstGeom prst="rect">
            <a:avLst/>
          </a:prstGeom>
          <a:noFill/>
          <a:ln>
            <a:noFill/>
          </a:ln>
        </p:spPr>
        <p:txBody>
          <a:bodyPr spcFirstLastPara="1" wrap="square" lIns="68575" tIns="34275" rIns="68575" bIns="34275" anchor="t" anchorCtr="0">
            <a:normAutofit/>
          </a:bodyPr>
          <a:lstStyle>
            <a:lvl1pPr marL="457200" marR="0" lvl="0" indent="-349250" algn="l" rtl="0">
              <a:lnSpc>
                <a:spcPct val="90000"/>
              </a:lnSpc>
              <a:spcBef>
                <a:spcPts val="8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dk1"/>
                </a:solidFill>
                <a:latin typeface="Arial"/>
                <a:ea typeface="Arial"/>
                <a:cs typeface="Arial"/>
                <a:sym typeface="Arial"/>
              </a:defRPr>
            </a:lvl1pPr>
            <a:lvl2pPr marL="0" marR="0" lvl="1" indent="0" algn="r" rtl="0">
              <a:spcBef>
                <a:spcPts val="0"/>
              </a:spcBef>
              <a:buNone/>
              <a:defRPr sz="800" b="0" i="0" u="none" strike="noStrike" cap="none">
                <a:solidFill>
                  <a:schemeClr val="dk1"/>
                </a:solidFill>
                <a:latin typeface="Arial"/>
                <a:ea typeface="Arial"/>
                <a:cs typeface="Arial"/>
                <a:sym typeface="Arial"/>
              </a:defRPr>
            </a:lvl2pPr>
            <a:lvl3pPr marL="0" marR="0" lvl="2" indent="0" algn="r" rtl="0">
              <a:spcBef>
                <a:spcPts val="0"/>
              </a:spcBef>
              <a:buNone/>
              <a:defRPr sz="800" b="0" i="0" u="none" strike="noStrike" cap="none">
                <a:solidFill>
                  <a:schemeClr val="dk1"/>
                </a:solidFill>
                <a:latin typeface="Arial"/>
                <a:ea typeface="Arial"/>
                <a:cs typeface="Arial"/>
                <a:sym typeface="Arial"/>
              </a:defRPr>
            </a:lvl3pPr>
            <a:lvl4pPr marL="0" marR="0" lvl="3" indent="0" algn="r" rtl="0">
              <a:spcBef>
                <a:spcPts val="0"/>
              </a:spcBef>
              <a:buNone/>
              <a:defRPr sz="800" b="0" i="0" u="none" strike="noStrike" cap="none">
                <a:solidFill>
                  <a:schemeClr val="dk1"/>
                </a:solidFill>
                <a:latin typeface="Arial"/>
                <a:ea typeface="Arial"/>
                <a:cs typeface="Arial"/>
                <a:sym typeface="Arial"/>
              </a:defRPr>
            </a:lvl4pPr>
            <a:lvl5pPr marL="0" marR="0" lvl="4" indent="0" algn="r" rtl="0">
              <a:spcBef>
                <a:spcPts val="0"/>
              </a:spcBef>
              <a:buNone/>
              <a:defRPr sz="800" b="0" i="0" u="none" strike="noStrike" cap="none">
                <a:solidFill>
                  <a:schemeClr val="dk1"/>
                </a:solidFill>
                <a:latin typeface="Arial"/>
                <a:ea typeface="Arial"/>
                <a:cs typeface="Arial"/>
                <a:sym typeface="Arial"/>
              </a:defRPr>
            </a:lvl5pPr>
            <a:lvl6pPr marL="0" marR="0" lvl="5" indent="0" algn="r" rtl="0">
              <a:spcBef>
                <a:spcPts val="0"/>
              </a:spcBef>
              <a:buNone/>
              <a:defRPr sz="800" b="0" i="0" u="none" strike="noStrike" cap="none">
                <a:solidFill>
                  <a:schemeClr val="dk1"/>
                </a:solidFill>
                <a:latin typeface="Arial"/>
                <a:ea typeface="Arial"/>
                <a:cs typeface="Arial"/>
                <a:sym typeface="Arial"/>
              </a:defRPr>
            </a:lvl6pPr>
            <a:lvl7pPr marL="0" marR="0" lvl="6" indent="0" algn="r" rtl="0">
              <a:spcBef>
                <a:spcPts val="0"/>
              </a:spcBef>
              <a:buNone/>
              <a:defRPr sz="800" b="0" i="0" u="none" strike="noStrike" cap="none">
                <a:solidFill>
                  <a:schemeClr val="dk1"/>
                </a:solidFill>
                <a:latin typeface="Arial"/>
                <a:ea typeface="Arial"/>
                <a:cs typeface="Arial"/>
                <a:sym typeface="Arial"/>
              </a:defRPr>
            </a:lvl7pPr>
            <a:lvl8pPr marL="0" marR="0" lvl="7" indent="0" algn="r" rtl="0">
              <a:spcBef>
                <a:spcPts val="0"/>
              </a:spcBef>
              <a:buNone/>
              <a:defRPr sz="800" b="0" i="0" u="none" strike="noStrike" cap="none">
                <a:solidFill>
                  <a:schemeClr val="dk1"/>
                </a:solidFill>
                <a:latin typeface="Arial"/>
                <a:ea typeface="Arial"/>
                <a:cs typeface="Arial"/>
                <a:sym typeface="Arial"/>
              </a:defRPr>
            </a:lvl8pPr>
            <a:lvl9pPr marL="0" marR="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9" r:id="rId10"/>
    <p:sldLayoutId id="2147483670" r:id="rId11"/>
    <p:sldLayoutId id="2147483671" r:id="rId12"/>
    <p:sldLayoutId id="2147483672" r:id="rId13"/>
    <p:sldLayoutId id="2147483673" r:id="rId14"/>
    <p:sldLayoutId id="2147483674" r:id="rId15"/>
    <p:sldLayoutId id="214748367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607" y="277919"/>
            <a:ext cx="8586787" cy="994172"/>
          </a:xfrm>
          <a:prstGeom prst="rect">
            <a:avLst/>
          </a:prstGeom>
        </p:spPr>
        <p:txBody>
          <a:bodyPr vert="horz" lIns="91440" tIns="45720" rIns="91440" bIns="45720" rtlCol="0" anchor="ctr">
            <a:normAutofit/>
          </a:bodyPr>
          <a:lstStyle/>
          <a:p>
            <a:r>
              <a:rPr lang="en-US"/>
              <a:t>Cliquez pour modifier le style du titre principal</a:t>
            </a:r>
            <a:endParaRPr lang="en-CA"/>
          </a:p>
        </p:txBody>
      </p:sp>
      <p:sp>
        <p:nvSpPr>
          <p:cNvPr id="3" name="Text Placeholder 2"/>
          <p:cNvSpPr>
            <a:spLocks noGrp="1"/>
          </p:cNvSpPr>
          <p:nvPr>
            <p:ph type="body" idx="1"/>
          </p:nvPr>
        </p:nvSpPr>
        <p:spPr>
          <a:xfrm>
            <a:off x="278606" y="1369219"/>
            <a:ext cx="8586788" cy="2314680"/>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4" name="Date Placeholder 3"/>
          <p:cNvSpPr>
            <a:spLocks noGrp="1"/>
          </p:cNvSpPr>
          <p:nvPr>
            <p:ph type="dt" sz="half" idx="2"/>
          </p:nvPr>
        </p:nvSpPr>
        <p:spPr>
          <a:xfrm>
            <a:off x="278606" y="3878154"/>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6B282067-73DE-456F-A1BF-5ECE7E31D6BA}" type="datetime1">
              <a:rPr lang="en-US" smtClean="0"/>
              <a:t>5/15/2025</a:t>
            </a:fld>
            <a:endParaRPr lang="en-CA"/>
          </a:p>
        </p:txBody>
      </p:sp>
      <p:sp>
        <p:nvSpPr>
          <p:cNvPr id="5" name="Footer Placeholder 4"/>
          <p:cNvSpPr>
            <a:spLocks noGrp="1"/>
          </p:cNvSpPr>
          <p:nvPr>
            <p:ph type="ftr" sz="quarter" idx="3"/>
          </p:nvPr>
        </p:nvSpPr>
        <p:spPr>
          <a:xfrm>
            <a:off x="3028950" y="3878154"/>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CA"/>
              <a:t>Titre de la présentation présenté par la division CASD IIS</a:t>
            </a:r>
          </a:p>
        </p:txBody>
      </p:sp>
      <p:sp>
        <p:nvSpPr>
          <p:cNvPr id="6" name="Slide Number Placeholder 5"/>
          <p:cNvSpPr>
            <a:spLocks noGrp="1"/>
          </p:cNvSpPr>
          <p:nvPr>
            <p:ph type="sldNum" sz="quarter" idx="4"/>
          </p:nvPr>
        </p:nvSpPr>
        <p:spPr>
          <a:xfrm>
            <a:off x="6807993" y="3878938"/>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554B2CC3-271D-4415-8F26-21C81B38F268}" type="slidenum">
              <a:rPr lang="en-CA" smtClean="0"/>
              <a:t>‹#›</a:t>
            </a:fld>
            <a:endParaRPr lang="en-CA"/>
          </a:p>
        </p:txBody>
      </p:sp>
      <p:sp>
        <p:nvSpPr>
          <p:cNvPr id="9" name="TextBox 8">
            <a:extLst>
              <a:ext uri="{FF2B5EF4-FFF2-40B4-BE49-F238E27FC236}">
                <a16:creationId xmlns:a16="http://schemas.microsoft.com/office/drawing/2014/main" id="{76AB2A7A-9056-7C40-DC27-318B13E5CE2B}"/>
              </a:ext>
            </a:extLst>
          </p:cNvPr>
          <p:cNvSpPr txBox="1"/>
          <p:nvPr userDrawn="1">
            <p:extLst>
              <p:ext uri="{1162E1C5-73C7-4A58-AE30-91384D911F3F}">
                <p184:classification xmlns:p184="http://schemas.microsoft.com/office/powerpoint/2018/4/main" val="hdr"/>
              </p:ext>
            </p:extLst>
          </p:nvPr>
        </p:nvSpPr>
        <p:spPr>
          <a:xfrm>
            <a:off x="7859317" y="47625"/>
            <a:ext cx="1258490" cy="115416"/>
          </a:xfrm>
          <a:prstGeom prst="rect">
            <a:avLst/>
          </a:prstGeom>
        </p:spPr>
        <p:txBody>
          <a:bodyPr horzOverflow="overflow" lIns="0" tIns="0" rIns="0" bIns="0">
            <a:spAutoFit/>
          </a:bodyPr>
          <a:lstStyle/>
          <a:p>
            <a:pPr algn="l"/>
            <a:r>
              <a:rPr lang="en-CA" sz="750">
                <a:solidFill>
                  <a:srgbClr val="000000"/>
                </a:solidFill>
                <a:latin typeface="Calibri" panose="020F0502020204030204" pitchFamily="34" charset="0"/>
                <a:ea typeface="Calibri" panose="020F0502020204030204" pitchFamily="34" charset="0"/>
                <a:cs typeface="Calibri" panose="020F0502020204030204" pitchFamily="34" charset="0"/>
              </a:rPr>
              <a:t>Sans classification</a:t>
            </a:r>
          </a:p>
        </p:txBody>
      </p:sp>
      <p:sp>
        <p:nvSpPr>
          <p:cNvPr id="10" name="TextBox 9">
            <a:extLst>
              <a:ext uri="{FF2B5EF4-FFF2-40B4-BE49-F238E27FC236}">
                <a16:creationId xmlns:a16="http://schemas.microsoft.com/office/drawing/2014/main" id="{6F5C1991-AEBA-02E3-3576-A829BD47317D}"/>
              </a:ext>
            </a:extLst>
          </p:cNvPr>
          <p:cNvSpPr txBox="1"/>
          <p:nvPr userDrawn="1">
            <p:extLst>
              <p:ext uri="{1162E1C5-73C7-4A58-AE30-91384D911F3F}">
                <p184:classification xmlns:p184="http://schemas.microsoft.com/office/powerpoint/2018/4/main" val="ftr"/>
              </p:ext>
            </p:extLst>
          </p:nvPr>
        </p:nvSpPr>
        <p:spPr>
          <a:xfrm>
            <a:off x="47625" y="4981575"/>
            <a:ext cx="1258491" cy="115416"/>
          </a:xfrm>
          <a:prstGeom prst="rect">
            <a:avLst/>
          </a:prstGeom>
        </p:spPr>
        <p:txBody>
          <a:bodyPr horzOverflow="overflow" lIns="0" tIns="0" rIns="0" bIns="0">
            <a:spAutoFit/>
          </a:bodyPr>
          <a:lstStyle/>
          <a:p>
            <a:pPr algn="l"/>
            <a:r>
              <a:rPr lang="en-CA" sz="750">
                <a:solidFill>
                  <a:srgbClr val="000000"/>
                </a:solidFill>
                <a:latin typeface="Calibri" panose="020F0502020204030204" pitchFamily="34" charset="0"/>
                <a:ea typeface="Calibri" panose="020F0502020204030204" pitchFamily="34" charset="0"/>
                <a:cs typeface="Calibri" panose="020F0502020204030204" pitchFamily="34" charset="0"/>
              </a:rPr>
              <a:t>Sans classification</a:t>
            </a:r>
          </a:p>
        </p:txBody>
      </p:sp>
    </p:spTree>
    <p:extLst>
      <p:ext uri="{BB962C8B-B14F-4D97-AF65-F5344CB8AC3E}">
        <p14:creationId xmlns:p14="http://schemas.microsoft.com/office/powerpoint/2010/main" val="23519915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hdr="0"/>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orcid.org/0000-0001-7055-4357"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s://ror.org/03yrm5c26" TargetMode="External"/><Relationship Id="rId4" Type="http://schemas.openxmlformats.org/officeDocument/2006/relationships/hyperlink" Target="https://doi.org/10.26522/ssj.v16i2.2702" TargetMode="Externa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zenodo.org/record/7217469#.Y1Fn5XbMI2w"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zenodo.org/records/14982727" TargetMode="External"/><Relationship Id="rId5" Type="http://schemas.openxmlformats.org/officeDocument/2006/relationships/hyperlink" Target="https://docs.google.com/spreadsheets/d/1vka8xLL_U199-5VwyQB7Xo9TgEttZ-isFCYnCDOiyig/edit?gid=433281567#gid=433281567" TargetMode="External"/><Relationship Id="rId4" Type="http://schemas.openxmlformats.org/officeDocument/2006/relationships/hyperlink" Target="https://www.crkn-rcdr.ca/en/national-pid-strate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1"/>
          <p:cNvSpPr txBox="1">
            <a:spLocks noGrp="1"/>
          </p:cNvSpPr>
          <p:nvPr>
            <p:ph type="ctrTitle"/>
          </p:nvPr>
        </p:nvSpPr>
        <p:spPr>
          <a:xfrm>
            <a:off x="900112" y="1771153"/>
            <a:ext cx="8078919" cy="1892463"/>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2900"/>
              <a:buFont typeface="Arial"/>
              <a:buNone/>
            </a:pPr>
            <a:r>
              <a:rPr lang="en" sz="2400" dirty="0"/>
              <a:t>De meilleures données, une charge moins lourde, un impact plus important : </a:t>
            </a:r>
            <a:endParaRPr sz="2400" dirty="0"/>
          </a:p>
          <a:p>
            <a:pPr marL="0" lvl="0" indent="0" algn="l" rtl="0">
              <a:lnSpc>
                <a:spcPct val="90000"/>
              </a:lnSpc>
              <a:spcBef>
                <a:spcPts val="0"/>
              </a:spcBef>
              <a:spcAft>
                <a:spcPts val="0"/>
              </a:spcAft>
              <a:buClr>
                <a:schemeClr val="lt1"/>
              </a:buClr>
              <a:buSzPts val="2900"/>
              <a:buFont typeface="Arial"/>
              <a:buNone/>
            </a:pPr>
            <a:endParaRPr sz="2400" dirty="0"/>
          </a:p>
          <a:p>
            <a:pPr marL="0" lvl="0" indent="0" algn="l" rtl="0">
              <a:lnSpc>
                <a:spcPct val="90000"/>
              </a:lnSpc>
              <a:spcBef>
                <a:spcPts val="0"/>
              </a:spcBef>
              <a:spcAft>
                <a:spcPts val="0"/>
              </a:spcAft>
              <a:buClr>
                <a:schemeClr val="lt1"/>
              </a:buClr>
              <a:buSzPts val="2900"/>
              <a:buFont typeface="Arial"/>
              <a:buNone/>
            </a:pPr>
            <a:r>
              <a:rPr lang="en" sz="2400" dirty="0"/>
              <a:t>La valeur des </a:t>
            </a:r>
            <a:r>
              <a:rPr lang="en" sz="2400" b="1" dirty="0"/>
              <a:t>identifiants permanents (PID) </a:t>
            </a:r>
            <a:r>
              <a:rPr lang="en" sz="2400" dirty="0"/>
              <a:t>dans l'écosystème de la recherche</a:t>
            </a:r>
            <a:endParaRPr sz="2400" dirty="0"/>
          </a:p>
        </p:txBody>
      </p:sp>
      <p:sp>
        <p:nvSpPr>
          <p:cNvPr id="147" name="Google Shape;147;p31"/>
          <p:cNvSpPr txBox="1">
            <a:spLocks noGrp="1"/>
          </p:cNvSpPr>
          <p:nvPr>
            <p:ph type="subTitle" idx="1"/>
          </p:nvPr>
        </p:nvSpPr>
        <p:spPr>
          <a:xfrm>
            <a:off x="900112" y="3828283"/>
            <a:ext cx="6443700" cy="1219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FFFFFF"/>
              </a:buClr>
              <a:buSzPts val="1500"/>
              <a:buNone/>
            </a:pPr>
            <a:r>
              <a:rPr lang="en" sz="1200" b="0" i="0" u="none" strike="noStrike" dirty="0">
                <a:solidFill>
                  <a:srgbClr val="FFFFFF"/>
                </a:solidFill>
                <a:latin typeface="Arial"/>
                <a:ea typeface="Arial"/>
                <a:cs typeface="Arial"/>
                <a:sym typeface="Arial"/>
              </a:rPr>
              <a:t>John Aspler, responsable de la </a:t>
            </a:r>
            <a:r>
              <a:rPr lang="en" sz="1200" dirty="0">
                <a:solidFill>
                  <a:srgbClr val="FFFFFF"/>
                </a:solidFill>
              </a:rPr>
              <a:t>communauté</a:t>
            </a:r>
            <a:r>
              <a:rPr lang="en" sz="1200" b="0" i="0" u="none" strike="noStrike" dirty="0">
                <a:solidFill>
                  <a:srgbClr val="FFFFFF"/>
                </a:solidFill>
                <a:latin typeface="Arial"/>
                <a:ea typeface="Arial"/>
                <a:cs typeface="Arial"/>
                <a:sym typeface="Arial"/>
              </a:rPr>
              <a:t> canadienne </a:t>
            </a:r>
            <a:r>
              <a:rPr lang="en" sz="1200" dirty="0">
                <a:solidFill>
                  <a:srgbClr val="FFFFFF"/>
                </a:solidFill>
              </a:rPr>
              <a:t>des</a:t>
            </a:r>
            <a:r>
              <a:rPr lang="en" sz="1200" b="0" i="0" u="none" strike="noStrike" dirty="0">
                <a:solidFill>
                  <a:srgbClr val="FFFFFF"/>
                </a:solidFill>
                <a:latin typeface="Arial"/>
                <a:ea typeface="Arial"/>
                <a:cs typeface="Arial"/>
                <a:sym typeface="Arial"/>
              </a:rPr>
              <a:t> identificateurs persistants</a:t>
            </a:r>
            <a:r>
              <a:rPr lang="en" sz="1200" dirty="0">
                <a:solidFill>
                  <a:srgbClr val="FFFFFF"/>
                </a:solidFill>
              </a:rPr>
              <a:t>, RCDR</a:t>
            </a:r>
            <a:endParaRPr sz="1200" dirty="0"/>
          </a:p>
          <a:p>
            <a:pPr marL="0" lvl="0" indent="0" algn="l" rtl="0">
              <a:lnSpc>
                <a:spcPct val="90000"/>
              </a:lnSpc>
              <a:spcBef>
                <a:spcPts val="800"/>
              </a:spcBef>
              <a:spcAft>
                <a:spcPts val="0"/>
              </a:spcAft>
              <a:buClr>
                <a:schemeClr val="lt1"/>
              </a:buClr>
              <a:buSzPts val="1500"/>
              <a:buNone/>
            </a:pPr>
            <a:r>
              <a:rPr lang="en" sz="1200" dirty="0"/>
              <a:t>Adam Eikenberry, directeur des opérations de service, CRSNG/CRSH</a:t>
            </a:r>
            <a:endParaRPr sz="1200" dirty="0"/>
          </a:p>
          <a:p>
            <a:pPr marL="0" lvl="0" indent="0" algn="l" rtl="0">
              <a:lnSpc>
                <a:spcPct val="90000"/>
              </a:lnSpc>
              <a:spcBef>
                <a:spcPts val="800"/>
              </a:spcBef>
              <a:spcAft>
                <a:spcPts val="0"/>
              </a:spcAft>
              <a:buClr>
                <a:schemeClr val="lt1"/>
              </a:buClr>
              <a:buSzPts val="1500"/>
              <a:buNone/>
            </a:pPr>
            <a:r>
              <a:rPr lang="en" sz="1200" dirty="0"/>
              <a:t>Mike Nason, bibliothécaire de l'Open Scholarship &amp; Publishing, UNB</a:t>
            </a:r>
            <a:endParaRPr sz="1200" dirty="0"/>
          </a:p>
          <a:p>
            <a:pPr marL="0" lvl="0" indent="0" algn="l" rtl="0">
              <a:lnSpc>
                <a:spcPct val="90000"/>
              </a:lnSpc>
              <a:spcBef>
                <a:spcPts val="800"/>
              </a:spcBef>
              <a:spcAft>
                <a:spcPts val="0"/>
              </a:spcAft>
              <a:buClr>
                <a:schemeClr val="lt1"/>
              </a:buClr>
              <a:buSzPts val="1500"/>
              <a:buNone/>
            </a:pPr>
            <a:r>
              <a:rPr lang="en" sz="1200" dirty="0"/>
              <a:t>Robyn Nicholson, responsable des projets stratégiques, UNB</a:t>
            </a:r>
            <a:endParaRPr sz="1200" dirty="0"/>
          </a:p>
        </p:txBody>
      </p:sp>
      <p:pic>
        <p:nvPicPr>
          <p:cNvPr id="148" name="Google Shape;148;p31" title="UNB-primary_RGB_1W.png"/>
          <p:cNvPicPr preferRelativeResize="0"/>
          <p:nvPr/>
        </p:nvPicPr>
        <p:blipFill>
          <a:blip r:embed="rId3">
            <a:alphaModFix/>
          </a:blip>
          <a:stretch>
            <a:fillRect/>
          </a:stretch>
        </p:blipFill>
        <p:spPr>
          <a:xfrm>
            <a:off x="6979874" y="437374"/>
            <a:ext cx="1912100" cy="884175"/>
          </a:xfrm>
          <a:prstGeom prst="rect">
            <a:avLst/>
          </a:prstGeom>
          <a:noFill/>
          <a:ln>
            <a:noFill/>
          </a:ln>
        </p:spPr>
      </p:pic>
      <p:pic>
        <p:nvPicPr>
          <p:cNvPr id="3" name="Picture 2">
            <a:extLst>
              <a:ext uri="{FF2B5EF4-FFF2-40B4-BE49-F238E27FC236}">
                <a16:creationId xmlns:a16="http://schemas.microsoft.com/office/drawing/2014/main" id="{E6C6D5FF-2B15-2ED9-7B83-18084C2AE2EB}"/>
              </a:ext>
            </a:extLst>
          </p:cNvPr>
          <p:cNvPicPr>
            <a:picLocks noChangeAspect="1"/>
          </p:cNvPicPr>
          <p:nvPr/>
        </p:nvPicPr>
        <p:blipFill>
          <a:blip r:embed="rId4"/>
          <a:stretch>
            <a:fillRect/>
          </a:stretch>
        </p:blipFill>
        <p:spPr>
          <a:xfrm>
            <a:off x="3765120" y="365039"/>
            <a:ext cx="2953162" cy="10288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txBox="1">
            <a:spLocks noGrp="1"/>
          </p:cNvSpPr>
          <p:nvPr>
            <p:ph type="title"/>
          </p:nvPr>
        </p:nvSpPr>
        <p:spPr>
          <a:xfrm>
            <a:off x="900112" y="72320"/>
            <a:ext cx="7886700" cy="880898"/>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ts val="3000"/>
              <a:buFont typeface="Arial"/>
              <a:buNone/>
            </a:pPr>
            <a:r>
              <a:rPr lang="en" dirty="0"/>
              <a:t>Rapport final : PID prioritaires pour les entités prioritaires</a:t>
            </a:r>
            <a:endParaRPr dirty="0"/>
          </a:p>
        </p:txBody>
      </p:sp>
      <p:graphicFrame>
        <p:nvGraphicFramePr>
          <p:cNvPr id="259" name="Google Shape;259;p40"/>
          <p:cNvGraphicFramePr/>
          <p:nvPr>
            <p:extLst>
              <p:ext uri="{D42A27DB-BD31-4B8C-83A1-F6EECF244321}">
                <p14:modId xmlns:p14="http://schemas.microsoft.com/office/powerpoint/2010/main" val="1791389269"/>
              </p:ext>
            </p:extLst>
          </p:nvPr>
        </p:nvGraphicFramePr>
        <p:xfrm>
          <a:off x="999688" y="1010955"/>
          <a:ext cx="7687550" cy="4060225"/>
        </p:xfrm>
        <a:graphic>
          <a:graphicData uri="http://schemas.openxmlformats.org/drawingml/2006/table">
            <a:tbl>
              <a:tblPr firstRow="1" firstCol="1" bandRow="1">
                <a:noFill/>
                <a:tableStyleId>{8A4C3397-76C6-4A08-BEA9-EA998C605B28}</a:tableStyleId>
              </a:tblPr>
              <a:tblGrid>
                <a:gridCol w="947125">
                  <a:extLst>
                    <a:ext uri="{9D8B030D-6E8A-4147-A177-3AD203B41FA5}">
                      <a16:colId xmlns:a16="http://schemas.microsoft.com/office/drawing/2014/main" val="20000"/>
                    </a:ext>
                  </a:extLst>
                </a:gridCol>
                <a:gridCol w="957650">
                  <a:extLst>
                    <a:ext uri="{9D8B030D-6E8A-4147-A177-3AD203B41FA5}">
                      <a16:colId xmlns:a16="http://schemas.microsoft.com/office/drawing/2014/main" val="20001"/>
                    </a:ext>
                  </a:extLst>
                </a:gridCol>
                <a:gridCol w="1036575">
                  <a:extLst>
                    <a:ext uri="{9D8B030D-6E8A-4147-A177-3AD203B41FA5}">
                      <a16:colId xmlns:a16="http://schemas.microsoft.com/office/drawing/2014/main" val="20002"/>
                    </a:ext>
                  </a:extLst>
                </a:gridCol>
                <a:gridCol w="4746200">
                  <a:extLst>
                    <a:ext uri="{9D8B030D-6E8A-4147-A177-3AD203B41FA5}">
                      <a16:colId xmlns:a16="http://schemas.microsoft.com/office/drawing/2014/main" val="20003"/>
                    </a:ext>
                  </a:extLst>
                </a:gridCol>
              </a:tblGrid>
              <a:tr h="341600">
                <a:tc>
                  <a:txBody>
                    <a:bodyPr/>
                    <a:lstStyle/>
                    <a:p>
                      <a:pPr marL="0" marR="0" lvl="0" indent="0" algn="ctr" rtl="0">
                        <a:spcBef>
                          <a:spcPts val="0"/>
                        </a:spcBef>
                        <a:spcAft>
                          <a:spcPts val="0"/>
                        </a:spcAft>
                        <a:buNone/>
                      </a:pPr>
                      <a:r>
                        <a:rPr lang="en" sz="1000" u="none" strike="noStrike" cap="none"/>
                        <a:t>Priorité </a:t>
                      </a:r>
                      <a:endParaRPr sz="1000"/>
                    </a:p>
                    <a:p>
                      <a:pPr marL="0" marR="0" lvl="0" indent="0" algn="ctr" rtl="0">
                        <a:spcBef>
                          <a:spcPts val="0"/>
                        </a:spcBef>
                        <a:spcAft>
                          <a:spcPts val="0"/>
                        </a:spcAft>
                        <a:buNone/>
                      </a:pPr>
                      <a:r>
                        <a:rPr lang="en" sz="1000" u="none" strike="noStrike" cap="none"/>
                        <a:t>Entités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ctr" rtl="0">
                        <a:spcBef>
                          <a:spcPts val="0"/>
                        </a:spcBef>
                        <a:spcAft>
                          <a:spcPts val="0"/>
                        </a:spcAft>
                        <a:buNone/>
                      </a:pPr>
                      <a:r>
                        <a:rPr lang="en" sz="1000" u="none" strike="noStrike" cap="none"/>
                        <a:t>PID candidats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ctr" rtl="0">
                        <a:spcBef>
                          <a:spcPts val="0"/>
                        </a:spcBef>
                        <a:spcAft>
                          <a:spcPts val="0"/>
                        </a:spcAft>
                        <a:buNone/>
                      </a:pPr>
                      <a:r>
                        <a:rPr lang="en" sz="1000" u="none" strike="noStrike" cap="none"/>
                        <a:t>Maturité</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ctr" rtl="0">
                        <a:spcBef>
                          <a:spcPts val="0"/>
                        </a:spcBef>
                        <a:spcAft>
                          <a:spcPts val="0"/>
                        </a:spcAft>
                        <a:buNone/>
                      </a:pPr>
                      <a:r>
                        <a:rPr lang="en" sz="1000" u="none" strike="noStrike" cap="none" dirty="0"/>
                        <a:t>Prochaines étapes : PIDs recommandés dans le rapport</a:t>
                      </a:r>
                      <a:endParaRPr sz="1000" u="none" strike="noStrike" cap="none" dirty="0">
                        <a:latin typeface="Times New Roman"/>
                        <a:ea typeface="Times New Roman"/>
                        <a:cs typeface="Times New Roman"/>
                        <a:sym typeface="Times New Roman"/>
                      </a:endParaRPr>
                    </a:p>
                  </a:txBody>
                  <a:tcPr marL="40800" marR="40800" marT="0" marB="0"/>
                </a:tc>
                <a:extLst>
                  <a:ext uri="{0D108BD9-81ED-4DB2-BD59-A6C34878D82A}">
                    <a16:rowId xmlns:a16="http://schemas.microsoft.com/office/drawing/2014/main" val="10000"/>
                  </a:ext>
                </a:extLst>
              </a:tr>
              <a:tr h="683200">
                <a:tc>
                  <a:txBody>
                    <a:bodyPr/>
                    <a:lstStyle/>
                    <a:p>
                      <a:pPr marL="0" marR="0" lvl="0" indent="0" algn="just" rtl="0">
                        <a:spcBef>
                          <a:spcPts val="0"/>
                        </a:spcBef>
                        <a:spcAft>
                          <a:spcPts val="0"/>
                        </a:spcAft>
                        <a:buNone/>
                      </a:pPr>
                      <a:r>
                        <a:rPr lang="en" sz="1000" u="none" strike="noStrike" cap="none"/>
                        <a:t>Les personnes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b="1" u="none" strike="noStrike" cap="none"/>
                        <a:t>ORCID</a:t>
                      </a:r>
                      <a:endParaRPr sz="1000"/>
                    </a:p>
                    <a:p>
                      <a:pPr marL="0" marR="0" lvl="0" indent="0" algn="just" rtl="0">
                        <a:spcBef>
                          <a:spcPts val="0"/>
                        </a:spcBef>
                        <a:spcAft>
                          <a:spcPts val="0"/>
                        </a:spcAft>
                        <a:buNone/>
                      </a:pPr>
                      <a:r>
                        <a:rPr lang="en" sz="1000" u="none" strike="noStrike" cap="none"/>
                        <a:t>ISNI</a:t>
                      </a:r>
                      <a:endParaRPr sz="1000"/>
                    </a:p>
                  </a:txBody>
                  <a:tcPr marL="40800" marR="40800" marT="0" marB="0"/>
                </a:tc>
                <a:tc>
                  <a:txBody>
                    <a:bodyPr/>
                    <a:lstStyle/>
                    <a:p>
                      <a:pPr marL="0" marR="0" lvl="0" indent="0" algn="just" rtl="0">
                        <a:spcBef>
                          <a:spcPts val="0"/>
                        </a:spcBef>
                        <a:spcAft>
                          <a:spcPts val="0"/>
                        </a:spcAft>
                        <a:buNone/>
                      </a:pPr>
                      <a:r>
                        <a:rPr lang="en" sz="1000" u="none" strike="noStrike" cap="none" dirty="0"/>
                        <a:t>Établi</a:t>
                      </a:r>
                      <a:endParaRPr sz="1000" dirty="0"/>
                    </a:p>
                    <a:p>
                      <a:pPr marL="0" marR="0" lvl="0" indent="0" algn="just" rtl="0">
                        <a:spcBef>
                          <a:spcPts val="0"/>
                        </a:spcBef>
                        <a:spcAft>
                          <a:spcPts val="0"/>
                        </a:spcAft>
                        <a:buNone/>
                      </a:pPr>
                      <a:r>
                        <a:rPr lang="en" sz="1000" u="none" strike="noStrike" cap="none" dirty="0"/>
                        <a:t>Établi</a:t>
                      </a:r>
                      <a:endParaRPr sz="1000" dirty="0"/>
                    </a:p>
                  </a:txBody>
                  <a:tcPr marL="40800" marR="40800" marT="0" marB="0"/>
                </a:tc>
                <a:tc>
                  <a:txBody>
                    <a:bodyPr/>
                    <a:lstStyle/>
                    <a:p>
                      <a:pPr marL="0" marR="0" lvl="0" indent="0" algn="just" rtl="0">
                        <a:spcBef>
                          <a:spcPts val="0"/>
                        </a:spcBef>
                        <a:spcAft>
                          <a:spcPts val="0"/>
                        </a:spcAft>
                        <a:buNone/>
                      </a:pPr>
                      <a:r>
                        <a:rPr lang="en" sz="1000" u="none" strike="noStrike" cap="none" dirty="0"/>
                        <a:t>Recommander l'utilisation des </a:t>
                      </a:r>
                      <a:r>
                        <a:rPr lang="en" sz="1000" b="1" u="none" strike="noStrike" cap="none" dirty="0"/>
                        <a:t>iDs ORCID </a:t>
                      </a:r>
                      <a:r>
                        <a:rPr lang="en" sz="1000" u="none" strike="noStrike" cap="none" dirty="0"/>
                        <a:t>pour les chercheurs actuels - nous le faisons déjà. L'ISNI pourrait être un cas d'utilisation utile pour les personnalités historiques ou culturelles - à étudier. Scopus ne répond pas aux critères/principes de sélection de la matrice PID.</a:t>
                      </a:r>
                      <a:endParaRPr sz="1000" dirty="0"/>
                    </a:p>
                    <a:p>
                      <a:pPr marL="0" marR="0" lvl="0" indent="0" algn="just" rtl="0">
                        <a:spcBef>
                          <a:spcPts val="0"/>
                        </a:spcBef>
                        <a:spcAft>
                          <a:spcPts val="0"/>
                        </a:spcAft>
                        <a:buNone/>
                      </a:pPr>
                      <a:endParaRPr sz="1000" u="none" strike="noStrike" cap="none" dirty="0">
                        <a:latin typeface="Times New Roman"/>
                        <a:ea typeface="Times New Roman"/>
                        <a:cs typeface="Times New Roman"/>
                        <a:sym typeface="Times New Roman"/>
                      </a:endParaRPr>
                    </a:p>
                  </a:txBody>
                  <a:tcPr marL="40800" marR="40800" marT="0" marB="0"/>
                </a:tc>
                <a:extLst>
                  <a:ext uri="{0D108BD9-81ED-4DB2-BD59-A6C34878D82A}">
                    <a16:rowId xmlns:a16="http://schemas.microsoft.com/office/drawing/2014/main" val="10001"/>
                  </a:ext>
                </a:extLst>
              </a:tr>
              <a:tr h="512400">
                <a:tc>
                  <a:txBody>
                    <a:bodyPr/>
                    <a:lstStyle/>
                    <a:p>
                      <a:pPr marL="0" marR="0" lvl="0" indent="0" algn="just" rtl="0">
                        <a:spcBef>
                          <a:spcPts val="0"/>
                        </a:spcBef>
                        <a:spcAft>
                          <a:spcPts val="0"/>
                        </a:spcAft>
                        <a:buNone/>
                      </a:pPr>
                      <a:r>
                        <a:rPr lang="en" sz="1000" u="none" strike="noStrike" cap="none"/>
                        <a:t>Sorties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b="1" u="none" strike="noStrike" cap="none"/>
                        <a:t>Crossref DOIs</a:t>
                      </a:r>
                      <a:endParaRPr sz="1000" b="1" u="none" strike="noStrike" cap="none"/>
                    </a:p>
                    <a:p>
                      <a:pPr marL="0" marR="0" lvl="0" indent="0" algn="just" rtl="0">
                        <a:spcBef>
                          <a:spcPts val="0"/>
                        </a:spcBef>
                        <a:spcAft>
                          <a:spcPts val="0"/>
                        </a:spcAft>
                        <a:buNone/>
                      </a:pPr>
                      <a:r>
                        <a:rPr lang="en" sz="1000" b="1" u="none" strike="noStrike" cap="none"/>
                        <a:t>DOIs de DataCite</a:t>
                      </a:r>
                      <a:endParaRPr sz="1000" b="1" u="none" strike="noStrike" cap="none"/>
                    </a:p>
                    <a:p>
                      <a:pPr marL="0" marR="0" lvl="0" indent="0" algn="just" rtl="0">
                        <a:spcBef>
                          <a:spcPts val="0"/>
                        </a:spcBef>
                        <a:spcAft>
                          <a:spcPts val="0"/>
                        </a:spcAft>
                        <a:buNone/>
                      </a:pPr>
                      <a:r>
                        <a:rPr lang="en" sz="1000" u="none" strike="noStrike" cap="none"/>
                        <a:t>ARKs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a:t>Établi</a:t>
                      </a:r>
                      <a:endParaRPr sz="1000"/>
                    </a:p>
                    <a:p>
                      <a:pPr marL="0" marR="0" lvl="0" indent="0" algn="just" rtl="0">
                        <a:spcBef>
                          <a:spcPts val="0"/>
                        </a:spcBef>
                        <a:spcAft>
                          <a:spcPts val="0"/>
                        </a:spcAft>
                        <a:buNone/>
                      </a:pPr>
                      <a:r>
                        <a:rPr lang="en" sz="1000" u="none" strike="noStrike" cap="none"/>
                        <a:t>Établi</a:t>
                      </a:r>
                      <a:endParaRPr sz="1000"/>
                    </a:p>
                    <a:p>
                      <a:pPr marL="0" marR="0" lvl="0" indent="0" algn="just" rtl="0">
                        <a:spcBef>
                          <a:spcPts val="0"/>
                        </a:spcBef>
                        <a:spcAft>
                          <a:spcPts val="0"/>
                        </a:spcAft>
                        <a:buNone/>
                      </a:pPr>
                      <a:r>
                        <a:rPr lang="en" sz="1000" u="none" strike="noStrike" cap="none"/>
                        <a:t>Établi*</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dirty="0"/>
                        <a:t>Le schéma des métadonnées devrait guider le choix entre </a:t>
                      </a:r>
                      <a:r>
                        <a:rPr lang="en" sz="1000" b="1" u="none" strike="noStrike" cap="none" dirty="0"/>
                        <a:t>DataCite </a:t>
                      </a:r>
                      <a:r>
                        <a:rPr lang="en" sz="1000" u="none" strike="noStrike" cap="none" dirty="0"/>
                        <a:t>et </a:t>
                      </a:r>
                      <a:r>
                        <a:rPr lang="en" sz="1000" b="1" u="none" strike="noStrike" cap="none" dirty="0"/>
                        <a:t>Crossref</a:t>
                      </a:r>
                      <a:r>
                        <a:rPr lang="en" sz="1000" u="none" strike="noStrike" cap="none" dirty="0"/>
                        <a:t>. Les *ARK dépendent du contexte du résolveur. Évaluer les ARK avec les DOI pour voir si cela est nécessaire.</a:t>
                      </a:r>
                      <a:endParaRPr sz="1000" dirty="0"/>
                    </a:p>
                  </a:txBody>
                  <a:tcPr marL="40800" marR="40800" marT="0" marB="0"/>
                </a:tc>
                <a:extLst>
                  <a:ext uri="{0D108BD9-81ED-4DB2-BD59-A6C34878D82A}">
                    <a16:rowId xmlns:a16="http://schemas.microsoft.com/office/drawing/2014/main" val="10002"/>
                  </a:ext>
                </a:extLst>
              </a:tr>
              <a:tr h="419500">
                <a:tc>
                  <a:txBody>
                    <a:bodyPr/>
                    <a:lstStyle/>
                    <a:p>
                      <a:pPr marL="0" marR="0" lvl="0" indent="0" algn="just" rtl="0">
                        <a:spcBef>
                          <a:spcPts val="0"/>
                        </a:spcBef>
                        <a:spcAft>
                          <a:spcPts val="0"/>
                        </a:spcAft>
                        <a:buNone/>
                      </a:pPr>
                      <a:r>
                        <a:rPr lang="en" sz="1000" u="none" strike="noStrike" cap="none"/>
                        <a:t>Organisations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b="1" u="none" strike="noStrike" cap="none"/>
                        <a:t>ROR</a:t>
                      </a:r>
                      <a:endParaRPr sz="1000"/>
                    </a:p>
                    <a:p>
                      <a:pPr marL="0" marR="0" lvl="0" indent="0" algn="just" rtl="0">
                        <a:spcBef>
                          <a:spcPts val="0"/>
                        </a:spcBef>
                        <a:spcAft>
                          <a:spcPts val="0"/>
                        </a:spcAft>
                        <a:buNone/>
                      </a:pPr>
                      <a:r>
                        <a:rPr lang="en" sz="1000" u="none" strike="noStrike" cap="none"/>
                        <a:t>ISNI </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a:t>L'émergence</a:t>
                      </a:r>
                      <a:endParaRPr sz="1000"/>
                    </a:p>
                    <a:p>
                      <a:pPr marL="0" marR="0" lvl="0" indent="0" algn="just" rtl="0">
                        <a:spcBef>
                          <a:spcPts val="0"/>
                        </a:spcBef>
                        <a:spcAft>
                          <a:spcPts val="0"/>
                        </a:spcAft>
                        <a:buNone/>
                      </a:pPr>
                      <a:r>
                        <a:rPr lang="en" sz="1000" u="none" strike="noStrike" cap="none"/>
                        <a:t>Établi</a:t>
                      </a:r>
                      <a:endParaRPr sz="1000"/>
                    </a:p>
                  </a:txBody>
                  <a:tcPr marL="40800" marR="40800" marT="0" marB="0"/>
                </a:tc>
                <a:tc>
                  <a:txBody>
                    <a:bodyPr/>
                    <a:lstStyle/>
                    <a:p>
                      <a:pPr marL="0" marR="0" lvl="0" indent="0" algn="just" rtl="0">
                        <a:spcBef>
                          <a:spcPts val="0"/>
                        </a:spcBef>
                        <a:spcAft>
                          <a:spcPts val="0"/>
                        </a:spcAft>
                        <a:buNone/>
                      </a:pPr>
                      <a:r>
                        <a:rPr lang="en" sz="1000" b="1" u="none" strike="noStrike" cap="none" dirty="0"/>
                        <a:t>ROR </a:t>
                      </a:r>
                      <a:r>
                        <a:rPr lang="en" sz="1000" u="none" strike="noStrike" cap="none" dirty="0"/>
                        <a:t>est un nouveau PID, mais il s'agit probablement du candidat de choix. L'ISNI doit être étudié. Ringgold ne répond pas aux critères/principes de sélection de la matrice PID.  </a:t>
                      </a:r>
                      <a:endParaRPr sz="1000" u="none" strike="noStrike" cap="none" dirty="0">
                        <a:latin typeface="Times New Roman"/>
                        <a:ea typeface="Times New Roman"/>
                        <a:cs typeface="Times New Roman"/>
                        <a:sym typeface="Times New Roman"/>
                      </a:endParaRPr>
                    </a:p>
                  </a:txBody>
                  <a:tcPr marL="40800" marR="40800" marT="0" marB="0"/>
                </a:tc>
                <a:extLst>
                  <a:ext uri="{0D108BD9-81ED-4DB2-BD59-A6C34878D82A}">
                    <a16:rowId xmlns:a16="http://schemas.microsoft.com/office/drawing/2014/main" val="10003"/>
                  </a:ext>
                </a:extLst>
              </a:tr>
              <a:tr h="279675">
                <a:tc>
                  <a:txBody>
                    <a:bodyPr/>
                    <a:lstStyle/>
                    <a:p>
                      <a:pPr marL="0" marR="0" lvl="0" indent="0" algn="just" rtl="0">
                        <a:spcBef>
                          <a:spcPts val="0"/>
                        </a:spcBef>
                        <a:spcAft>
                          <a:spcPts val="0"/>
                        </a:spcAft>
                        <a:buNone/>
                      </a:pPr>
                      <a:r>
                        <a:rPr lang="en" sz="1000" u="none" strike="noStrike" cap="none"/>
                        <a:t>PGD</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b="1" u="none" strike="noStrike" cap="none"/>
                        <a:t>DOIs de DataCite</a:t>
                      </a:r>
                      <a:endParaRPr sz="1000" b="1"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a:t>Établi</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dirty="0"/>
                        <a:t>Recommander l'utilisation des </a:t>
                      </a:r>
                      <a:r>
                        <a:rPr lang="en" sz="1000" b="1" u="none" strike="noStrike" cap="none" dirty="0"/>
                        <a:t>DOI de DataCite</a:t>
                      </a:r>
                      <a:r>
                        <a:rPr lang="en" sz="1000" u="none" strike="noStrike" cap="none" dirty="0"/>
                        <a:t>.</a:t>
                      </a:r>
                      <a:endParaRPr sz="1000" u="none" strike="noStrike" cap="none" dirty="0">
                        <a:latin typeface="Times New Roman"/>
                        <a:ea typeface="Times New Roman"/>
                        <a:cs typeface="Times New Roman"/>
                        <a:sym typeface="Times New Roman"/>
                      </a:endParaRPr>
                    </a:p>
                  </a:txBody>
                  <a:tcPr marL="40800" marR="40800" marT="0" marB="0"/>
                </a:tc>
                <a:extLst>
                  <a:ext uri="{0D108BD9-81ED-4DB2-BD59-A6C34878D82A}">
                    <a16:rowId xmlns:a16="http://schemas.microsoft.com/office/drawing/2014/main" val="10004"/>
                  </a:ext>
                </a:extLst>
              </a:tr>
              <a:tr h="341600">
                <a:tc>
                  <a:txBody>
                    <a:bodyPr/>
                    <a:lstStyle/>
                    <a:p>
                      <a:pPr marL="0" marR="0" lvl="0" indent="0" algn="just" rtl="0">
                        <a:spcBef>
                          <a:spcPts val="0"/>
                        </a:spcBef>
                        <a:spcAft>
                          <a:spcPts val="0"/>
                        </a:spcAft>
                        <a:buNone/>
                      </a:pPr>
                      <a:r>
                        <a:rPr lang="en" sz="1000" u="none" strike="noStrike" cap="none"/>
                        <a:t>Subventions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a:t>Crossref DOIs</a:t>
                      </a:r>
                      <a:endParaRPr sz="1000"/>
                    </a:p>
                    <a:p>
                      <a:pPr marL="0" marR="0" lvl="0" indent="0" algn="just" rtl="0">
                        <a:spcBef>
                          <a:spcPts val="0"/>
                        </a:spcBef>
                        <a:spcAft>
                          <a:spcPts val="0"/>
                        </a:spcAft>
                        <a:buNone/>
                      </a:pPr>
                      <a:r>
                        <a:rPr lang="en" sz="1000" u="none" strike="noStrike" cap="none"/>
                        <a:t>DOIs de DataCite</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a:t>Établi</a:t>
                      </a:r>
                      <a:endParaRPr sz="1000"/>
                    </a:p>
                    <a:p>
                      <a:pPr marL="0" marR="0" lvl="0" indent="0" algn="just" rtl="0">
                        <a:spcBef>
                          <a:spcPts val="0"/>
                        </a:spcBef>
                        <a:spcAft>
                          <a:spcPts val="0"/>
                        </a:spcAft>
                        <a:buNone/>
                      </a:pPr>
                      <a:r>
                        <a:rPr lang="en" sz="1000" u="none" strike="noStrike" cap="none"/>
                        <a:t>L'émergence</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dirty="0"/>
                        <a:t>Comparaison minutieuse des cas d'utilisation ; Crossref utilisé par certains bailleurs de fonds de l'AC.</a:t>
                      </a:r>
                      <a:endParaRPr sz="1000" u="none" strike="noStrike" cap="none" dirty="0">
                        <a:latin typeface="Times New Roman"/>
                        <a:ea typeface="Times New Roman"/>
                        <a:cs typeface="Times New Roman"/>
                        <a:sym typeface="Times New Roman"/>
                      </a:endParaRPr>
                    </a:p>
                  </a:txBody>
                  <a:tcPr marL="40800" marR="40800" marT="0" marB="0"/>
                </a:tc>
                <a:extLst>
                  <a:ext uri="{0D108BD9-81ED-4DB2-BD59-A6C34878D82A}">
                    <a16:rowId xmlns:a16="http://schemas.microsoft.com/office/drawing/2014/main" val="10005"/>
                  </a:ext>
                </a:extLst>
              </a:tr>
              <a:tr h="279675">
                <a:tc>
                  <a:txBody>
                    <a:bodyPr/>
                    <a:lstStyle/>
                    <a:p>
                      <a:pPr marL="0" marR="0" lvl="0" indent="0" algn="just" rtl="0">
                        <a:spcBef>
                          <a:spcPts val="0"/>
                        </a:spcBef>
                        <a:spcAft>
                          <a:spcPts val="0"/>
                        </a:spcAft>
                        <a:buNone/>
                      </a:pPr>
                      <a:r>
                        <a:rPr lang="en" sz="1000" u="none" strike="noStrike" cap="none"/>
                        <a:t>Projets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b="1" u="none" strike="noStrike" cap="none"/>
                        <a:t>RAiD</a:t>
                      </a:r>
                      <a:endParaRPr sz="1000" b="1"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a:t>En cours de développement</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b="1" u="none" strike="noStrike" cap="none" dirty="0"/>
                        <a:t>RAiD </a:t>
                      </a:r>
                      <a:r>
                        <a:rPr lang="en" sz="1000" u="none" strike="noStrike" cap="none" dirty="0"/>
                        <a:t>est le seul candidat, mais il en est encore aux premiers stades de développement. À suivre.</a:t>
                      </a:r>
                      <a:endParaRPr sz="1000" dirty="0"/>
                    </a:p>
                  </a:txBody>
                  <a:tcPr marL="40800" marR="40800" marT="0" marB="0"/>
                </a:tc>
                <a:extLst>
                  <a:ext uri="{0D108BD9-81ED-4DB2-BD59-A6C34878D82A}">
                    <a16:rowId xmlns:a16="http://schemas.microsoft.com/office/drawing/2014/main" val="10006"/>
                  </a:ext>
                </a:extLst>
              </a:tr>
              <a:tr h="279675">
                <a:tc>
                  <a:txBody>
                    <a:bodyPr/>
                    <a:lstStyle/>
                    <a:p>
                      <a:pPr marL="0" marR="0" lvl="0" indent="0" algn="just" rtl="0">
                        <a:spcBef>
                          <a:spcPts val="0"/>
                        </a:spcBef>
                        <a:spcAft>
                          <a:spcPts val="0"/>
                        </a:spcAft>
                        <a:buNone/>
                      </a:pPr>
                      <a:r>
                        <a:rPr lang="en" sz="1000" u="none" strike="noStrike" cap="none"/>
                        <a:t>Logiciel</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a:t>SWIHDs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a:t>L'émergence</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dirty="0"/>
                        <a:t>Les SWIHD sont prometteurs, mais leur maturité et leur adoption sont faibles. À surveiller et à étudier.</a:t>
                      </a:r>
                      <a:endParaRPr sz="1000" dirty="0"/>
                    </a:p>
                  </a:txBody>
                  <a:tcPr marL="40800" marR="40800" marT="0" marB="0"/>
                </a:tc>
                <a:extLst>
                  <a:ext uri="{0D108BD9-81ED-4DB2-BD59-A6C34878D82A}">
                    <a16:rowId xmlns:a16="http://schemas.microsoft.com/office/drawing/2014/main" val="10007"/>
                  </a:ext>
                </a:extLst>
              </a:tr>
              <a:tr h="671525">
                <a:tc>
                  <a:txBody>
                    <a:bodyPr/>
                    <a:lstStyle/>
                    <a:p>
                      <a:pPr marL="0" marR="0" lvl="0" indent="0" algn="just" rtl="0">
                        <a:spcBef>
                          <a:spcPts val="0"/>
                        </a:spcBef>
                        <a:spcAft>
                          <a:spcPts val="0"/>
                        </a:spcAft>
                        <a:buNone/>
                      </a:pPr>
                      <a:r>
                        <a:rPr lang="en" sz="1000" u="none" strike="noStrike" cap="none"/>
                        <a:t>Installations, instruments, équipements,</a:t>
                      </a:r>
                      <a:endParaRPr sz="1000"/>
                    </a:p>
                    <a:p>
                      <a:pPr marL="0" marR="0" lvl="0" indent="0" algn="just" rtl="0">
                        <a:spcBef>
                          <a:spcPts val="0"/>
                        </a:spcBef>
                        <a:spcAft>
                          <a:spcPts val="0"/>
                        </a:spcAft>
                        <a:buNone/>
                      </a:pPr>
                      <a:r>
                        <a:rPr lang="en" sz="1000" u="none" strike="noStrike" cap="none"/>
                        <a:t>Ressources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a:t>ROR</a:t>
                      </a:r>
                      <a:endParaRPr sz="1000"/>
                    </a:p>
                    <a:p>
                      <a:pPr marL="0" marR="0" lvl="0" indent="0" algn="just" rtl="0">
                        <a:spcBef>
                          <a:spcPts val="0"/>
                        </a:spcBef>
                        <a:spcAft>
                          <a:spcPts val="0"/>
                        </a:spcAft>
                        <a:buNone/>
                      </a:pPr>
                      <a:r>
                        <a:rPr lang="en" sz="1000" u="none" strike="noStrike" cap="none"/>
                        <a:t>DOIs de DataCite</a:t>
                      </a:r>
                      <a:endParaRPr sz="1000"/>
                    </a:p>
                    <a:p>
                      <a:pPr marL="0" marR="0" lvl="0" indent="0" algn="just" rtl="0">
                        <a:spcBef>
                          <a:spcPts val="0"/>
                        </a:spcBef>
                        <a:spcAft>
                          <a:spcPts val="0"/>
                        </a:spcAft>
                        <a:buNone/>
                      </a:pPr>
                      <a:r>
                        <a:rPr lang="en" sz="1000" u="none" strike="noStrike" cap="none"/>
                        <a:t>RRIDs</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a:t>N/A</a:t>
                      </a:r>
                      <a:endParaRPr sz="1000" u="none" strike="noStrike" cap="none">
                        <a:latin typeface="Times New Roman"/>
                        <a:ea typeface="Times New Roman"/>
                        <a:cs typeface="Times New Roman"/>
                        <a:sym typeface="Times New Roman"/>
                      </a:endParaRPr>
                    </a:p>
                  </a:txBody>
                  <a:tcPr marL="40800" marR="40800" marT="0" marB="0"/>
                </a:tc>
                <a:tc>
                  <a:txBody>
                    <a:bodyPr/>
                    <a:lstStyle/>
                    <a:p>
                      <a:pPr marL="0" marR="0" lvl="0" indent="0" algn="just" rtl="0">
                        <a:spcBef>
                          <a:spcPts val="0"/>
                        </a:spcBef>
                        <a:spcAft>
                          <a:spcPts val="0"/>
                        </a:spcAft>
                        <a:buNone/>
                      </a:pPr>
                      <a:r>
                        <a:rPr lang="en" sz="1000" u="none" strike="noStrike" cap="none" dirty="0"/>
                        <a:t>Trop de complexité dans cet espace - certaines options existent (RRID pour les ressources biologiques, ROR pour certaines installations, DOI pour certains instruments), il est donc recommandé d'observer et d'étudier.</a:t>
                      </a:r>
                      <a:endParaRPr sz="1000" u="none" strike="noStrike" cap="none" dirty="0">
                        <a:latin typeface="Times New Roman"/>
                        <a:ea typeface="Times New Roman"/>
                        <a:cs typeface="Times New Roman"/>
                        <a:sym typeface="Times New Roman"/>
                      </a:endParaRPr>
                    </a:p>
                  </a:txBody>
                  <a:tcPr marL="40800" marR="40800" marT="0" marB="0"/>
                </a:tc>
                <a:extLst>
                  <a:ext uri="{0D108BD9-81ED-4DB2-BD59-A6C34878D82A}">
                    <a16:rowId xmlns:a16="http://schemas.microsoft.com/office/drawing/2014/main" val="10008"/>
                  </a:ext>
                </a:extLst>
              </a:tr>
            </a:tbl>
          </a:graphicData>
        </a:graphic>
      </p:graphicFrame>
      <p:sp>
        <p:nvSpPr>
          <p:cNvPr id="260" name="Google Shape;260;p40"/>
          <p:cNvSpPr txBox="1">
            <a:spLocks noGrp="1"/>
          </p:cNvSpPr>
          <p:nvPr>
            <p:ph type="sldNum" idx="12"/>
          </p:nvPr>
        </p:nvSpPr>
        <p:spPr>
          <a:xfrm>
            <a:off x="7752754" y="4767263"/>
            <a:ext cx="1034058" cy="27384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10</a:t>
            </a:fld>
            <a:endParaRPr sz="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1"/>
          <p:cNvSpPr txBox="1">
            <a:spLocks noGrp="1"/>
          </p:cNvSpPr>
          <p:nvPr>
            <p:ph type="title"/>
          </p:nvPr>
        </p:nvSpPr>
        <p:spPr>
          <a:xfrm>
            <a:off x="900113" y="1490869"/>
            <a:ext cx="7886700" cy="1751203"/>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4100"/>
              <a:buFont typeface="Arial"/>
              <a:buNone/>
            </a:pPr>
            <a:r>
              <a:rPr lang="en" sz="4100"/>
              <a:t>Valeur des PID pour les bailleurs de fonds</a:t>
            </a:r>
            <a:endParaRPr/>
          </a:p>
        </p:txBody>
      </p:sp>
      <p:sp>
        <p:nvSpPr>
          <p:cNvPr id="267" name="Google Shape;267;p41"/>
          <p:cNvSpPr txBox="1">
            <a:spLocks noGrp="1"/>
          </p:cNvSpPr>
          <p:nvPr>
            <p:ph type="body" idx="1"/>
          </p:nvPr>
        </p:nvSpPr>
        <p:spPr>
          <a:xfrm>
            <a:off x="900113" y="3442097"/>
            <a:ext cx="7886700" cy="112514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8606" y="2536449"/>
            <a:ext cx="8586788" cy="645098"/>
          </a:xfrm>
        </p:spPr>
        <p:txBody>
          <a:bodyPr vert="horz" lIns="68580" tIns="34290" rIns="68580" bIns="34290" rtlCol="0" anchor="t">
            <a:normAutofit/>
          </a:bodyPr>
          <a:lstStyle/>
          <a:p>
            <a:r>
              <a:rPr lang="en-CA" sz="825" b="1" dirty="0"/>
              <a:t>Présenté par : Adam Eikenberry</a:t>
            </a:r>
          </a:p>
          <a:p>
            <a:r>
              <a:rPr lang="en-CA" sz="825" b="1" dirty="0"/>
              <a:t>Date : 06/05/2025</a:t>
            </a:r>
          </a:p>
        </p:txBody>
      </p:sp>
      <p:sp>
        <p:nvSpPr>
          <p:cNvPr id="4" name="ZoneTexte 3">
            <a:extLst>
              <a:ext uri="{FF2B5EF4-FFF2-40B4-BE49-F238E27FC236}">
                <a16:creationId xmlns:a16="http://schemas.microsoft.com/office/drawing/2014/main" id="{F74FEFA5-241C-2615-2AEE-8EEAD7019178}"/>
              </a:ext>
            </a:extLst>
          </p:cNvPr>
          <p:cNvSpPr txBox="1"/>
          <p:nvPr/>
        </p:nvSpPr>
        <p:spPr>
          <a:xfrm>
            <a:off x="278607" y="3739321"/>
            <a:ext cx="2860520" cy="900246"/>
          </a:xfrm>
          <a:prstGeom prst="rect">
            <a:avLst/>
          </a:prstGeom>
          <a:noFill/>
        </p:spPr>
        <p:txBody>
          <a:bodyPr wrap="square" numCol="2" rtlCol="0">
            <a:spAutoFit/>
          </a:bodyPr>
          <a:lstStyle/>
          <a:p>
            <a:pPr defTabSz="685800">
              <a:buClrTx/>
            </a:pPr>
            <a:r>
              <a:rPr lang="en-CA" sz="750" kern="1200">
                <a:solidFill>
                  <a:prstClr val="black"/>
                </a:solidFill>
                <a:latin typeface="Arial" panose="020B0604020202020204" pitchFamily="34" charset="0"/>
                <a:ea typeface="+mn-ea"/>
                <a:cs typeface="Arial" panose="020B0604020202020204" pitchFamily="34" charset="0"/>
              </a:rPr>
              <a:t>Direction des services administratifs </a:t>
            </a:r>
            <a:br>
              <a:rPr lang="en-CA" sz="750" kern="1200">
                <a:solidFill>
                  <a:prstClr val="black"/>
                </a:solidFill>
                <a:latin typeface="Arial" panose="020B0604020202020204" pitchFamily="34" charset="0"/>
                <a:ea typeface="+mn-ea"/>
                <a:cs typeface="Arial" panose="020B0604020202020204" pitchFamily="34" charset="0"/>
              </a:rPr>
            </a:br>
            <a:r>
              <a:rPr lang="en-CA" sz="750" kern="1200">
                <a:solidFill>
                  <a:prstClr val="black"/>
                </a:solidFill>
                <a:latin typeface="Arial" panose="020B0604020202020204" pitchFamily="34" charset="0"/>
                <a:ea typeface="+mn-ea"/>
                <a:cs typeface="Arial" panose="020B0604020202020204" pitchFamily="34" charset="0"/>
              </a:rPr>
              <a:t>Direction des services communs</a:t>
            </a:r>
          </a:p>
          <a:p>
            <a:pPr defTabSz="685800">
              <a:buClrTx/>
            </a:pPr>
            <a:endParaRPr lang="en-CA" sz="750" kern="1200">
              <a:solidFill>
                <a:prstClr val="black"/>
              </a:solidFill>
              <a:latin typeface="Arial" panose="020B0604020202020204" pitchFamily="34" charset="0"/>
              <a:ea typeface="+mn-ea"/>
              <a:cs typeface="Arial" panose="020B0604020202020204" pitchFamily="34" charset="0"/>
            </a:endParaRPr>
          </a:p>
          <a:p>
            <a:pPr defTabSz="685800">
              <a:buClrTx/>
            </a:pPr>
            <a:r>
              <a:rPr lang="en-CA" sz="750" kern="1200">
                <a:solidFill>
                  <a:prstClr val="black"/>
                </a:solidFill>
                <a:latin typeface="Arial" panose="020B0604020202020204" pitchFamily="34" charset="0"/>
                <a:ea typeface="+mn-ea"/>
                <a:cs typeface="Arial" panose="020B0604020202020204" pitchFamily="34" charset="0"/>
              </a:rPr>
              <a:t>Information et innovation </a:t>
            </a:r>
            <a:br>
              <a:rPr lang="en-CA" sz="750" kern="1200">
                <a:solidFill>
                  <a:prstClr val="black"/>
                </a:solidFill>
                <a:latin typeface="Arial" panose="020B0604020202020204" pitchFamily="34" charset="0"/>
                <a:ea typeface="+mn-ea"/>
                <a:cs typeface="Arial" panose="020B0604020202020204" pitchFamily="34" charset="0"/>
              </a:rPr>
            </a:br>
            <a:r>
              <a:rPr lang="en-CA" sz="750" kern="1200">
                <a:solidFill>
                  <a:prstClr val="black"/>
                </a:solidFill>
                <a:latin typeface="Arial" panose="020B0604020202020204" pitchFamily="34" charset="0"/>
                <a:ea typeface="+mn-ea"/>
                <a:cs typeface="Arial" panose="020B0604020202020204" pitchFamily="34" charset="0"/>
              </a:rPr>
              <a:t>Division des solutions</a:t>
            </a:r>
          </a:p>
          <a:p>
            <a:pPr defTabSz="685800">
              <a:buClrTx/>
            </a:pPr>
            <a:endParaRPr lang="en-CA" sz="750" kern="1200">
              <a:solidFill>
                <a:prstClr val="black"/>
              </a:solidFill>
              <a:latin typeface="Arial" panose="020B0604020202020204" pitchFamily="34" charset="0"/>
              <a:ea typeface="+mn-ea"/>
              <a:cs typeface="Arial" panose="020B0604020202020204" pitchFamily="34" charset="0"/>
            </a:endParaRPr>
          </a:p>
          <a:p>
            <a:pPr defTabSz="685800">
              <a:buClrTx/>
            </a:pPr>
            <a:br>
              <a:rPr lang="en-CA" sz="750" kern="1200">
                <a:solidFill>
                  <a:prstClr val="black"/>
                </a:solidFill>
                <a:latin typeface="Arial" panose="020B0604020202020204" pitchFamily="34" charset="0"/>
                <a:ea typeface="+mn-ea"/>
                <a:cs typeface="Arial" panose="020B0604020202020204" pitchFamily="34" charset="0"/>
              </a:rPr>
            </a:br>
            <a:r>
              <a:rPr lang="en-CA" sz="750" kern="1200">
                <a:solidFill>
                  <a:prstClr val="black"/>
                </a:solidFill>
                <a:latin typeface="Arial" panose="020B0604020202020204" pitchFamily="34" charset="0"/>
                <a:ea typeface="+mn-ea"/>
                <a:cs typeface="Arial" panose="020B0604020202020204" pitchFamily="34" charset="0"/>
              </a:rPr>
              <a:t>Direction services </a:t>
            </a:r>
            <a:br>
              <a:rPr lang="en-CA" sz="750" kern="1200">
                <a:solidFill>
                  <a:prstClr val="black"/>
                </a:solidFill>
                <a:latin typeface="Arial" panose="020B0604020202020204" pitchFamily="34" charset="0"/>
                <a:ea typeface="+mn-ea"/>
                <a:cs typeface="Arial" panose="020B0604020202020204" pitchFamily="34" charset="0"/>
              </a:rPr>
            </a:br>
            <a:r>
              <a:rPr lang="en-CA" sz="750" kern="1200" err="1">
                <a:solidFill>
                  <a:prstClr val="black"/>
                </a:solidFill>
                <a:latin typeface="Arial" panose="020B0604020202020204" pitchFamily="34" charset="0"/>
                <a:ea typeface="+mn-ea"/>
                <a:cs typeface="Arial" panose="020B0604020202020204" pitchFamily="34" charset="0"/>
              </a:rPr>
              <a:t>administratifs commun</a:t>
            </a:r>
            <a:endParaRPr lang="en-CA" sz="750" kern="1200">
              <a:solidFill>
                <a:prstClr val="black"/>
              </a:solidFill>
              <a:latin typeface="Arial" panose="020B0604020202020204" pitchFamily="34" charset="0"/>
              <a:ea typeface="+mn-ea"/>
              <a:cs typeface="Arial" panose="020B0604020202020204" pitchFamily="34" charset="0"/>
            </a:endParaRPr>
          </a:p>
          <a:p>
            <a:pPr defTabSz="685800">
              <a:buClrTx/>
            </a:pPr>
            <a:br>
              <a:rPr lang="en-CA" sz="750" kern="1200">
                <a:solidFill>
                  <a:prstClr val="black"/>
                </a:solidFill>
                <a:latin typeface="Arial" panose="020B0604020202020204" pitchFamily="34" charset="0"/>
                <a:ea typeface="+mn-ea"/>
                <a:cs typeface="Arial" panose="020B0604020202020204" pitchFamily="34" charset="0"/>
              </a:rPr>
            </a:br>
            <a:r>
              <a:rPr lang="en-CA" sz="750" kern="1200">
                <a:solidFill>
                  <a:prstClr val="black"/>
                </a:solidFill>
                <a:latin typeface="Arial" panose="020B0604020202020204" pitchFamily="34" charset="0"/>
                <a:ea typeface="+mn-ea"/>
                <a:cs typeface="Arial" panose="020B0604020202020204" pitchFamily="34" charset="0"/>
              </a:rPr>
              <a:t>Division des solutions </a:t>
            </a:r>
            <a:br>
              <a:rPr lang="en-CA" sz="750" kern="1200">
                <a:solidFill>
                  <a:prstClr val="black"/>
                </a:solidFill>
                <a:latin typeface="Arial" panose="020B0604020202020204" pitchFamily="34" charset="0"/>
                <a:ea typeface="+mn-ea"/>
                <a:cs typeface="Arial" panose="020B0604020202020204" pitchFamily="34" charset="0"/>
              </a:rPr>
            </a:br>
            <a:r>
              <a:rPr lang="en-CA" sz="750" kern="1200" err="1">
                <a:solidFill>
                  <a:prstClr val="black"/>
                </a:solidFill>
                <a:latin typeface="Arial" panose="020B0604020202020204" pitchFamily="34" charset="0"/>
                <a:ea typeface="+mn-ea"/>
                <a:cs typeface="Arial" panose="020B0604020202020204" pitchFamily="34" charset="0"/>
              </a:rPr>
              <a:t>d'information </a:t>
            </a:r>
            <a:r>
              <a:rPr lang="en-CA" sz="750" kern="1200">
                <a:solidFill>
                  <a:prstClr val="black"/>
                </a:solidFill>
                <a:latin typeface="Arial" panose="020B0604020202020204" pitchFamily="34" charset="0"/>
                <a:ea typeface="+mn-ea"/>
                <a:cs typeface="Arial" panose="020B0604020202020204" pitchFamily="34" charset="0"/>
              </a:rPr>
              <a:t>et </a:t>
            </a:r>
            <a:r>
              <a:rPr lang="en-CA" sz="750" kern="1200" err="1">
                <a:solidFill>
                  <a:prstClr val="black"/>
                </a:solidFill>
                <a:latin typeface="Arial" panose="020B0604020202020204" pitchFamily="34" charset="0"/>
                <a:ea typeface="+mn-ea"/>
                <a:cs typeface="Arial" panose="020B0604020202020204" pitchFamily="34" charset="0"/>
              </a:rPr>
              <a:t>d'innovation</a:t>
            </a:r>
            <a:br>
              <a:rPr lang="en-CA" sz="750" kern="1200">
                <a:solidFill>
                  <a:prstClr val="black"/>
                </a:solidFill>
                <a:latin typeface="Arial" panose="020B0604020202020204" pitchFamily="34" charset="0"/>
                <a:ea typeface="+mn-ea"/>
                <a:cs typeface="Arial" panose="020B0604020202020204" pitchFamily="34" charset="0"/>
              </a:rPr>
            </a:br>
            <a:endParaRPr lang="en-CA" sz="750" kern="1200">
              <a:solidFill>
                <a:prstClr val="black"/>
              </a:solidFill>
              <a:latin typeface="Arial" panose="020B0604020202020204" pitchFamily="34" charset="0"/>
              <a:ea typeface="+mn-ea"/>
              <a:cs typeface="Arial" panose="020B0604020202020204" pitchFamily="34" charset="0"/>
            </a:endParaRPr>
          </a:p>
        </p:txBody>
      </p:sp>
      <p:sp>
        <p:nvSpPr>
          <p:cNvPr id="21" name="Espace réservé du pied de page 3">
            <a:extLst>
              <a:ext uri="{FF2B5EF4-FFF2-40B4-BE49-F238E27FC236}">
                <a16:creationId xmlns:a16="http://schemas.microsoft.com/office/drawing/2014/main" id="{27559E91-CFB8-9B30-1964-FD34EF57F255}"/>
              </a:ext>
            </a:extLst>
          </p:cNvPr>
          <p:cNvSpPr txBox="1">
            <a:spLocks/>
          </p:cNvSpPr>
          <p:nvPr/>
        </p:nvSpPr>
        <p:spPr>
          <a:xfrm>
            <a:off x="7229475" y="39291"/>
            <a:ext cx="1685925"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buClrTx/>
            </a:pPr>
            <a:r>
              <a:rPr lang="en-CA" sz="750">
                <a:solidFill>
                  <a:prstClr val="black">
                    <a:tint val="75000"/>
                  </a:prstClr>
                </a:solidFill>
              </a:rPr>
              <a:t>Non classifié, protégé B ou A</a:t>
            </a:r>
          </a:p>
        </p:txBody>
      </p:sp>
      <p:sp>
        <p:nvSpPr>
          <p:cNvPr id="8" name="Title 7">
            <a:extLst>
              <a:ext uri="{FF2B5EF4-FFF2-40B4-BE49-F238E27FC236}">
                <a16:creationId xmlns:a16="http://schemas.microsoft.com/office/drawing/2014/main" id="{BD6935BF-1D7B-82ED-3EDA-4C18D16F921B}"/>
              </a:ext>
            </a:extLst>
          </p:cNvPr>
          <p:cNvSpPr>
            <a:spLocks noGrp="1"/>
          </p:cNvSpPr>
          <p:nvPr>
            <p:ph type="ctrTitle"/>
          </p:nvPr>
        </p:nvSpPr>
        <p:spPr>
          <a:xfrm>
            <a:off x="278606" y="335744"/>
            <a:ext cx="8586788" cy="2049428"/>
          </a:xfrm>
        </p:spPr>
        <p:txBody>
          <a:bodyPr>
            <a:normAutofit/>
          </a:bodyPr>
          <a:lstStyle/>
          <a:p>
            <a:r>
              <a:rPr lang="fr-FR" sz="3300" dirty="0" err="1"/>
              <a:t>Identifiants </a:t>
            </a:r>
            <a:r>
              <a:rPr lang="fr-FR" sz="3300" dirty="0"/>
              <a:t>permanents pour les </a:t>
            </a:r>
            <a:r>
              <a:rPr lang="fr-FR" sz="3300" dirty="0" err="1"/>
              <a:t>bailleurs de fonds</a:t>
            </a:r>
            <a:endParaRPr lang="en-CA" sz="3300" dirty="0"/>
          </a:p>
        </p:txBody>
      </p:sp>
      <p:sp>
        <p:nvSpPr>
          <p:cNvPr id="10" name="Title 1">
            <a:extLst>
              <a:ext uri="{FF2B5EF4-FFF2-40B4-BE49-F238E27FC236}">
                <a16:creationId xmlns:a16="http://schemas.microsoft.com/office/drawing/2014/main" id="{59C210E9-46EC-95A4-CFB4-720603154E0F}"/>
              </a:ext>
            </a:extLst>
          </p:cNvPr>
          <p:cNvSpPr txBox="1">
            <a:spLocks/>
          </p:cNvSpPr>
          <p:nvPr/>
        </p:nvSpPr>
        <p:spPr>
          <a:xfrm>
            <a:off x="278606" y="335744"/>
            <a:ext cx="8586788" cy="1080000"/>
          </a:xfrm>
          <a:prstGeom prst="rect">
            <a:avLst/>
          </a:prstGeom>
          <a:blipFill dpi="0" rotWithShape="1">
            <a:blip r:embed="rId2" cstate="print">
              <a:alphaModFix/>
              <a:duotone>
                <a:schemeClr val="accent1">
                  <a:shade val="45000"/>
                  <a:satMod val="135000"/>
                </a:schemeClr>
                <a:prstClr val="white"/>
              </a:duotone>
              <a:extLst>
                <a:ext uri="{28A0092B-C50C-407E-A947-70E740481C1C}">
                  <a14:useLocalDpi xmlns:a14="http://schemas.microsoft.com/office/drawing/2010/main" val="0"/>
                </a:ext>
              </a:extLst>
            </a:blip>
            <a:srcRect/>
            <a:stretch>
              <a:fillRect t="-85000" b="-70000"/>
            </a:stretch>
          </a:blipFill>
        </p:spPr>
        <p:txBody>
          <a:bodyPr vert="horz" lIns="68580" tIns="34290" rIns="68580" bIns="34290" rtlCol="0" anchor="b">
            <a:normAutofit/>
          </a:bodyPr>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defTabSz="685800">
              <a:buClrTx/>
            </a:pPr>
            <a:endParaRPr lang="en-CA" sz="4500">
              <a:solidFill>
                <a:prstClr val="black"/>
              </a:solidFill>
            </a:endParaRPr>
          </a:p>
        </p:txBody>
      </p:sp>
      <p:sp>
        <p:nvSpPr>
          <p:cNvPr id="2" name="Rectangle 1">
            <a:extLst>
              <a:ext uri="{FF2B5EF4-FFF2-40B4-BE49-F238E27FC236}">
                <a16:creationId xmlns:a16="http://schemas.microsoft.com/office/drawing/2014/main" id="{728B9138-8ABC-614D-F414-301CA17A8370}"/>
              </a:ext>
            </a:extLst>
          </p:cNvPr>
          <p:cNvSpPr>
            <a:spLocks noChangeArrowheads="1"/>
          </p:cNvSpPr>
          <p:nvPr/>
        </p:nvSpPr>
        <p:spPr bwMode="auto">
          <a:xfrm>
            <a:off x="1" y="-242373"/>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br>
              <a:rPr lang="en-US" altLang="en-US" sz="1350" kern="1200">
                <a:solidFill>
                  <a:prstClr val="black"/>
                </a:solidFill>
                <a:latin typeface="Arial" panose="020B0604020202020204" pitchFamily="34" charset="0"/>
                <a:ea typeface="+mn-ea"/>
                <a:cs typeface="+mn-cs"/>
              </a:rPr>
            </a:br>
            <a:endParaRPr lang="en-US" altLang="en-US" sz="1350" kern="1200">
              <a:solidFill>
                <a:prstClr val="black"/>
              </a:solidFill>
              <a:latin typeface="Arial" panose="020B0604020202020204" pitchFamily="34" charset="0"/>
              <a:ea typeface="+mn-ea"/>
              <a:cs typeface="+mn-cs"/>
            </a:endParaRPr>
          </a:p>
        </p:txBody>
      </p:sp>
      <p:sp>
        <p:nvSpPr>
          <p:cNvPr id="5" name="Rectangle 2">
            <a:extLst>
              <a:ext uri="{FF2B5EF4-FFF2-40B4-BE49-F238E27FC236}">
                <a16:creationId xmlns:a16="http://schemas.microsoft.com/office/drawing/2014/main" id="{02C70EFD-0FC5-ED78-7D5E-E36ACDDD2BE7}"/>
              </a:ext>
            </a:extLst>
          </p:cNvPr>
          <p:cNvSpPr>
            <a:spLocks noChangeArrowheads="1"/>
          </p:cNvSpPr>
          <p:nvPr/>
        </p:nvSpPr>
        <p:spPr bwMode="auto">
          <a:xfrm>
            <a:off x="114301" y="-128073"/>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br>
              <a:rPr lang="en-US" altLang="en-US" sz="1350" kern="1200">
                <a:solidFill>
                  <a:prstClr val="black"/>
                </a:solidFill>
                <a:latin typeface="Arial" panose="020B0604020202020204" pitchFamily="34" charset="0"/>
                <a:ea typeface="+mn-ea"/>
                <a:cs typeface="+mn-cs"/>
              </a:rPr>
            </a:br>
            <a:endParaRPr lang="en-US" altLang="en-US" sz="1350" kern="1200">
              <a:solidFill>
                <a:prstClr val="black"/>
              </a:solidFill>
              <a:latin typeface="Arial" panose="020B0604020202020204" pitchFamily="34" charset="0"/>
              <a:ea typeface="+mn-ea"/>
              <a:cs typeface="+mn-cs"/>
            </a:endParaRPr>
          </a:p>
        </p:txBody>
      </p:sp>
    </p:spTree>
    <p:extLst>
      <p:ext uri="{BB962C8B-B14F-4D97-AF65-F5344CB8AC3E}">
        <p14:creationId xmlns:p14="http://schemas.microsoft.com/office/powerpoint/2010/main" val="60135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Identifiants permanents pour les bailleurs de fonds</a:t>
            </a:r>
            <a:endParaRPr lang="en-CA" dirty="0"/>
          </a:p>
        </p:txBody>
      </p:sp>
      <p:sp>
        <p:nvSpPr>
          <p:cNvPr id="3" name="Content Placeholder 2"/>
          <p:cNvSpPr>
            <a:spLocks noGrp="1"/>
          </p:cNvSpPr>
          <p:nvPr>
            <p:ph idx="1"/>
          </p:nvPr>
        </p:nvSpPr>
        <p:spPr>
          <a:xfrm>
            <a:off x="445159" y="970233"/>
            <a:ext cx="3965402" cy="3319702"/>
          </a:xfrm>
        </p:spPr>
        <p:txBody>
          <a:bodyPr vert="horz" lIns="68580" tIns="34290" rIns="68580" bIns="34290" rtlCol="0" anchor="t">
            <a:normAutofit fontScale="92500" lnSpcReduction="10000"/>
          </a:bodyPr>
          <a:lstStyle/>
          <a:p>
            <a:pPr marL="0" indent="0">
              <a:buNone/>
            </a:pPr>
            <a:r>
              <a:rPr lang="en-CA" sz="1500" dirty="0">
                <a:latin typeface="+mn-lt"/>
                <a:cs typeface="Arial"/>
              </a:rPr>
              <a:t>Les intégrations entre les systèmes d'octroi de subventions et les identificateurs permanents (par exemple ORCID) offrent la possibilité de faciliter le flux d'informations entre les systèmes d'octroi de subventions et les profils des chercheurs. Il peut s'agir d'alimenter les profils ou les CV de candidature avec des détails sur l'emploi ou la contribution, de renvoyer les récompenses vers les profils des chercheurs, etc.</a:t>
            </a:r>
          </a:p>
          <a:p>
            <a:pPr marL="0" indent="0">
              <a:buNone/>
            </a:pPr>
            <a:r>
              <a:rPr lang="en-CA" sz="1500" dirty="0">
                <a:latin typeface="+mn-lt"/>
                <a:cs typeface="Arial"/>
              </a:rPr>
              <a:t>Comme de plus en plus de bailleurs de fonds permettent ces intégrations, les chercheurs peuvent conserver un profil unique tel qu'ORCID et l'utiliser pour alimenter plusieurs bailleurs de fonds.</a:t>
            </a:r>
          </a:p>
          <a:p>
            <a:pPr marL="0" indent="0">
              <a:buNone/>
            </a:pPr>
            <a:r>
              <a:rPr lang="en-CA" sz="1500" dirty="0">
                <a:latin typeface="+mn-lt"/>
                <a:cs typeface="Arial"/>
              </a:rPr>
              <a:t>En reliant différents PID, il est possible de comprendre l'impact de politiques telles que le libre accès et de suivre les récompenses accordées aux publications. </a:t>
            </a:r>
            <a:endParaRPr lang="en-CA" sz="1500" dirty="0">
              <a:latin typeface="+mn-lt"/>
            </a:endParaRPr>
          </a:p>
        </p:txBody>
      </p:sp>
      <p:sp>
        <p:nvSpPr>
          <p:cNvPr id="5" name="Espace réservé du numéro de diapositive 4">
            <a:extLst>
              <a:ext uri="{FF2B5EF4-FFF2-40B4-BE49-F238E27FC236}">
                <a16:creationId xmlns:a16="http://schemas.microsoft.com/office/drawing/2014/main" id="{148DAC0C-A44D-0E29-CE19-C1C2BD7248CF}"/>
              </a:ext>
            </a:extLst>
          </p:cNvPr>
          <p:cNvSpPr>
            <a:spLocks noGrp="1"/>
          </p:cNvSpPr>
          <p:nvPr>
            <p:ph type="sldNum" sz="quarter" idx="12"/>
          </p:nvPr>
        </p:nvSpPr>
        <p:spPr/>
        <p:txBody>
          <a:bodyPr/>
          <a:lstStyle/>
          <a:p>
            <a:pPr defTabSz="685800">
              <a:buClrTx/>
            </a:pPr>
            <a:fld id="{554B2CC3-271D-4415-8F26-21C81B38F268}" type="slidenum">
              <a:rPr lang="en-CA" kern="1200">
                <a:solidFill>
                  <a:prstClr val="black">
                    <a:tint val="75000"/>
                  </a:prstClr>
                </a:solidFill>
                <a:ea typeface="+mn-ea"/>
              </a:rPr>
              <a:t>13</a:t>
            </a:fld>
            <a:endParaRPr lang="en-CA" kern="1200">
              <a:solidFill>
                <a:prstClr val="black">
                  <a:tint val="75000"/>
                </a:prstClr>
              </a:solidFill>
              <a:ea typeface="+mn-ea"/>
            </a:endParaRPr>
          </a:p>
        </p:txBody>
      </p:sp>
      <p:sp>
        <p:nvSpPr>
          <p:cNvPr id="10" name="Espace réservé de la date 6">
            <a:extLst>
              <a:ext uri="{FF2B5EF4-FFF2-40B4-BE49-F238E27FC236}">
                <a16:creationId xmlns:a16="http://schemas.microsoft.com/office/drawing/2014/main" id="{1DB2A29C-8D77-E2A3-640A-2D3855A31D6B}"/>
              </a:ext>
            </a:extLst>
          </p:cNvPr>
          <p:cNvSpPr>
            <a:spLocks noGrp="1"/>
          </p:cNvSpPr>
          <p:nvPr>
            <p:ph type="dt" sz="half" idx="10"/>
          </p:nvPr>
        </p:nvSpPr>
        <p:spPr>
          <a:xfrm>
            <a:off x="278605" y="4614183"/>
            <a:ext cx="4098413" cy="359146"/>
          </a:xfrm>
        </p:spPr>
        <p:txBody>
          <a:bodyPr/>
          <a:lstStyle/>
          <a:p>
            <a:pPr defTabSz="685800">
              <a:buClrTx/>
            </a:pPr>
            <a:fld id="{D340BED0-710E-4FCD-97C9-44ECB6A014A7}" type="datetime1">
              <a:rPr lang="en-US" sz="750" kern="1200">
                <a:solidFill>
                  <a:prstClr val="black">
                    <a:tint val="75000"/>
                  </a:prstClr>
                </a:solidFill>
                <a:ea typeface="+mn-ea"/>
              </a:rPr>
              <a:t>5/15/2025</a:t>
            </a:fld>
            <a:r>
              <a:rPr lang="en-US" sz="750" kern="1200" dirty="0">
                <a:solidFill>
                  <a:prstClr val="black">
                    <a:tint val="75000"/>
                  </a:prstClr>
                </a:solidFill>
                <a:ea typeface="+mn-ea"/>
              </a:rPr>
              <a:t>5/13/2025       </a:t>
            </a:r>
            <a:br>
              <a:rPr lang="en-US" sz="750" kern="1200" dirty="0">
                <a:solidFill>
                  <a:prstClr val="black">
                    <a:tint val="75000"/>
                  </a:prstClr>
                </a:solidFill>
                <a:ea typeface="+mn-ea"/>
              </a:rPr>
            </a:br>
            <a:r>
              <a:rPr lang="en-US" sz="750" kern="1200" dirty="0">
                <a:solidFill>
                  <a:prstClr val="black">
                    <a:tint val="75000"/>
                  </a:prstClr>
                </a:solidFill>
                <a:ea typeface="+mn-ea"/>
              </a:rPr>
              <a:t>PID pour les bailleurs de fonds</a:t>
            </a:r>
            <a:endParaRPr lang="en-CA" sz="750" kern="1200" dirty="0">
              <a:solidFill>
                <a:prstClr val="black">
                  <a:tint val="75000"/>
                </a:prstClr>
              </a:solidFill>
              <a:ea typeface="+mn-ea"/>
            </a:endParaRPr>
          </a:p>
        </p:txBody>
      </p:sp>
      <p:sp>
        <p:nvSpPr>
          <p:cNvPr id="4" name="ZoneTexte 3">
            <a:extLst>
              <a:ext uri="{FF2B5EF4-FFF2-40B4-BE49-F238E27FC236}">
                <a16:creationId xmlns:a16="http://schemas.microsoft.com/office/drawing/2014/main" id="{4427260C-6A51-56FD-06E1-51CA4D74917B}"/>
              </a:ext>
            </a:extLst>
          </p:cNvPr>
          <p:cNvSpPr txBox="1"/>
          <p:nvPr/>
        </p:nvSpPr>
        <p:spPr>
          <a:xfrm>
            <a:off x="4917145" y="905338"/>
            <a:ext cx="3781697" cy="3116238"/>
          </a:xfrm>
          <a:prstGeom prst="rect">
            <a:avLst/>
          </a:prstGeom>
          <a:noFill/>
        </p:spPr>
        <p:txBody>
          <a:bodyPr wrap="square" rtlCol="0">
            <a:spAutoFit/>
          </a:bodyPr>
          <a:lstStyle/>
          <a:p>
            <a:pPr defTabSz="685800">
              <a:buClrTx/>
            </a:pPr>
            <a:r>
              <a:rPr lang="en-US" sz="2100" b="1" kern="1200" dirty="0">
                <a:solidFill>
                  <a:prstClr val="black"/>
                </a:solidFill>
                <a:latin typeface="Calibri" panose="020F0502020204030204"/>
                <a:ea typeface="+mn-ea"/>
                <a:cs typeface="+mn-cs"/>
              </a:rPr>
              <a:t>Développements récents</a:t>
            </a:r>
          </a:p>
          <a:p>
            <a:pPr defTabSz="685800">
              <a:buClrTx/>
            </a:pPr>
            <a:r>
              <a:rPr lang="en-CA" sz="1350" kern="1200" dirty="0">
                <a:solidFill>
                  <a:prstClr val="black"/>
                </a:solidFill>
                <a:latin typeface="Calibri" panose="020F0502020204030204"/>
                <a:ea typeface="+mn-ea"/>
                <a:cs typeface="+mn-cs"/>
              </a:rPr>
              <a:t>Dans le cadre de la plateforme de convergence, le CRSNG et le CRSH ont mis en place une intégration avec ORCID, ce qui permet aux candidats de lier leur profil et d'extraire les détails de leur contribution de leur profil ORCID pour remplir leur CV.</a:t>
            </a:r>
          </a:p>
          <a:p>
            <a:pPr defTabSz="685800">
              <a:buClrTx/>
            </a:pPr>
            <a:endParaRPr lang="en-CA" sz="1350" kern="1200" dirty="0">
              <a:solidFill>
                <a:prstClr val="black"/>
              </a:solidFill>
              <a:latin typeface="Calibri" panose="020F0502020204030204"/>
              <a:ea typeface="+mn-ea"/>
              <a:cs typeface="+mn-cs"/>
            </a:endParaRPr>
          </a:p>
          <a:p>
            <a:pPr defTabSz="685800">
              <a:buClrTx/>
            </a:pPr>
            <a:r>
              <a:rPr lang="en-CA" sz="1350" kern="1200" dirty="0">
                <a:solidFill>
                  <a:prstClr val="black"/>
                </a:solidFill>
                <a:latin typeface="Calibri" panose="020F0502020204030204"/>
                <a:ea typeface="+mn-ea"/>
                <a:cs typeface="+mn-cs"/>
              </a:rPr>
              <a:t>Au fur et à mesure de l'avancement des travaux sur la plateforme TGMS, les trois agences envisagent d'inclure l'intégration ORCID et de permettre une intégration plus poussée des PID.</a:t>
            </a:r>
          </a:p>
          <a:p>
            <a:pPr defTabSz="685800">
              <a:buClrTx/>
            </a:pPr>
            <a:endParaRPr lang="en-CA" sz="1350" kern="1200" dirty="0">
              <a:solidFill>
                <a:prstClr val="black"/>
              </a:solidFill>
              <a:latin typeface="Calibri" panose="020F0502020204030204"/>
              <a:ea typeface="+mn-ea"/>
              <a:cs typeface="+mn-cs"/>
            </a:endParaRPr>
          </a:p>
          <a:p>
            <a:pPr defTabSz="685800">
              <a:buClrTx/>
            </a:pPr>
            <a:r>
              <a:rPr lang="en-CA" sz="1350" kern="1200" dirty="0">
                <a:solidFill>
                  <a:prstClr val="black"/>
                </a:solidFill>
                <a:latin typeface="Calibri" panose="020F0502020204030204"/>
                <a:ea typeface="+mn-ea"/>
                <a:cs typeface="+mn-cs"/>
              </a:rPr>
              <a:t>Restez à l'écoute !</a:t>
            </a:r>
          </a:p>
          <a:p>
            <a:pPr defTabSz="685800">
              <a:buClrTx/>
            </a:pPr>
            <a:endParaRPr lang="en-CA"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1867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6A81548D-EC63-B1F6-4C0A-AF9947C8D86E}"/>
              </a:ext>
            </a:extLst>
          </p:cNvPr>
          <p:cNvSpPr>
            <a:spLocks noGrp="1"/>
          </p:cNvSpPr>
          <p:nvPr>
            <p:ph type="body" idx="1"/>
          </p:nvPr>
        </p:nvSpPr>
        <p:spPr>
          <a:xfrm>
            <a:off x="278605" y="972879"/>
            <a:ext cx="8297159" cy="363566"/>
          </a:xfrm>
        </p:spPr>
        <p:txBody>
          <a:bodyPr>
            <a:normAutofit lnSpcReduction="10000"/>
          </a:bodyPr>
          <a:lstStyle/>
          <a:p>
            <a:r>
              <a:rPr lang="en-US" dirty="0">
                <a:latin typeface="+mn-lt"/>
              </a:rPr>
              <a:t>Avantages</a:t>
            </a:r>
            <a:endParaRPr lang="en-CA" dirty="0">
              <a:latin typeface="+mn-lt"/>
            </a:endParaRPr>
          </a:p>
        </p:txBody>
      </p:sp>
      <p:sp>
        <p:nvSpPr>
          <p:cNvPr id="3" name="Content Placeholder 2"/>
          <p:cNvSpPr>
            <a:spLocks noGrp="1"/>
          </p:cNvSpPr>
          <p:nvPr>
            <p:ph sz="half" idx="2"/>
          </p:nvPr>
        </p:nvSpPr>
        <p:spPr>
          <a:xfrm>
            <a:off x="522515" y="1407662"/>
            <a:ext cx="8586788" cy="2909613"/>
          </a:xfrm>
        </p:spPr>
        <p:txBody>
          <a:bodyPr>
            <a:normAutofit fontScale="62500" lnSpcReduction="20000"/>
          </a:bodyPr>
          <a:lstStyle/>
          <a:p>
            <a:pPr algn="l">
              <a:buFont typeface="Arial" panose="020B0604020202020204" pitchFamily="34" charset="0"/>
              <a:buChar char="•"/>
            </a:pPr>
            <a:r>
              <a:rPr lang="en-CA" b="1" i="0" dirty="0">
                <a:effectLst/>
                <a:latin typeface="+mn-lt"/>
              </a:rPr>
              <a:t>Utilisation à l'échelle mondiale :</a:t>
            </a:r>
            <a:r>
              <a:rPr lang="en-CA" b="0" i="0" dirty="0">
                <a:effectLst/>
                <a:latin typeface="+mn-lt"/>
              </a:rPr>
              <a:t> Les intégrations de PID augmentent avec les bailleurs de fonds dans le monde entier, ce qui nous permet de soutenir les applications locales et internationales.</a:t>
            </a:r>
          </a:p>
          <a:p>
            <a:pPr algn="l">
              <a:buFont typeface="Arial" panose="020B0604020202020204" pitchFamily="34" charset="0"/>
              <a:buChar char="•"/>
            </a:pPr>
            <a:r>
              <a:rPr lang="en-CA" b="1" i="0" dirty="0">
                <a:effectLst/>
                <a:latin typeface="+mn-lt"/>
              </a:rPr>
              <a:t>Réduction de la charge de travail des chercheurs :</a:t>
            </a:r>
            <a:r>
              <a:rPr lang="en-CA" b="0" i="0" dirty="0">
                <a:effectLst/>
                <a:latin typeface="+mn-lt"/>
              </a:rPr>
              <a:t> Saisir les informations une seule fois dans un profil unique tel qu'ORCID, et les utiliser pour alimenter plusieurs systèmes.</a:t>
            </a:r>
          </a:p>
          <a:p>
            <a:pPr algn="l">
              <a:buFont typeface="Arial" panose="020B0604020202020204" pitchFamily="34" charset="0"/>
              <a:buChar char="•"/>
            </a:pPr>
            <a:r>
              <a:rPr lang="en-CA" b="1" i="0" dirty="0">
                <a:effectLst/>
                <a:latin typeface="+mn-lt"/>
              </a:rPr>
              <a:t>Mesurer l'impact :</a:t>
            </a:r>
            <a:r>
              <a:rPr lang="en-CA" b="0" i="0" dirty="0">
                <a:effectLst/>
                <a:latin typeface="+mn-lt"/>
              </a:rPr>
              <a:t> Grâce aux effets de réseau des PID, les bourses peuvent être reliées à des chercheurs et à des résultats.</a:t>
            </a:r>
          </a:p>
          <a:p>
            <a:pPr algn="l">
              <a:buFont typeface="Arial" panose="020B0604020202020204" pitchFamily="34" charset="0"/>
              <a:buChar char="•"/>
            </a:pPr>
            <a:r>
              <a:rPr lang="en-CA" b="1" i="0" dirty="0">
                <a:effectLst/>
                <a:latin typeface="+mn-lt"/>
              </a:rPr>
              <a:t>Mesurer l'impact des politiques :</a:t>
            </a:r>
            <a:r>
              <a:rPr lang="en-CA" b="0" i="0" dirty="0">
                <a:effectLst/>
                <a:latin typeface="+mn-lt"/>
              </a:rPr>
              <a:t> Peut aider à mesurer l'impact et l'adoption des politiques des bailleurs de fonds telles que l'accès libre.</a:t>
            </a:r>
          </a:p>
          <a:p>
            <a:pPr algn="l">
              <a:buFont typeface="Arial" panose="020B0604020202020204" pitchFamily="34" charset="0"/>
              <a:buChar char="•"/>
            </a:pPr>
            <a:r>
              <a:rPr lang="en-CA" b="1" i="0" dirty="0">
                <a:effectLst/>
                <a:latin typeface="+mn-lt"/>
              </a:rPr>
              <a:t>Réutilisable avec les systèmes institutionnels :</a:t>
            </a:r>
            <a:r>
              <a:rPr lang="en-CA" b="0" i="0" dirty="0">
                <a:effectLst/>
                <a:latin typeface="+mn-lt"/>
              </a:rPr>
              <a:t> De plus en plus d'institutions mettent en place des intégrations PID, les informations de profil peuvent être plus facilement transférables entre les financeurs et les institutions.</a:t>
            </a:r>
          </a:p>
          <a:p>
            <a:pPr algn="l">
              <a:buFont typeface="Arial" panose="020B0604020202020204" pitchFamily="34" charset="0"/>
              <a:buChar char="•"/>
            </a:pPr>
            <a:r>
              <a:rPr lang="en-CA" b="1" i="0" dirty="0">
                <a:effectLst/>
                <a:latin typeface="+mn-lt"/>
              </a:rPr>
              <a:t>Utilisable avec les CV narratifs :</a:t>
            </a:r>
            <a:r>
              <a:rPr lang="en-CA" b="0" i="0" dirty="0">
                <a:effectLst/>
                <a:latin typeface="+mn-lt"/>
              </a:rPr>
              <a:t> Bien que les agences et les autres bailleurs de fonds mettent en place davantage de CV narratifs, ils contiennent encore des informations de base ainsi que des détails sur les contributions qui peuvent tirer parti de ces intégrations et permettre aux chercheurs de se concentrer sur la contextualisation des contributions avec leurs récits.</a:t>
            </a:r>
          </a:p>
        </p:txBody>
      </p:sp>
      <p:sp>
        <p:nvSpPr>
          <p:cNvPr id="5" name="Espace réservé du numéro de diapositive 4">
            <a:extLst>
              <a:ext uri="{FF2B5EF4-FFF2-40B4-BE49-F238E27FC236}">
                <a16:creationId xmlns:a16="http://schemas.microsoft.com/office/drawing/2014/main" id="{148DAC0C-A44D-0E29-CE19-C1C2BD7248CF}"/>
              </a:ext>
            </a:extLst>
          </p:cNvPr>
          <p:cNvSpPr>
            <a:spLocks noGrp="1"/>
          </p:cNvSpPr>
          <p:nvPr>
            <p:ph type="sldNum" sz="quarter" idx="12"/>
          </p:nvPr>
        </p:nvSpPr>
        <p:spPr/>
        <p:txBody>
          <a:bodyPr/>
          <a:lstStyle/>
          <a:p>
            <a:pPr defTabSz="685800">
              <a:buClrTx/>
            </a:pPr>
            <a:fld id="{554B2CC3-271D-4415-8F26-21C81B38F268}" type="slidenum">
              <a:rPr lang="en-CA" kern="1200">
                <a:solidFill>
                  <a:prstClr val="black">
                    <a:tint val="75000"/>
                  </a:prstClr>
                </a:solidFill>
                <a:ea typeface="+mn-ea"/>
              </a:rPr>
              <a:t>14</a:t>
            </a:fld>
            <a:endParaRPr lang="en-CA" kern="1200">
              <a:solidFill>
                <a:prstClr val="black">
                  <a:tint val="75000"/>
                </a:prstClr>
              </a:solidFill>
              <a:ea typeface="+mn-ea"/>
            </a:endParaRPr>
          </a:p>
        </p:txBody>
      </p:sp>
      <p:sp>
        <p:nvSpPr>
          <p:cNvPr id="2" name="Title 1"/>
          <p:cNvSpPr>
            <a:spLocks noGrp="1"/>
          </p:cNvSpPr>
          <p:nvPr>
            <p:ph type="title"/>
          </p:nvPr>
        </p:nvSpPr>
        <p:spPr/>
        <p:txBody>
          <a:bodyPr/>
          <a:lstStyle/>
          <a:p>
            <a:r>
              <a:rPr lang="en-CA" dirty="0"/>
              <a:t>Comprendre les avantages</a:t>
            </a:r>
          </a:p>
        </p:txBody>
      </p:sp>
      <p:sp>
        <p:nvSpPr>
          <p:cNvPr id="14" name="Espace réservé de la date 6">
            <a:extLst>
              <a:ext uri="{FF2B5EF4-FFF2-40B4-BE49-F238E27FC236}">
                <a16:creationId xmlns:a16="http://schemas.microsoft.com/office/drawing/2014/main" id="{B7A8B8D5-2B5F-E176-1CEC-EF2298AD5908}"/>
              </a:ext>
            </a:extLst>
          </p:cNvPr>
          <p:cNvSpPr>
            <a:spLocks noGrp="1"/>
          </p:cNvSpPr>
          <p:nvPr>
            <p:ph type="dt" sz="half" idx="10"/>
          </p:nvPr>
        </p:nvSpPr>
        <p:spPr>
          <a:xfrm>
            <a:off x="278605" y="4614183"/>
            <a:ext cx="4098413" cy="359146"/>
          </a:xfrm>
        </p:spPr>
        <p:txBody>
          <a:bodyPr/>
          <a:lstStyle/>
          <a:p>
            <a:pPr defTabSz="685800">
              <a:buClrTx/>
            </a:pPr>
            <a:fld id="{D340BED0-710E-4FCD-97C9-44ECB6A014A7}" type="datetime1">
              <a:rPr lang="en-US" sz="750" kern="1200">
                <a:solidFill>
                  <a:prstClr val="black">
                    <a:tint val="75000"/>
                  </a:prstClr>
                </a:solidFill>
                <a:ea typeface="+mn-ea"/>
              </a:rPr>
              <a:t>5/15/2025</a:t>
            </a:fld>
            <a:r>
              <a:rPr lang="en-US" sz="750" kern="1200">
                <a:solidFill>
                  <a:prstClr val="black">
                    <a:tint val="75000"/>
                  </a:prstClr>
                </a:solidFill>
                <a:ea typeface="+mn-ea"/>
              </a:rPr>
              <a:t>5/13/2025       </a:t>
            </a:r>
            <a:br>
              <a:rPr lang="en-US" sz="750" kern="1200">
                <a:solidFill>
                  <a:prstClr val="black">
                    <a:tint val="75000"/>
                  </a:prstClr>
                </a:solidFill>
                <a:ea typeface="+mn-ea"/>
              </a:rPr>
            </a:br>
            <a:r>
              <a:rPr lang="en-US" sz="750" kern="1200">
                <a:solidFill>
                  <a:prstClr val="black">
                    <a:tint val="75000"/>
                  </a:prstClr>
                </a:solidFill>
                <a:ea typeface="+mn-ea"/>
              </a:rPr>
              <a:t>Sensibilisation à la sécurité des voyages d'affaires internationaux </a:t>
            </a:r>
            <a:r>
              <a:rPr lang="en-CA" sz="750" kern="1200">
                <a:solidFill>
                  <a:prstClr val="black">
                    <a:tint val="75000"/>
                  </a:prstClr>
                </a:solidFill>
                <a:ea typeface="+mn-ea"/>
              </a:rPr>
              <a:t>présentée par la Division IIS de la CASD</a:t>
            </a:r>
          </a:p>
        </p:txBody>
      </p:sp>
    </p:spTree>
    <p:extLst>
      <p:ext uri="{BB962C8B-B14F-4D97-AF65-F5344CB8AC3E}">
        <p14:creationId xmlns:p14="http://schemas.microsoft.com/office/powerpoint/2010/main" val="3474598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title"/>
          </p:nvPr>
        </p:nvSpPr>
        <p:spPr>
          <a:xfrm>
            <a:off x="900113" y="1490870"/>
            <a:ext cx="7886700" cy="17511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4100"/>
              <a:buFont typeface="Arial"/>
              <a:buNone/>
            </a:pPr>
            <a:r>
              <a:rPr lang="en" sz="4100" b="1">
                <a:latin typeface="Helvetica Neue"/>
                <a:ea typeface="Helvetica Neue"/>
                <a:cs typeface="Helvetica Neue"/>
                <a:sym typeface="Helvetica Neue"/>
              </a:rPr>
              <a:t>Valeur des PID pour les bibliothèques</a:t>
            </a:r>
            <a:endParaRPr b="1">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16</a:t>
            </a:fld>
            <a:endParaRPr sz="800">
              <a:solidFill>
                <a:schemeClr val="dk1"/>
              </a:solidFill>
              <a:latin typeface="Arial"/>
              <a:ea typeface="Arial"/>
              <a:cs typeface="Arial"/>
              <a:sym typeface="Arial"/>
            </a:endParaRPr>
          </a:p>
        </p:txBody>
      </p:sp>
      <p:sp>
        <p:nvSpPr>
          <p:cNvPr id="303" name="Google Shape;303;p46"/>
          <p:cNvSpPr txBox="1"/>
          <p:nvPr/>
        </p:nvSpPr>
        <p:spPr>
          <a:xfrm>
            <a:off x="911250" y="901650"/>
            <a:ext cx="7321500"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dirty="0">
                <a:solidFill>
                  <a:schemeClr val="dk1"/>
                </a:solidFill>
              </a:rPr>
              <a:t>Je pense que l'on a l'impression que les bibliothèques se concentrent uniquement sur les </a:t>
            </a:r>
            <a:r>
              <a:rPr lang="en" sz="4000" b="1" dirty="0">
                <a:solidFill>
                  <a:srgbClr val="D8177E"/>
                </a:solidFill>
              </a:rPr>
              <a:t>collections de publications </a:t>
            </a:r>
            <a:r>
              <a:rPr lang="en" sz="4000" b="1" dirty="0">
                <a:solidFill>
                  <a:schemeClr val="dk1"/>
                </a:solidFill>
              </a:rPr>
              <a:t>à des fins de recherche. </a:t>
            </a:r>
            <a:endParaRPr sz="4000" b="1"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7"/>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17</a:t>
            </a:fld>
            <a:endParaRPr sz="800">
              <a:solidFill>
                <a:schemeClr val="dk1"/>
              </a:solidFill>
              <a:latin typeface="Arial"/>
              <a:ea typeface="Arial"/>
              <a:cs typeface="Arial"/>
              <a:sym typeface="Arial"/>
            </a:endParaRPr>
          </a:p>
        </p:txBody>
      </p:sp>
      <p:sp>
        <p:nvSpPr>
          <p:cNvPr id="310" name="Google Shape;310;p47"/>
          <p:cNvSpPr txBox="1"/>
          <p:nvPr/>
        </p:nvSpPr>
        <p:spPr>
          <a:xfrm>
            <a:off x="907200" y="547655"/>
            <a:ext cx="7329600" cy="44935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dirty="0">
                <a:solidFill>
                  <a:schemeClr val="dk1"/>
                </a:solidFill>
              </a:rPr>
              <a:t>Mais </a:t>
            </a:r>
            <a:r>
              <a:rPr lang="en" sz="4000" b="1" i="1" dirty="0">
                <a:solidFill>
                  <a:schemeClr val="dk1"/>
                </a:solidFill>
              </a:rPr>
              <a:t>notre/mon </a:t>
            </a:r>
            <a:r>
              <a:rPr lang="en" sz="4000" b="1" dirty="0">
                <a:solidFill>
                  <a:schemeClr val="dk1"/>
                </a:solidFill>
              </a:rPr>
              <a:t>travail consiste </a:t>
            </a:r>
            <a:r>
              <a:rPr lang="en" sz="4000" b="1" i="1" u="sng" dirty="0">
                <a:solidFill>
                  <a:schemeClr val="dk1"/>
                </a:solidFill>
              </a:rPr>
              <a:t>également </a:t>
            </a:r>
            <a:r>
              <a:rPr lang="en" sz="4000" b="1" dirty="0">
                <a:solidFill>
                  <a:schemeClr val="dk1"/>
                </a:solidFill>
              </a:rPr>
              <a:t>à aider les chercheurs à </a:t>
            </a:r>
            <a:r>
              <a:rPr lang="en" sz="4000" b="1" dirty="0">
                <a:solidFill>
                  <a:srgbClr val="34018E"/>
                </a:solidFill>
              </a:rPr>
              <a:t>rendre leurs travaux aussi accessibles que possible </a:t>
            </a:r>
            <a:r>
              <a:rPr lang="en" sz="4000" b="1" dirty="0">
                <a:solidFill>
                  <a:schemeClr val="dk1"/>
                </a:solidFill>
              </a:rPr>
              <a:t>aux communautés qui en ont besoin. </a:t>
            </a:r>
            <a:endParaRPr sz="4000" b="1"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18</a:t>
            </a:fld>
            <a:endParaRPr sz="800">
              <a:solidFill>
                <a:schemeClr val="dk1"/>
              </a:solidFill>
              <a:latin typeface="Arial"/>
              <a:ea typeface="Arial"/>
              <a:cs typeface="Arial"/>
              <a:sym typeface="Arial"/>
            </a:endParaRPr>
          </a:p>
        </p:txBody>
      </p:sp>
      <p:sp>
        <p:nvSpPr>
          <p:cNvPr id="317" name="Google Shape;317;p48"/>
          <p:cNvSpPr txBox="1"/>
          <p:nvPr/>
        </p:nvSpPr>
        <p:spPr>
          <a:xfrm>
            <a:off x="986186" y="536766"/>
            <a:ext cx="7397700" cy="38779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dirty="0">
                <a:solidFill>
                  <a:schemeClr val="dk1"/>
                </a:solidFill>
              </a:rPr>
              <a:t>Et, chose incroyable, mon travail consiste également à aider les chercheurs à </a:t>
            </a:r>
            <a:r>
              <a:rPr lang="en" sz="4000" b="1" dirty="0">
                <a:solidFill>
                  <a:srgbClr val="A51083"/>
                </a:solidFill>
              </a:rPr>
              <a:t>comprendre les implications de la </a:t>
            </a:r>
            <a:r>
              <a:rPr lang="en" sz="4000" b="1" i="1" dirty="0">
                <a:solidFill>
                  <a:srgbClr val="A51083"/>
                </a:solidFill>
              </a:rPr>
              <a:t>manière dont </a:t>
            </a:r>
            <a:r>
              <a:rPr lang="en" sz="4000" b="1" dirty="0">
                <a:solidFill>
                  <a:srgbClr val="A51083"/>
                </a:solidFill>
              </a:rPr>
              <a:t>ils partagent leurs travaux</a:t>
            </a:r>
            <a:r>
              <a:rPr lang="en" sz="4000" b="1" dirty="0">
                <a:solidFill>
                  <a:schemeClr val="dk1"/>
                </a:solidFill>
              </a:rPr>
              <a:t>. </a:t>
            </a:r>
            <a:endParaRPr sz="4000" b="1"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19</a:t>
            </a:fld>
            <a:endParaRPr sz="800">
              <a:solidFill>
                <a:schemeClr val="dk1"/>
              </a:solidFill>
              <a:latin typeface="Arial"/>
              <a:ea typeface="Arial"/>
              <a:cs typeface="Arial"/>
              <a:sym typeface="Arial"/>
            </a:endParaRPr>
          </a:p>
        </p:txBody>
      </p:sp>
      <p:sp>
        <p:nvSpPr>
          <p:cNvPr id="324" name="Google Shape;324;p49"/>
          <p:cNvSpPr txBox="1"/>
          <p:nvPr/>
        </p:nvSpPr>
        <p:spPr>
          <a:xfrm>
            <a:off x="911250" y="0"/>
            <a:ext cx="73215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dk1"/>
                </a:solidFill>
              </a:rPr>
              <a:t>Bibliothèques... </a:t>
            </a:r>
            <a:endParaRPr sz="4100" b="1">
              <a:solidFill>
                <a:schemeClr val="dk1"/>
              </a:solidFill>
            </a:endParaRPr>
          </a:p>
        </p:txBody>
      </p:sp>
      <p:sp>
        <p:nvSpPr>
          <p:cNvPr id="325" name="Google Shape;325;p49"/>
          <p:cNvSpPr txBox="1"/>
          <p:nvPr/>
        </p:nvSpPr>
        <p:spPr>
          <a:xfrm>
            <a:off x="911250" y="815700"/>
            <a:ext cx="7321500" cy="4370397"/>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Char char="↳"/>
            </a:pPr>
            <a:r>
              <a:rPr lang="en" sz="1600" dirty="0">
                <a:solidFill>
                  <a:schemeClr val="dk1"/>
                </a:solidFill>
              </a:rPr>
              <a:t>publier et soutenir des revues</a:t>
            </a:r>
            <a:endParaRPr sz="1600" dirty="0">
              <a:solidFill>
                <a:schemeClr val="dk1"/>
              </a:solidFill>
            </a:endParaRPr>
          </a:p>
          <a:p>
            <a:pPr marL="457200" lvl="0" indent="-342900" algn="l" rtl="0">
              <a:spcBef>
                <a:spcPts val="0"/>
              </a:spcBef>
              <a:spcAft>
                <a:spcPts val="0"/>
              </a:spcAft>
              <a:buClr>
                <a:schemeClr val="dk1"/>
              </a:buClr>
              <a:buSzPts val="1800"/>
              <a:buChar char="↳"/>
            </a:pPr>
            <a:r>
              <a:rPr lang="en" sz="1600" dirty="0">
                <a:solidFill>
                  <a:schemeClr val="dk1"/>
                </a:solidFill>
              </a:rPr>
              <a:t>diffuser la recherche par le biais de dépôts institutionnels</a:t>
            </a:r>
            <a:endParaRPr sz="1600" dirty="0">
              <a:solidFill>
                <a:schemeClr val="dk1"/>
              </a:solidFill>
            </a:endParaRPr>
          </a:p>
          <a:p>
            <a:pPr marL="457200" lvl="0" indent="-342900" algn="l" rtl="0">
              <a:spcBef>
                <a:spcPts val="0"/>
              </a:spcBef>
              <a:spcAft>
                <a:spcPts val="0"/>
              </a:spcAft>
              <a:buClr>
                <a:schemeClr val="dk1"/>
              </a:buClr>
              <a:buSzPts val="1800"/>
              <a:buChar char="↳"/>
            </a:pPr>
            <a:r>
              <a:rPr lang="en" sz="1600" dirty="0">
                <a:solidFill>
                  <a:schemeClr val="dk1"/>
                </a:solidFill>
              </a:rPr>
              <a:t>plaider en faveur de l'intégrité et de la transparence académiques</a:t>
            </a:r>
            <a:endParaRPr sz="1600" dirty="0">
              <a:solidFill>
                <a:schemeClr val="dk1"/>
              </a:solidFill>
            </a:endParaRPr>
          </a:p>
          <a:p>
            <a:pPr marL="457200" lvl="0" indent="-342900" algn="l" rtl="0">
              <a:spcBef>
                <a:spcPts val="0"/>
              </a:spcBef>
              <a:spcAft>
                <a:spcPts val="0"/>
              </a:spcAft>
              <a:buClr>
                <a:schemeClr val="dk1"/>
              </a:buClr>
              <a:buSzPts val="1800"/>
              <a:buChar char="↳"/>
            </a:pPr>
            <a:r>
              <a:rPr lang="en" sz="1600" dirty="0">
                <a:solidFill>
                  <a:schemeClr val="dk1"/>
                </a:solidFill>
              </a:rPr>
              <a:t>faciliter l'accès libre et l'auto-archivage</a:t>
            </a:r>
            <a:endParaRPr sz="1600" dirty="0">
              <a:solidFill>
                <a:schemeClr val="dk1"/>
              </a:solidFill>
            </a:endParaRPr>
          </a:p>
          <a:p>
            <a:pPr marL="457200" lvl="0" indent="-342900" algn="l" rtl="0">
              <a:spcBef>
                <a:spcPts val="0"/>
              </a:spcBef>
              <a:spcAft>
                <a:spcPts val="0"/>
              </a:spcAft>
              <a:buSzPts val="1800"/>
              <a:buFont typeface="Lato"/>
              <a:buChar char="↳"/>
            </a:pPr>
            <a:r>
              <a:rPr lang="en" sz="1600" dirty="0">
                <a:solidFill>
                  <a:schemeClr val="dk1"/>
                </a:solidFill>
              </a:rPr>
              <a:t>aider les chercheurs à </a:t>
            </a:r>
            <a:r>
              <a:rPr lang="en" sz="1600" b="1" dirty="0">
                <a:solidFill>
                  <a:srgbClr val="640889"/>
                </a:solidFill>
              </a:rPr>
              <a:t>s'y retrouver dans les mandats des bailleurs de fonds</a:t>
            </a:r>
            <a:endParaRPr sz="1600" b="1" dirty="0">
              <a:solidFill>
                <a:srgbClr val="640889"/>
              </a:solidFill>
            </a:endParaRPr>
          </a:p>
          <a:p>
            <a:pPr marL="457200" lvl="0" indent="-342900" algn="l" rtl="0">
              <a:spcBef>
                <a:spcPts val="0"/>
              </a:spcBef>
              <a:spcAft>
                <a:spcPts val="0"/>
              </a:spcAft>
              <a:buSzPts val="1800"/>
              <a:buFont typeface="Lato"/>
              <a:buChar char="↳"/>
            </a:pPr>
            <a:r>
              <a:rPr lang="en" sz="1600" dirty="0">
                <a:solidFill>
                  <a:schemeClr val="dk1"/>
                </a:solidFill>
              </a:rPr>
              <a:t>aider les chercheurs à </a:t>
            </a:r>
            <a:r>
              <a:rPr lang="en" sz="1600" b="1" dirty="0">
                <a:solidFill>
                  <a:srgbClr val="A51083"/>
                </a:solidFill>
              </a:rPr>
              <a:t>s'y retrouver dans le libre accès</a:t>
            </a:r>
            <a:endParaRPr sz="1600" dirty="0">
              <a:solidFill>
                <a:srgbClr val="A51083"/>
              </a:solidFill>
            </a:endParaRPr>
          </a:p>
          <a:p>
            <a:pPr marL="457200" lvl="0" indent="-342900" algn="l" rtl="0">
              <a:spcBef>
                <a:spcPts val="0"/>
              </a:spcBef>
              <a:spcAft>
                <a:spcPts val="0"/>
              </a:spcAft>
              <a:buSzPts val="1800"/>
              <a:buFont typeface="Lato"/>
              <a:buChar char="↳"/>
            </a:pPr>
            <a:r>
              <a:rPr lang="en" sz="1600" dirty="0">
                <a:solidFill>
                  <a:schemeClr val="dk1"/>
                </a:solidFill>
              </a:rPr>
              <a:t>aider les chercheurs à </a:t>
            </a:r>
            <a:r>
              <a:rPr lang="en" sz="1600" b="1" dirty="0">
                <a:solidFill>
                  <a:srgbClr val="F2197B"/>
                </a:solidFill>
              </a:rPr>
              <a:t>s'y retrouver dans les politiques des éditeurs</a:t>
            </a:r>
            <a:endParaRPr sz="1600" b="1" dirty="0">
              <a:solidFill>
                <a:srgbClr val="F2197B"/>
              </a:solidFill>
            </a:endParaRPr>
          </a:p>
          <a:p>
            <a:pPr marL="457200" lvl="0" indent="-342900" algn="l" rtl="0">
              <a:spcBef>
                <a:spcPts val="0"/>
              </a:spcBef>
              <a:spcAft>
                <a:spcPts val="0"/>
              </a:spcAft>
              <a:buSzPts val="1800"/>
              <a:buFont typeface="Lato"/>
              <a:buChar char="↳"/>
            </a:pPr>
            <a:r>
              <a:rPr lang="en" sz="1600" dirty="0">
                <a:solidFill>
                  <a:schemeClr val="dk1"/>
                </a:solidFill>
              </a:rPr>
              <a:t>aider les chercheurs à </a:t>
            </a:r>
            <a:r>
              <a:rPr lang="en" sz="1600" b="1" dirty="0">
                <a:solidFill>
                  <a:srgbClr val="D8177E"/>
                </a:solidFill>
              </a:rPr>
              <a:t>faire valoir leurs droits d'auteur</a:t>
            </a:r>
            <a:endParaRPr sz="1600" b="1" dirty="0">
              <a:solidFill>
                <a:srgbClr val="D8177E"/>
              </a:solidFill>
            </a:endParaRPr>
          </a:p>
          <a:p>
            <a:pPr marL="457200" lvl="0" indent="-342900" algn="l" rtl="0">
              <a:spcBef>
                <a:spcPts val="0"/>
              </a:spcBef>
              <a:spcAft>
                <a:spcPts val="0"/>
              </a:spcAft>
              <a:buSzPts val="1800"/>
              <a:buFont typeface="Lato"/>
              <a:buChar char="↳"/>
            </a:pPr>
            <a:r>
              <a:rPr lang="en" sz="1600" dirty="0">
                <a:solidFill>
                  <a:schemeClr val="dk1"/>
                </a:solidFill>
              </a:rPr>
              <a:t>aider les chercheurs à </a:t>
            </a:r>
            <a:r>
              <a:rPr lang="en" sz="1600" b="1" dirty="0">
                <a:solidFill>
                  <a:srgbClr val="34018E"/>
                </a:solidFill>
              </a:rPr>
              <a:t>comprendre la gestion des données de recherche</a:t>
            </a:r>
            <a:endParaRPr sz="1600" dirty="0">
              <a:solidFill>
                <a:srgbClr val="34018E"/>
              </a:solidFill>
            </a:endParaRPr>
          </a:p>
          <a:p>
            <a:pPr marL="457200" lvl="0" indent="-342900" algn="l" rtl="0">
              <a:spcBef>
                <a:spcPts val="0"/>
              </a:spcBef>
              <a:spcAft>
                <a:spcPts val="0"/>
              </a:spcAft>
              <a:buClr>
                <a:schemeClr val="dk1"/>
              </a:buClr>
              <a:buSzPts val="1800"/>
              <a:buChar char="↳"/>
            </a:pPr>
            <a:r>
              <a:rPr lang="en" sz="1600" dirty="0">
                <a:solidFill>
                  <a:schemeClr val="dk1"/>
                </a:solidFill>
              </a:rPr>
              <a:t>préserver et diffuser les données de la recherche</a:t>
            </a:r>
            <a:endParaRPr sz="1600" dirty="0">
              <a:solidFill>
                <a:schemeClr val="dk1"/>
              </a:solidFill>
            </a:endParaRPr>
          </a:p>
          <a:p>
            <a:pPr marL="457200" lvl="0" indent="-342900" algn="l" rtl="0">
              <a:spcBef>
                <a:spcPts val="0"/>
              </a:spcBef>
              <a:spcAft>
                <a:spcPts val="0"/>
              </a:spcAft>
              <a:buClr>
                <a:schemeClr val="dk1"/>
              </a:buClr>
              <a:buSzPts val="1800"/>
              <a:buChar char="↳"/>
            </a:pPr>
            <a:r>
              <a:rPr lang="en" sz="1600" dirty="0">
                <a:solidFill>
                  <a:schemeClr val="dk1"/>
                </a:solidFill>
              </a:rPr>
              <a:t>aider leurs bureaux de recherche </a:t>
            </a:r>
            <a:endParaRPr sz="1600" dirty="0">
              <a:solidFill>
                <a:schemeClr val="dk1"/>
              </a:solidFill>
            </a:endParaRPr>
          </a:p>
          <a:p>
            <a:pPr marL="457200" lvl="0" indent="-342900" algn="l" rtl="0">
              <a:spcBef>
                <a:spcPts val="0"/>
              </a:spcBef>
              <a:spcAft>
                <a:spcPts val="0"/>
              </a:spcAft>
              <a:buSzPts val="1800"/>
              <a:buFont typeface="Lato"/>
              <a:buChar char="↳"/>
            </a:pPr>
            <a:r>
              <a:rPr lang="en" sz="1600" dirty="0">
                <a:solidFill>
                  <a:schemeClr val="dk1"/>
                </a:solidFill>
              </a:rPr>
              <a:t>aider les chercheurs à </a:t>
            </a:r>
            <a:r>
              <a:rPr lang="en" sz="1600" b="1" dirty="0">
                <a:solidFill>
                  <a:srgbClr val="D8177E"/>
                </a:solidFill>
              </a:rPr>
              <a:t>évaluer les publications à soumettre</a:t>
            </a:r>
            <a:endParaRPr sz="1600" b="1" dirty="0">
              <a:solidFill>
                <a:srgbClr val="D8177E"/>
              </a:solidFill>
            </a:endParaRPr>
          </a:p>
          <a:p>
            <a:pPr marL="457200" lvl="0" indent="-342900" algn="l" rtl="0">
              <a:spcBef>
                <a:spcPts val="0"/>
              </a:spcBef>
              <a:spcAft>
                <a:spcPts val="0"/>
              </a:spcAft>
              <a:buSzPts val="1800"/>
              <a:buFont typeface="Lato"/>
              <a:buChar char="↳"/>
            </a:pPr>
            <a:r>
              <a:rPr lang="en" sz="1600" dirty="0">
                <a:solidFill>
                  <a:schemeClr val="dk1"/>
                </a:solidFill>
              </a:rPr>
              <a:t>aider les chercheurs à </a:t>
            </a:r>
            <a:r>
              <a:rPr lang="en" sz="1600" b="1" dirty="0">
                <a:solidFill>
                  <a:srgbClr val="A51083"/>
                </a:solidFill>
              </a:rPr>
              <a:t>s'orienter dans les tendances modernes de l'édition savante</a:t>
            </a:r>
            <a:endParaRPr sz="1600" b="1" dirty="0">
              <a:solidFill>
                <a:srgbClr val="A51083"/>
              </a:solidFill>
            </a:endParaRPr>
          </a:p>
          <a:p>
            <a:pPr marL="457200" lvl="0" indent="-342900" algn="l" rtl="0">
              <a:spcBef>
                <a:spcPts val="0"/>
              </a:spcBef>
              <a:spcAft>
                <a:spcPts val="0"/>
              </a:spcAft>
              <a:buClr>
                <a:srgbClr val="640889"/>
              </a:buClr>
              <a:buSzPts val="1800"/>
              <a:buChar char="↳"/>
            </a:pPr>
            <a:r>
              <a:rPr lang="en" sz="1600" b="1" dirty="0">
                <a:solidFill>
                  <a:srgbClr val="640889"/>
                </a:solidFill>
              </a:rPr>
              <a:t>... Je pourrais continuer, mais </a:t>
            </a:r>
            <a:r>
              <a:rPr lang="en" sz="1600" b="1" i="1" dirty="0">
                <a:solidFill>
                  <a:srgbClr val="640889"/>
                </a:solidFill>
              </a:rPr>
              <a:t>nous sommes limités dans le temps.</a:t>
            </a:r>
            <a:endParaRPr sz="1600" b="1" i="1" dirty="0">
              <a:solidFill>
                <a:srgbClr val="6408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ts val="3000"/>
              <a:buFont typeface="Arial"/>
              <a:buNone/>
            </a:pPr>
            <a:r>
              <a:rPr lang="en"/>
              <a:t>Ordre du jour</a:t>
            </a:r>
            <a:endParaRPr/>
          </a:p>
        </p:txBody>
      </p:sp>
      <p:sp>
        <p:nvSpPr>
          <p:cNvPr id="157" name="Google Shape;157;p32"/>
          <p:cNvSpPr txBox="1">
            <a:spLocks noGrp="1"/>
          </p:cNvSpPr>
          <p:nvPr>
            <p:ph type="body" idx="1"/>
          </p:nvPr>
        </p:nvSpPr>
        <p:spPr>
          <a:xfrm>
            <a:off x="900113" y="1339402"/>
            <a:ext cx="7886700" cy="3263504"/>
          </a:xfrm>
          <a:prstGeom prst="rect">
            <a:avLst/>
          </a:prstGeom>
          <a:noFill/>
          <a:ln>
            <a:noFill/>
          </a:ln>
        </p:spPr>
        <p:txBody>
          <a:bodyPr spcFirstLastPara="1" wrap="square" lIns="68575" tIns="34275" rIns="68575" bIns="34275" anchor="t" anchorCtr="0">
            <a:normAutofit/>
          </a:bodyPr>
          <a:lstStyle/>
          <a:p>
            <a:pPr marL="685800" lvl="1" indent="-342900" algn="l" rtl="0">
              <a:lnSpc>
                <a:spcPct val="90000"/>
              </a:lnSpc>
              <a:spcBef>
                <a:spcPts val="0"/>
              </a:spcBef>
              <a:spcAft>
                <a:spcPts val="0"/>
              </a:spcAft>
              <a:buClr>
                <a:schemeClr val="dk1"/>
              </a:buClr>
              <a:buSzPts val="1800"/>
              <a:buFont typeface="Calibri"/>
              <a:buAutoNum type="arabicPeriod"/>
            </a:pPr>
            <a:r>
              <a:rPr lang="en" sz="1800"/>
              <a:t>Qu'est-ce qu'un PID ? Une très brève introduction</a:t>
            </a:r>
            <a:endParaRPr sz="1800"/>
          </a:p>
          <a:p>
            <a:pPr marL="685800" lvl="1" indent="-342900" algn="l" rtl="0">
              <a:lnSpc>
                <a:spcPct val="90000"/>
              </a:lnSpc>
              <a:spcBef>
                <a:spcPts val="0"/>
              </a:spcBef>
              <a:spcAft>
                <a:spcPts val="0"/>
              </a:spcAft>
              <a:buSzPts val="1800"/>
              <a:buAutoNum type="arabicPeriod"/>
            </a:pPr>
            <a:r>
              <a:rPr lang="en" sz="1800"/>
              <a:t>Les MIP au Canada : Une stratégie nationale</a:t>
            </a:r>
            <a:endParaRPr sz="1800"/>
          </a:p>
          <a:p>
            <a:pPr marL="685800" lvl="1" indent="-342900" algn="l" rtl="0">
              <a:lnSpc>
                <a:spcPct val="90000"/>
              </a:lnSpc>
              <a:spcBef>
                <a:spcPts val="0"/>
              </a:spcBef>
              <a:spcAft>
                <a:spcPts val="0"/>
              </a:spcAft>
              <a:buClr>
                <a:schemeClr val="dk1"/>
              </a:buClr>
              <a:buSzPts val="1800"/>
              <a:buFont typeface="Calibri"/>
              <a:buAutoNum type="arabicPeriod"/>
            </a:pPr>
            <a:r>
              <a:rPr lang="en" sz="1800"/>
              <a:t>Valeur et cas d'utilisation</a:t>
            </a:r>
            <a:endParaRPr sz="1800"/>
          </a:p>
          <a:p>
            <a:pPr marL="863600" lvl="2" indent="-203200" algn="l" rtl="0">
              <a:spcBef>
                <a:spcPts val="0"/>
              </a:spcBef>
              <a:spcAft>
                <a:spcPts val="0"/>
              </a:spcAft>
              <a:buSzPts val="1800"/>
              <a:buChar char="•"/>
            </a:pPr>
            <a:r>
              <a:rPr lang="en" sz="1800"/>
              <a:t>Valeur des PID pour les bailleurs de fonds</a:t>
            </a:r>
            <a:endParaRPr sz="1800"/>
          </a:p>
          <a:p>
            <a:pPr marL="863600" lvl="2" indent="-203200" algn="l" rtl="0">
              <a:spcBef>
                <a:spcPts val="0"/>
              </a:spcBef>
              <a:spcAft>
                <a:spcPts val="0"/>
              </a:spcAft>
              <a:buSzPts val="1800"/>
              <a:buChar char="•"/>
            </a:pPr>
            <a:r>
              <a:rPr lang="en" sz="1800"/>
              <a:t>Valeur des PID pour les bibliothèques</a:t>
            </a:r>
            <a:endParaRPr sz="1800"/>
          </a:p>
          <a:p>
            <a:pPr marL="863600" lvl="2" indent="-203200" algn="l" rtl="0">
              <a:spcBef>
                <a:spcPts val="0"/>
              </a:spcBef>
              <a:spcAft>
                <a:spcPts val="0"/>
              </a:spcAft>
              <a:buSzPts val="1800"/>
              <a:buChar char="•"/>
            </a:pPr>
            <a:r>
              <a:rPr lang="en" sz="1800"/>
              <a:t>Valeur des PID pour les OVPR</a:t>
            </a:r>
            <a:endParaRPr sz="1800"/>
          </a:p>
          <a:p>
            <a:pPr marL="685800" lvl="1" indent="-342900" algn="l" rtl="0">
              <a:lnSpc>
                <a:spcPct val="90000"/>
              </a:lnSpc>
              <a:spcBef>
                <a:spcPts val="0"/>
              </a:spcBef>
              <a:spcAft>
                <a:spcPts val="0"/>
              </a:spcAft>
              <a:buClr>
                <a:schemeClr val="dk1"/>
              </a:buClr>
              <a:buSzPts val="1800"/>
              <a:buFont typeface="Calibri"/>
              <a:buAutoNum type="arabicPeriod"/>
            </a:pPr>
            <a:r>
              <a:rPr lang="en" sz="1800"/>
              <a:t>Questions/Discussion</a:t>
            </a:r>
            <a:endParaRPr/>
          </a:p>
        </p:txBody>
      </p:sp>
      <p:sp>
        <p:nvSpPr>
          <p:cNvPr id="158" name="Google Shape;158;p32"/>
          <p:cNvSpPr txBox="1">
            <a:spLocks noGrp="1"/>
          </p:cNvSpPr>
          <p:nvPr>
            <p:ph type="sldNum" idx="12"/>
          </p:nvPr>
        </p:nvSpPr>
        <p:spPr>
          <a:xfrm>
            <a:off x="7752754" y="4767263"/>
            <a:ext cx="1034058" cy="273844"/>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b="0" i="0" u="none" strike="noStrike" cap="none">
                <a:solidFill>
                  <a:schemeClr val="dk1"/>
                </a:solidFill>
                <a:latin typeface="Arial"/>
                <a:ea typeface="Arial"/>
                <a:cs typeface="Arial"/>
                <a:sym typeface="Arial"/>
              </a:rPr>
              <a:t>2</a:t>
            </a:fld>
            <a:endParaRPr sz="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20</a:t>
            </a:fld>
            <a:endParaRPr sz="800">
              <a:solidFill>
                <a:schemeClr val="dk1"/>
              </a:solidFill>
              <a:latin typeface="Arial"/>
              <a:ea typeface="Arial"/>
              <a:cs typeface="Arial"/>
              <a:sym typeface="Arial"/>
            </a:endParaRPr>
          </a:p>
        </p:txBody>
      </p:sp>
      <p:sp>
        <p:nvSpPr>
          <p:cNvPr id="332" name="Google Shape;332;p50"/>
          <p:cNvSpPr txBox="1"/>
          <p:nvPr/>
        </p:nvSpPr>
        <p:spPr>
          <a:xfrm>
            <a:off x="907200" y="270600"/>
            <a:ext cx="7329600" cy="40626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dk1"/>
                </a:solidFill>
              </a:rPr>
              <a:t>Ce travail est souvent facilité par ce que l'on appelle l'</a:t>
            </a:r>
            <a:r>
              <a:rPr lang="en" sz="3600" b="1" dirty="0">
                <a:solidFill>
                  <a:srgbClr val="F2197B"/>
                </a:solidFill>
              </a:rPr>
              <a:t>infrastructure savante ouverte</a:t>
            </a:r>
            <a:r>
              <a:rPr lang="en" sz="3600" b="1" dirty="0">
                <a:solidFill>
                  <a:schemeClr val="dk1"/>
                </a:solidFill>
              </a:rPr>
              <a:t>.</a:t>
            </a:r>
            <a:endParaRPr sz="3600" b="1" dirty="0">
              <a:solidFill>
                <a:schemeClr val="dk1"/>
              </a:solidFill>
            </a:endParaRPr>
          </a:p>
          <a:p>
            <a:pPr marL="0" lvl="0" indent="0" algn="l" rtl="0">
              <a:spcBef>
                <a:spcPts val="0"/>
              </a:spcBef>
              <a:spcAft>
                <a:spcPts val="0"/>
              </a:spcAft>
              <a:buNone/>
            </a:pPr>
            <a:endParaRPr sz="3600" b="1" dirty="0">
              <a:solidFill>
                <a:schemeClr val="dk1"/>
              </a:solidFill>
            </a:endParaRPr>
          </a:p>
          <a:p>
            <a:pPr marL="0" lvl="0" indent="0" algn="l" rtl="0">
              <a:spcBef>
                <a:spcPts val="0"/>
              </a:spcBef>
              <a:spcAft>
                <a:spcPts val="0"/>
              </a:spcAft>
              <a:buNone/>
            </a:pPr>
            <a:r>
              <a:rPr lang="en" sz="3600" b="1" dirty="0">
                <a:solidFill>
                  <a:schemeClr val="dk1"/>
                </a:solidFill>
              </a:rPr>
              <a:t>L'infrastructure savante ouverte </a:t>
            </a:r>
            <a:r>
              <a:rPr lang="en" sz="3600" b="1" dirty="0">
                <a:solidFill>
                  <a:srgbClr val="A51083"/>
                </a:solidFill>
              </a:rPr>
              <a:t>repose sur des métadonnées lisibles par machine</a:t>
            </a:r>
            <a:r>
              <a:rPr lang="en" sz="3600" b="1" dirty="0">
                <a:solidFill>
                  <a:schemeClr val="dk1"/>
                </a:solidFill>
              </a:rPr>
              <a:t>. </a:t>
            </a:r>
            <a:endParaRPr sz="3600" b="1"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21</a:t>
            </a:fld>
            <a:endParaRPr sz="800">
              <a:solidFill>
                <a:schemeClr val="dk1"/>
              </a:solidFill>
              <a:latin typeface="Arial"/>
              <a:ea typeface="Arial"/>
              <a:cs typeface="Arial"/>
              <a:sym typeface="Arial"/>
            </a:endParaRPr>
          </a:p>
        </p:txBody>
      </p:sp>
      <p:sp>
        <p:nvSpPr>
          <p:cNvPr id="339" name="Google Shape;339;p51"/>
          <p:cNvSpPr txBox="1"/>
          <p:nvPr/>
        </p:nvSpPr>
        <p:spPr>
          <a:xfrm>
            <a:off x="907200" y="270600"/>
            <a:ext cx="7329600" cy="460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dk1"/>
                </a:solidFill>
              </a:rPr>
              <a:t>Les identificateurs permanents sont </a:t>
            </a:r>
            <a:r>
              <a:rPr lang="en" sz="3600" b="1" i="1" dirty="0">
                <a:solidFill>
                  <a:schemeClr val="dk1"/>
                </a:solidFill>
              </a:rPr>
              <a:t>des </a:t>
            </a:r>
            <a:r>
              <a:rPr lang="en" sz="3600" b="1" dirty="0">
                <a:solidFill>
                  <a:schemeClr val="dk1"/>
                </a:solidFill>
              </a:rPr>
              <a:t>métadonnées lisibles par machine. Ils révèlent les liens entre les œuvres, les auteurs et les institutions.</a:t>
            </a:r>
            <a:endParaRPr sz="3600" b="1" dirty="0">
              <a:solidFill>
                <a:schemeClr val="dk1"/>
              </a:solidFill>
            </a:endParaRPr>
          </a:p>
          <a:p>
            <a:pPr marL="0" lvl="0" indent="0" algn="l" rtl="0">
              <a:spcBef>
                <a:spcPts val="0"/>
              </a:spcBef>
              <a:spcAft>
                <a:spcPts val="0"/>
              </a:spcAft>
              <a:buNone/>
            </a:pPr>
            <a:endParaRPr sz="3600" b="1" dirty="0">
              <a:solidFill>
                <a:schemeClr val="dk1"/>
              </a:solidFill>
            </a:endParaRPr>
          </a:p>
          <a:p>
            <a:pPr marL="0" lvl="0" indent="0" algn="l" rtl="0">
              <a:spcBef>
                <a:spcPts val="0"/>
              </a:spcBef>
              <a:spcAft>
                <a:spcPts val="0"/>
              </a:spcAft>
              <a:buNone/>
            </a:pPr>
            <a:r>
              <a:rPr lang="en" sz="3600" b="1" dirty="0">
                <a:solidFill>
                  <a:srgbClr val="F2197B"/>
                </a:solidFill>
              </a:rPr>
              <a:t>Ils permettent de </a:t>
            </a:r>
            <a:r>
              <a:rPr lang="en" sz="3600" b="1" dirty="0">
                <a:solidFill>
                  <a:srgbClr val="A51083"/>
                </a:solidFill>
              </a:rPr>
              <a:t>gagner du </a:t>
            </a:r>
            <a:r>
              <a:rPr lang="en" sz="3600" b="1" dirty="0">
                <a:solidFill>
                  <a:srgbClr val="640889"/>
                </a:solidFill>
              </a:rPr>
              <a:t>temps</a:t>
            </a:r>
            <a:r>
              <a:rPr lang="en" sz="3600" b="1" dirty="0">
                <a:solidFill>
                  <a:schemeClr val="dk1"/>
                </a:solidFill>
              </a:rPr>
              <a:t>.  </a:t>
            </a:r>
            <a:endParaRPr sz="3600" b="1" dirty="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2"/>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22</a:t>
            </a:fld>
            <a:endParaRPr sz="800">
              <a:solidFill>
                <a:schemeClr val="dk1"/>
              </a:solidFill>
              <a:latin typeface="Arial"/>
              <a:ea typeface="Arial"/>
              <a:cs typeface="Arial"/>
              <a:sym typeface="Arial"/>
            </a:endParaRPr>
          </a:p>
        </p:txBody>
      </p:sp>
      <p:sp>
        <p:nvSpPr>
          <p:cNvPr id="346" name="Google Shape;346;p52"/>
          <p:cNvSpPr txBox="1"/>
          <p:nvPr/>
        </p:nvSpPr>
        <p:spPr>
          <a:xfrm>
            <a:off x="911250" y="0"/>
            <a:ext cx="73215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dk1"/>
                </a:solidFill>
              </a:rPr>
              <a:t>Par exemple... </a:t>
            </a:r>
            <a:endParaRPr sz="4100" b="1">
              <a:solidFill>
                <a:schemeClr val="dk1"/>
              </a:solidFill>
            </a:endParaRPr>
          </a:p>
        </p:txBody>
      </p:sp>
      <p:sp>
        <p:nvSpPr>
          <p:cNvPr id="347" name="Google Shape;347;p52"/>
          <p:cNvSpPr txBox="1"/>
          <p:nvPr/>
        </p:nvSpPr>
        <p:spPr>
          <a:xfrm>
            <a:off x="911250" y="815700"/>
            <a:ext cx="7321500" cy="3877954"/>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Char char="↳"/>
            </a:pPr>
            <a:r>
              <a:rPr lang="en" sz="1600" b="1" dirty="0">
                <a:solidFill>
                  <a:schemeClr val="dk1"/>
                </a:solidFill>
              </a:rPr>
              <a:t>w/Diffusion et publication</a:t>
            </a:r>
            <a:endParaRPr sz="1600" b="1" dirty="0">
              <a:solidFill>
                <a:schemeClr val="dk1"/>
              </a:solidFill>
            </a:endParaRPr>
          </a:p>
          <a:p>
            <a:pPr marL="914400" lvl="1" indent="-342900" algn="l" rtl="0">
              <a:spcBef>
                <a:spcPts val="0"/>
              </a:spcBef>
              <a:spcAft>
                <a:spcPts val="0"/>
              </a:spcAft>
              <a:buClr>
                <a:schemeClr val="dk1"/>
              </a:buClr>
              <a:buSzPts val="1800"/>
              <a:buFont typeface="Lato"/>
              <a:buChar char="↪"/>
            </a:pPr>
            <a:r>
              <a:rPr lang="en" sz="1600" dirty="0">
                <a:solidFill>
                  <a:schemeClr val="dk1"/>
                </a:solidFill>
              </a:rPr>
              <a:t>un auteur tente de déterminer quelle version d'une œuvre il est autorisé à partager </a:t>
            </a:r>
            <a:r>
              <a:rPr lang="en" sz="1600" b="1" dirty="0">
                <a:solidFill>
                  <a:schemeClr val="dk1"/>
                </a:solidFill>
              </a:rPr>
              <a:t>pour répondre au </a:t>
            </a:r>
            <a:r>
              <a:rPr lang="en" sz="1600" b="1" u="sng" dirty="0">
                <a:solidFill>
                  <a:srgbClr val="F2197B"/>
                </a:solidFill>
              </a:rPr>
              <a:t>mandat d'</a:t>
            </a:r>
            <a:r>
              <a:rPr lang="en" sz="1600" b="1" dirty="0">
                <a:solidFill>
                  <a:schemeClr val="dk1"/>
                </a:solidFill>
              </a:rPr>
              <a:t>un bailleur de fonds... </a:t>
            </a:r>
            <a:endParaRPr sz="1600" dirty="0">
              <a:solidFill>
                <a:schemeClr val="dk1"/>
              </a:solidFill>
            </a:endParaRPr>
          </a:p>
          <a:p>
            <a:pPr marL="1371600" lvl="2" indent="-342900" algn="l" rtl="0">
              <a:spcBef>
                <a:spcPts val="0"/>
              </a:spcBef>
              <a:spcAft>
                <a:spcPts val="0"/>
              </a:spcAft>
              <a:buClr>
                <a:schemeClr val="dk1"/>
              </a:buClr>
              <a:buSzPts val="1800"/>
              <a:buChar char="■"/>
            </a:pPr>
            <a:r>
              <a:rPr lang="en" sz="1600" dirty="0">
                <a:solidFill>
                  <a:schemeClr val="dk1"/>
                </a:solidFill>
              </a:rPr>
              <a:t>OAWorks API pour trouver les politiques collectées, les licences de droits d'auteur et les exigences en utilisant uniquement un DOI</a:t>
            </a:r>
            <a:endParaRPr sz="1600" dirty="0">
              <a:solidFill>
                <a:schemeClr val="dk1"/>
              </a:solidFill>
            </a:endParaRPr>
          </a:p>
          <a:p>
            <a:pPr marL="1371600" lvl="2" indent="-342900" algn="l" rtl="0">
              <a:spcBef>
                <a:spcPts val="0"/>
              </a:spcBef>
              <a:spcAft>
                <a:spcPts val="0"/>
              </a:spcAft>
              <a:buClr>
                <a:schemeClr val="dk1"/>
              </a:buClr>
              <a:buSzPts val="1800"/>
              <a:buChar char="■"/>
            </a:pPr>
            <a:r>
              <a:rPr lang="en" sz="1600" dirty="0">
                <a:solidFill>
                  <a:schemeClr val="dk1"/>
                </a:solidFill>
              </a:rPr>
              <a:t>publication déposée sur leur profil ORCID automatiquement</a:t>
            </a:r>
            <a:endParaRPr sz="1600" dirty="0">
              <a:solidFill>
                <a:schemeClr val="dk1"/>
              </a:solidFill>
            </a:endParaRPr>
          </a:p>
          <a:p>
            <a:pPr marL="1828800" lvl="3" indent="-342900" algn="l" rtl="0">
              <a:spcBef>
                <a:spcPts val="0"/>
              </a:spcBef>
              <a:spcAft>
                <a:spcPts val="0"/>
              </a:spcAft>
              <a:buClr>
                <a:schemeClr val="dk1"/>
              </a:buClr>
              <a:buSzPts val="1800"/>
              <a:buChar char="●"/>
            </a:pPr>
            <a:r>
              <a:rPr lang="en" sz="1600" dirty="0">
                <a:solidFill>
                  <a:schemeClr val="dk1"/>
                </a:solidFill>
              </a:rPr>
              <a:t>peut savoir qu'ils ont publié</a:t>
            </a:r>
            <a:endParaRPr sz="1600" dirty="0">
              <a:solidFill>
                <a:schemeClr val="dk1"/>
              </a:solidFill>
            </a:endParaRPr>
          </a:p>
          <a:p>
            <a:pPr marL="1828800" lvl="3" indent="-342900" algn="l" rtl="0">
              <a:spcBef>
                <a:spcPts val="0"/>
              </a:spcBef>
              <a:spcAft>
                <a:spcPts val="0"/>
              </a:spcAft>
              <a:buClr>
                <a:schemeClr val="dk1"/>
              </a:buClr>
              <a:buSzPts val="1800"/>
              <a:buChar char="●"/>
            </a:pPr>
            <a:r>
              <a:rPr lang="en" sz="1600" dirty="0">
                <a:solidFill>
                  <a:schemeClr val="dk1"/>
                </a:solidFill>
              </a:rPr>
              <a:t>nous pouvons pousser les enregistrements en amont pour les versions ouvertes</a:t>
            </a:r>
            <a:endParaRPr sz="1600" dirty="0">
              <a:solidFill>
                <a:schemeClr val="dk1"/>
              </a:solidFill>
            </a:endParaRPr>
          </a:p>
          <a:p>
            <a:pPr marL="914400" lvl="1" indent="-342900" algn="l" rtl="0">
              <a:spcBef>
                <a:spcPts val="0"/>
              </a:spcBef>
              <a:spcAft>
                <a:spcPts val="0"/>
              </a:spcAft>
              <a:buClr>
                <a:schemeClr val="dk1"/>
              </a:buClr>
              <a:buSzPts val="1800"/>
              <a:buChar char="↪"/>
            </a:pPr>
            <a:r>
              <a:rPr lang="en" sz="1600" dirty="0">
                <a:solidFill>
                  <a:schemeClr val="dk1"/>
                </a:solidFill>
              </a:rPr>
              <a:t>une revue hébergée souhaite lier un ensemble de données et des métadonnées de financement à ses articles publiés pour la collecte de métadonnées en aval, nous nous appuyons sur Crossref, ROR et le registre des bailleurs de fonds.</a:t>
            </a:r>
            <a:endParaRPr sz="1600" dirty="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3"/>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23</a:t>
            </a:fld>
            <a:endParaRPr sz="800">
              <a:solidFill>
                <a:schemeClr val="dk1"/>
              </a:solidFill>
              <a:latin typeface="Arial"/>
              <a:ea typeface="Arial"/>
              <a:cs typeface="Arial"/>
              <a:sym typeface="Arial"/>
            </a:endParaRPr>
          </a:p>
        </p:txBody>
      </p:sp>
      <p:sp>
        <p:nvSpPr>
          <p:cNvPr id="354" name="Google Shape;354;p53"/>
          <p:cNvSpPr txBox="1"/>
          <p:nvPr/>
        </p:nvSpPr>
        <p:spPr>
          <a:xfrm>
            <a:off x="911250" y="0"/>
            <a:ext cx="73215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dk1"/>
                </a:solidFill>
              </a:rPr>
              <a:t>Par exemple... </a:t>
            </a:r>
            <a:endParaRPr sz="4100" b="1">
              <a:solidFill>
                <a:schemeClr val="dk1"/>
              </a:solidFill>
            </a:endParaRPr>
          </a:p>
        </p:txBody>
      </p:sp>
      <p:sp>
        <p:nvSpPr>
          <p:cNvPr id="355" name="Google Shape;355;p53"/>
          <p:cNvSpPr txBox="1"/>
          <p:nvPr/>
        </p:nvSpPr>
        <p:spPr>
          <a:xfrm>
            <a:off x="5021850" y="1163400"/>
            <a:ext cx="3210900" cy="340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chemeClr val="dk1"/>
                </a:solidFill>
              </a:rPr>
              <a:t>Un auteur souhaite gagner du temps dans ses demandes de financement grâce à ce site ⬅️. </a:t>
            </a:r>
            <a:endParaRPr sz="1900">
              <a:solidFill>
                <a:schemeClr val="dk1"/>
              </a:solidFill>
            </a:endParaRPr>
          </a:p>
          <a:p>
            <a:pPr marL="0" lvl="0" indent="0" algn="l" rtl="0">
              <a:spcBef>
                <a:spcPts val="0"/>
              </a:spcBef>
              <a:spcAft>
                <a:spcPts val="0"/>
              </a:spcAft>
              <a:buNone/>
            </a:pPr>
            <a:endParaRPr sz="1900">
              <a:solidFill>
                <a:schemeClr val="dk1"/>
              </a:solidFill>
            </a:endParaRPr>
          </a:p>
          <a:p>
            <a:pPr marL="0" lvl="0" indent="0" algn="l" rtl="0">
              <a:spcBef>
                <a:spcPts val="0"/>
              </a:spcBef>
              <a:spcAft>
                <a:spcPts val="0"/>
              </a:spcAft>
              <a:buNone/>
            </a:pPr>
            <a:r>
              <a:rPr lang="en" sz="1900">
                <a:solidFill>
                  <a:schemeClr val="dk1"/>
                </a:solidFill>
              </a:rPr>
              <a:t>Je les aide à connecter leur ORCID à Crossref et DataCite afin que leurs publications soient automatiquement mises à jour avec les métadonnées DOI à chaque fois et partout où elles sont publiées. </a:t>
            </a:r>
            <a:endParaRPr sz="1900">
              <a:solidFill>
                <a:schemeClr val="dk1"/>
              </a:solidFill>
            </a:endParaRPr>
          </a:p>
        </p:txBody>
      </p:sp>
      <p:pic>
        <p:nvPicPr>
          <p:cNvPr id="356" name="Google Shape;356;p53" title="Screenshot 2025-05-09 at 9.52.14 AM.png"/>
          <p:cNvPicPr preferRelativeResize="0"/>
          <p:nvPr/>
        </p:nvPicPr>
        <p:blipFill>
          <a:blip r:embed="rId3">
            <a:alphaModFix/>
          </a:blip>
          <a:stretch>
            <a:fillRect/>
          </a:stretch>
        </p:blipFill>
        <p:spPr>
          <a:xfrm>
            <a:off x="1045000" y="1242412"/>
            <a:ext cx="3340400" cy="2658675"/>
          </a:xfrm>
          <a:prstGeom prst="rect">
            <a:avLst/>
          </a:prstGeom>
          <a:noFill/>
          <a:ln w="38100" cap="flat" cmpd="sng">
            <a:solidFill>
              <a:srgbClr val="F2197B"/>
            </a:solidFill>
            <a:prstDash val="lgDash"/>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4"/>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24</a:t>
            </a:fld>
            <a:endParaRPr sz="800">
              <a:solidFill>
                <a:schemeClr val="dk1"/>
              </a:solidFill>
              <a:latin typeface="Arial"/>
              <a:ea typeface="Arial"/>
              <a:cs typeface="Arial"/>
              <a:sym typeface="Arial"/>
            </a:endParaRPr>
          </a:p>
        </p:txBody>
      </p:sp>
      <p:sp>
        <p:nvSpPr>
          <p:cNvPr id="363" name="Google Shape;363;p54"/>
          <p:cNvSpPr txBox="1"/>
          <p:nvPr/>
        </p:nvSpPr>
        <p:spPr>
          <a:xfrm>
            <a:off x="911250" y="0"/>
            <a:ext cx="73215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dk1"/>
                </a:solidFill>
              </a:rPr>
              <a:t>Par exemple... </a:t>
            </a:r>
            <a:endParaRPr sz="4100" b="1">
              <a:solidFill>
                <a:schemeClr val="dk1"/>
              </a:solidFill>
            </a:endParaRPr>
          </a:p>
        </p:txBody>
      </p:sp>
      <p:sp>
        <p:nvSpPr>
          <p:cNvPr id="364" name="Google Shape;364;p54"/>
          <p:cNvSpPr txBox="1"/>
          <p:nvPr/>
        </p:nvSpPr>
        <p:spPr>
          <a:xfrm>
            <a:off x="911250" y="815700"/>
            <a:ext cx="7321500" cy="31092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Font typeface="Lato"/>
              <a:buChar char="↳"/>
            </a:pPr>
            <a:r>
              <a:rPr lang="en" sz="1900">
                <a:solidFill>
                  <a:schemeClr val="dk1"/>
                </a:solidFill>
              </a:rPr>
              <a:t>avec/Bibliométrie </a:t>
            </a:r>
            <a:endParaRPr sz="1900">
              <a:solidFill>
                <a:schemeClr val="dk1"/>
              </a:solidFill>
            </a:endParaRPr>
          </a:p>
          <a:p>
            <a:pPr marL="914400" lvl="1" indent="-349250" algn="l" rtl="0">
              <a:spcBef>
                <a:spcPts val="0"/>
              </a:spcBef>
              <a:spcAft>
                <a:spcPts val="0"/>
              </a:spcAft>
              <a:buClr>
                <a:schemeClr val="dk1"/>
              </a:buClr>
              <a:buSzPts val="1900"/>
              <a:buChar char="↪"/>
            </a:pPr>
            <a:r>
              <a:rPr lang="en" sz="1900">
                <a:solidFill>
                  <a:schemeClr val="dk1"/>
                </a:solidFill>
              </a:rPr>
              <a:t>Les PID permettent une organisation cohérente des métadonnées utilisées pour l'analyse bibliométrique.</a:t>
            </a:r>
            <a:endParaRPr sz="1900">
              <a:solidFill>
                <a:schemeClr val="dk1"/>
              </a:solidFill>
            </a:endParaRPr>
          </a:p>
          <a:p>
            <a:pPr marL="914400" lvl="1" indent="-349250" algn="l" rtl="0">
              <a:spcBef>
                <a:spcPts val="0"/>
              </a:spcBef>
              <a:spcAft>
                <a:spcPts val="0"/>
              </a:spcAft>
              <a:buClr>
                <a:schemeClr val="dk1"/>
              </a:buClr>
              <a:buSzPts val="1900"/>
              <a:buFont typeface="Lato"/>
              <a:buChar char="↪"/>
            </a:pPr>
            <a:r>
              <a:rPr lang="en" sz="1900">
                <a:solidFill>
                  <a:schemeClr val="dk1"/>
                </a:solidFill>
              </a:rPr>
              <a:t>Les PID permettent de </a:t>
            </a:r>
            <a:r>
              <a:rPr lang="en" sz="1900" b="1">
                <a:solidFill>
                  <a:srgbClr val="D8177E"/>
                </a:solidFill>
              </a:rPr>
              <a:t>mesurer de manière précise et fiable les indicateurs d'impact </a:t>
            </a:r>
            <a:r>
              <a:rPr lang="en" sz="1900">
                <a:solidFill>
                  <a:schemeClr val="dk1"/>
                </a:solidFill>
              </a:rPr>
              <a:t>grâce à la désambiguïsation des auteurs, des institutions, des destinations de publication, des œuvres, etc.</a:t>
            </a:r>
            <a:endParaRPr sz="1900">
              <a:solidFill>
                <a:schemeClr val="dk1"/>
              </a:solidFill>
            </a:endParaRPr>
          </a:p>
          <a:p>
            <a:pPr marL="914400" lvl="1" indent="-349250" algn="l" rtl="0">
              <a:spcBef>
                <a:spcPts val="0"/>
              </a:spcBef>
              <a:spcAft>
                <a:spcPts val="0"/>
              </a:spcAft>
              <a:buClr>
                <a:schemeClr val="dk1"/>
              </a:buClr>
              <a:buSzPts val="1900"/>
              <a:buChar char="↪"/>
            </a:pPr>
            <a:r>
              <a:rPr lang="en" sz="1900">
                <a:solidFill>
                  <a:schemeClr val="dk1"/>
                </a:solidFill>
              </a:rPr>
              <a:t>Par exemple, l'utilisation des DOI permet de mesurer le nombre brut d'œuvres au niveau de l'institution ou de l'auteur, ou même de suivre les co-citations et les schémas de collaboration.</a:t>
            </a:r>
            <a:endParaRPr sz="19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5"/>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25</a:t>
            </a:fld>
            <a:endParaRPr sz="800">
              <a:solidFill>
                <a:schemeClr val="dk1"/>
              </a:solidFill>
              <a:latin typeface="Arial"/>
              <a:ea typeface="Arial"/>
              <a:cs typeface="Arial"/>
              <a:sym typeface="Arial"/>
            </a:endParaRPr>
          </a:p>
        </p:txBody>
      </p:sp>
      <p:sp>
        <p:nvSpPr>
          <p:cNvPr id="371" name="Google Shape;371;p55"/>
          <p:cNvSpPr txBox="1"/>
          <p:nvPr/>
        </p:nvSpPr>
        <p:spPr>
          <a:xfrm>
            <a:off x="911250" y="0"/>
            <a:ext cx="73215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dk1"/>
                </a:solidFill>
              </a:rPr>
              <a:t>Par exemple... </a:t>
            </a:r>
            <a:endParaRPr sz="4100" b="1">
              <a:solidFill>
                <a:schemeClr val="dk1"/>
              </a:solidFill>
            </a:endParaRPr>
          </a:p>
        </p:txBody>
      </p:sp>
      <p:sp>
        <p:nvSpPr>
          <p:cNvPr id="372" name="Google Shape;372;p55"/>
          <p:cNvSpPr txBox="1"/>
          <p:nvPr/>
        </p:nvSpPr>
        <p:spPr>
          <a:xfrm>
            <a:off x="911250" y="815700"/>
            <a:ext cx="7321500" cy="4339619"/>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Char char="↳"/>
            </a:pPr>
            <a:r>
              <a:rPr lang="en" sz="1800" b="1" dirty="0">
                <a:solidFill>
                  <a:schemeClr val="dk1"/>
                </a:solidFill>
              </a:rPr>
              <a:t>w/Collections</a:t>
            </a:r>
            <a:endParaRPr sz="1800" b="1" dirty="0">
              <a:solidFill>
                <a:schemeClr val="dk1"/>
              </a:solidFill>
            </a:endParaRPr>
          </a:p>
          <a:p>
            <a:pPr marL="914400" lvl="1" indent="-349250" algn="l" rtl="0">
              <a:spcBef>
                <a:spcPts val="0"/>
              </a:spcBef>
              <a:spcAft>
                <a:spcPts val="0"/>
              </a:spcAft>
              <a:buClr>
                <a:schemeClr val="dk1"/>
              </a:buClr>
              <a:buSzPts val="1900"/>
              <a:buFont typeface="Lato"/>
              <a:buChar char="↪"/>
            </a:pPr>
            <a:r>
              <a:rPr lang="en" sz="1800" dirty="0">
                <a:solidFill>
                  <a:schemeClr val="dk1"/>
                </a:solidFill>
              </a:rPr>
              <a:t>L'objectif de l'</a:t>
            </a:r>
            <a:r>
              <a:rPr lang="en" sz="1800" b="1" dirty="0">
                <a:solidFill>
                  <a:schemeClr val="dk1"/>
                </a:solidFill>
              </a:rPr>
              <a:t>analyse des collections </a:t>
            </a:r>
            <a:r>
              <a:rPr lang="en" sz="1800" dirty="0">
                <a:solidFill>
                  <a:schemeClr val="dk1"/>
                </a:solidFill>
              </a:rPr>
              <a:t>est de s'assurer que les collections de la bibliothèque correspondent aux besoins de la communauté des chercheurs de l'institution grâce à une évaluation minutieuse de l'utilisation, des coûts et des tendances en matière de publication.</a:t>
            </a:r>
            <a:endParaRPr sz="1800" dirty="0">
              <a:solidFill>
                <a:schemeClr val="dk1"/>
              </a:solidFill>
            </a:endParaRPr>
          </a:p>
          <a:p>
            <a:pPr marL="914400" lvl="1" indent="-349250" algn="l" rtl="0">
              <a:spcBef>
                <a:spcPts val="0"/>
              </a:spcBef>
              <a:spcAft>
                <a:spcPts val="0"/>
              </a:spcAft>
              <a:buClr>
                <a:schemeClr val="dk1"/>
              </a:buClr>
              <a:buSzPts val="1900"/>
              <a:buFont typeface="Lato"/>
              <a:buChar char="↪"/>
            </a:pPr>
            <a:r>
              <a:rPr lang="en" sz="1800" dirty="0">
                <a:solidFill>
                  <a:schemeClr val="dk1"/>
                </a:solidFill>
              </a:rPr>
              <a:t>mais les projets d'analyse des collections </a:t>
            </a:r>
            <a:r>
              <a:rPr lang="en" sz="1800" b="1" dirty="0">
                <a:solidFill>
                  <a:schemeClr val="dk1"/>
                </a:solidFill>
              </a:rPr>
              <a:t>ne valent que par les métadonnées sous-jacentes</a:t>
            </a:r>
            <a:r>
              <a:rPr lang="en" sz="1800" dirty="0">
                <a:solidFill>
                  <a:schemeClr val="dk1"/>
                </a:solidFill>
              </a:rPr>
              <a:t>, telles que les ISBN, les ISSN/eISSNS, les DOI et la normalisation des noms d'éditeurs, des titres de revues, etc.</a:t>
            </a:r>
            <a:endParaRPr sz="1800" dirty="0">
              <a:solidFill>
                <a:schemeClr val="dk1"/>
              </a:solidFill>
            </a:endParaRPr>
          </a:p>
          <a:p>
            <a:pPr marL="914400" lvl="1" indent="-349250" algn="l" rtl="0">
              <a:spcBef>
                <a:spcPts val="0"/>
              </a:spcBef>
              <a:spcAft>
                <a:spcPts val="0"/>
              </a:spcAft>
              <a:buClr>
                <a:srgbClr val="D8177E"/>
              </a:buClr>
              <a:buSzPts val="1900"/>
              <a:buChar char="↪"/>
            </a:pPr>
            <a:r>
              <a:rPr lang="en" sz="1800" b="1" dirty="0">
                <a:solidFill>
                  <a:schemeClr val="dk1"/>
                </a:solidFill>
              </a:rPr>
              <a:t>Les</a:t>
            </a:r>
            <a:r>
              <a:rPr lang="en" sz="1800" b="1" dirty="0">
                <a:solidFill>
                  <a:srgbClr val="D8177E"/>
                </a:solidFill>
              </a:rPr>
              <a:t> PID facilitent la cohérence des métadonnées et de l'identification.</a:t>
            </a:r>
            <a:endParaRPr sz="1800" b="1" dirty="0">
              <a:solidFill>
                <a:schemeClr val="dk1"/>
              </a:solidFill>
            </a:endParaRPr>
          </a:p>
          <a:p>
            <a:pPr marL="914400" lvl="1" indent="-349250" algn="l" rtl="0">
              <a:spcBef>
                <a:spcPts val="0"/>
              </a:spcBef>
              <a:spcAft>
                <a:spcPts val="0"/>
              </a:spcAft>
              <a:buClr>
                <a:schemeClr val="dk1"/>
              </a:buClr>
              <a:buSzPts val="1900"/>
              <a:buChar char="↪"/>
            </a:pPr>
            <a:r>
              <a:rPr lang="en" sz="1800" dirty="0">
                <a:solidFill>
                  <a:schemeClr val="dk1"/>
                </a:solidFill>
              </a:rPr>
              <a:t>Les PID et l'infrastructure universitaire ouverte facilitent la distribution et le traitement des métadonnées des institutions, des bailleurs de fonds, des éditeurs et des auteurs.</a:t>
            </a:r>
            <a:endParaRPr sz="1800" dirty="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6"/>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26</a:t>
            </a:fld>
            <a:endParaRPr sz="800">
              <a:solidFill>
                <a:schemeClr val="dk1"/>
              </a:solidFill>
              <a:latin typeface="Arial"/>
              <a:ea typeface="Arial"/>
              <a:cs typeface="Arial"/>
              <a:sym typeface="Arial"/>
            </a:endParaRPr>
          </a:p>
        </p:txBody>
      </p:sp>
      <p:sp>
        <p:nvSpPr>
          <p:cNvPr id="379" name="Google Shape;379;p56"/>
          <p:cNvSpPr txBox="1"/>
          <p:nvPr/>
        </p:nvSpPr>
        <p:spPr>
          <a:xfrm>
            <a:off x="907200" y="586200"/>
            <a:ext cx="6948000" cy="46166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dk1"/>
                </a:solidFill>
              </a:rPr>
              <a:t>Croyez-le ou non, les </a:t>
            </a:r>
            <a:r>
              <a:rPr lang="en" sz="3600" b="1" dirty="0">
                <a:solidFill>
                  <a:srgbClr val="F2197B"/>
                </a:solidFill>
              </a:rPr>
              <a:t>bibliothécaires passent beaucoup de temps à faire circuler les métadonnées</a:t>
            </a:r>
            <a:r>
              <a:rPr lang="en" sz="3600" b="1" dirty="0">
                <a:solidFill>
                  <a:schemeClr val="dk1"/>
                </a:solidFill>
              </a:rPr>
              <a:t>. Nous aimons les normes. Nous aimons la précision. Nous aimons l'hygiène des métadonnées. </a:t>
            </a:r>
            <a:endParaRPr sz="3600" b="1" dirty="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7"/>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27</a:t>
            </a:fld>
            <a:endParaRPr sz="800">
              <a:solidFill>
                <a:schemeClr val="dk1"/>
              </a:solidFill>
              <a:latin typeface="Arial"/>
              <a:ea typeface="Arial"/>
              <a:cs typeface="Arial"/>
              <a:sym typeface="Arial"/>
            </a:endParaRPr>
          </a:p>
        </p:txBody>
      </p:sp>
      <p:sp>
        <p:nvSpPr>
          <p:cNvPr id="386" name="Google Shape;386;p57"/>
          <p:cNvSpPr txBox="1"/>
          <p:nvPr/>
        </p:nvSpPr>
        <p:spPr>
          <a:xfrm>
            <a:off x="907200" y="586200"/>
            <a:ext cx="6948000" cy="397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dk1"/>
                </a:solidFill>
              </a:rPr>
              <a:t>Et </a:t>
            </a:r>
            <a:r>
              <a:rPr lang="en" sz="4100" b="1">
                <a:solidFill>
                  <a:srgbClr val="D8177E"/>
                </a:solidFill>
              </a:rPr>
              <a:t>surtout</a:t>
            </a:r>
            <a:r>
              <a:rPr lang="en" sz="4100" b="1">
                <a:solidFill>
                  <a:schemeClr val="dk1"/>
                </a:solidFill>
              </a:rPr>
              <a:t>, nous aimons que l'infrastructure qui facilite ce travail soit </a:t>
            </a:r>
            <a:r>
              <a:rPr lang="en" sz="4100" b="1">
                <a:solidFill>
                  <a:srgbClr val="A51083"/>
                </a:solidFill>
              </a:rPr>
              <a:t>ouverte </a:t>
            </a:r>
            <a:r>
              <a:rPr lang="en" sz="4100" b="1">
                <a:solidFill>
                  <a:schemeClr val="dk1"/>
                </a:solidFill>
              </a:rPr>
              <a:t>et </a:t>
            </a:r>
            <a:r>
              <a:rPr lang="en" sz="4100" b="1">
                <a:solidFill>
                  <a:srgbClr val="640889"/>
                </a:solidFill>
              </a:rPr>
              <a:t>à but non lucratif</a:t>
            </a:r>
            <a:r>
              <a:rPr lang="en" sz="4100" b="1">
                <a:solidFill>
                  <a:schemeClr val="dk1"/>
                </a:solidFill>
              </a:rPr>
              <a:t>, plutôt que coûteuse et propriétaire. </a:t>
            </a:r>
            <a:endParaRPr sz="4100" b="1">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8"/>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28</a:t>
            </a:fld>
            <a:endParaRPr sz="800">
              <a:solidFill>
                <a:schemeClr val="dk1"/>
              </a:solidFill>
              <a:latin typeface="Arial"/>
              <a:ea typeface="Arial"/>
              <a:cs typeface="Arial"/>
              <a:sym typeface="Arial"/>
            </a:endParaRPr>
          </a:p>
        </p:txBody>
      </p:sp>
      <p:sp>
        <p:nvSpPr>
          <p:cNvPr id="393" name="Google Shape;393;p58"/>
          <p:cNvSpPr txBox="1"/>
          <p:nvPr/>
        </p:nvSpPr>
        <p:spPr>
          <a:xfrm>
            <a:off x="907200" y="270600"/>
            <a:ext cx="7318800" cy="412417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dirty="0">
                <a:solidFill>
                  <a:srgbClr val="640889"/>
                </a:solidFill>
              </a:rPr>
              <a:t>Les NID saturent </a:t>
            </a:r>
            <a:r>
              <a:rPr lang="en" sz="3200" b="1" dirty="0">
                <a:solidFill>
                  <a:srgbClr val="A51083"/>
                </a:solidFill>
              </a:rPr>
              <a:t>l'eau potable de </a:t>
            </a:r>
            <a:r>
              <a:rPr lang="en" sz="3200" b="1" dirty="0">
                <a:solidFill>
                  <a:srgbClr val="640889"/>
                </a:solidFill>
              </a:rPr>
              <a:t>l'édition savante</a:t>
            </a:r>
            <a:r>
              <a:rPr lang="en" sz="3200" b="1" dirty="0">
                <a:solidFill>
                  <a:schemeClr val="dk1"/>
                </a:solidFill>
              </a:rPr>
              <a:t>. Les bibliothécaires </a:t>
            </a:r>
            <a:r>
              <a:rPr lang="en" sz="3200" b="1" i="1" dirty="0">
                <a:solidFill>
                  <a:schemeClr val="dk1"/>
                </a:solidFill>
              </a:rPr>
              <a:t>soutiennent directement les </a:t>
            </a:r>
            <a:r>
              <a:rPr lang="en" sz="3200" b="1" dirty="0">
                <a:solidFill>
                  <a:schemeClr val="dk1"/>
                </a:solidFill>
              </a:rPr>
              <a:t>chercheurs dans cet espace. Les bibliothèques ne se contentent pas de mener le cheval à l'abreuvoir, elles contribuent à entretenir le cours d'eau.</a:t>
            </a:r>
            <a:endParaRPr sz="3200" b="1" dirty="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9"/>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29</a:t>
            </a:fld>
            <a:endParaRPr sz="800">
              <a:solidFill>
                <a:schemeClr val="dk1"/>
              </a:solidFill>
              <a:latin typeface="Arial"/>
              <a:ea typeface="Arial"/>
              <a:cs typeface="Arial"/>
              <a:sym typeface="Arial"/>
            </a:endParaRPr>
          </a:p>
        </p:txBody>
      </p:sp>
      <p:sp>
        <p:nvSpPr>
          <p:cNvPr id="400" name="Google Shape;400;p59"/>
          <p:cNvSpPr txBox="1"/>
          <p:nvPr/>
        </p:nvSpPr>
        <p:spPr>
          <a:xfrm>
            <a:off x="911250" y="0"/>
            <a:ext cx="73215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dk1"/>
                </a:solidFill>
              </a:rPr>
              <a:t>Bibliothèques... </a:t>
            </a:r>
            <a:endParaRPr sz="4100" b="1">
              <a:solidFill>
                <a:schemeClr val="dk1"/>
              </a:solidFill>
            </a:endParaRPr>
          </a:p>
        </p:txBody>
      </p:sp>
      <p:sp>
        <p:nvSpPr>
          <p:cNvPr id="401" name="Google Shape;401;p59"/>
          <p:cNvSpPr txBox="1"/>
          <p:nvPr/>
        </p:nvSpPr>
        <p:spPr>
          <a:xfrm>
            <a:off x="911250" y="1309650"/>
            <a:ext cx="7321500" cy="28167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Char char="↳"/>
            </a:pPr>
            <a:r>
              <a:rPr lang="en" sz="1900">
                <a:solidFill>
                  <a:schemeClr val="dk1"/>
                </a:solidFill>
              </a:rPr>
              <a:t>contribuer activement aux projets (code, documentation, etc.)</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contribuent également </a:t>
            </a:r>
            <a:r>
              <a:rPr lang="en" sz="1900" i="1">
                <a:solidFill>
                  <a:schemeClr val="dk1"/>
                </a:solidFill>
              </a:rPr>
              <a:t>financièrement </a:t>
            </a:r>
            <a:r>
              <a:rPr lang="en" sz="1900">
                <a:solidFill>
                  <a:schemeClr val="dk1"/>
                </a:solidFill>
              </a:rPr>
              <a:t>à l'infrastructure universitaire ouverte via SCOSS</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aider les publications, les éditeurs et les auteurs à garantir la qualité des métadonnées</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collaborer avec des consortiums et d'autres organismes de ce type pour assurer la gestion, l'orientation, l'expertise et le soutien de l'infrastructure de recherche ouverte</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héberger des plates-formes, gérer les intégrations et assurer le développement</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 </a:t>
            </a:r>
            <a:r>
              <a:rPr lang="en" sz="1900" i="1">
                <a:solidFill>
                  <a:srgbClr val="F2197B"/>
                </a:solidFill>
              </a:rPr>
              <a:t>variations sur un thème</a:t>
            </a:r>
            <a:endParaRPr sz="1900" i="1">
              <a:solidFill>
                <a:srgbClr val="F2197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900113" y="1490869"/>
            <a:ext cx="7886700" cy="1751203"/>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4100"/>
              <a:buFont typeface="Arial"/>
              <a:buNone/>
            </a:pPr>
            <a:r>
              <a:rPr lang="en" sz="4100"/>
              <a:t>Qu'est-ce qu'un PID ? </a:t>
            </a:r>
            <a:endParaRPr sz="4100"/>
          </a:p>
          <a:p>
            <a:pPr marL="0" lvl="0" indent="0" algn="l" rtl="0">
              <a:lnSpc>
                <a:spcPct val="90000"/>
              </a:lnSpc>
              <a:spcBef>
                <a:spcPts val="0"/>
              </a:spcBef>
              <a:spcAft>
                <a:spcPts val="0"/>
              </a:spcAft>
              <a:buClr>
                <a:schemeClr val="lt1"/>
              </a:buClr>
              <a:buSzPts val="4100"/>
              <a:buFont typeface="Arial"/>
              <a:buNone/>
            </a:pPr>
            <a:r>
              <a:rPr lang="en" sz="4100"/>
              <a:t>Une très brève introduction</a:t>
            </a:r>
            <a:endParaRPr sz="4100"/>
          </a:p>
        </p:txBody>
      </p:sp>
      <p:sp>
        <p:nvSpPr>
          <p:cNvPr id="165" name="Google Shape;165;p33"/>
          <p:cNvSpPr txBox="1">
            <a:spLocks noGrp="1"/>
          </p:cNvSpPr>
          <p:nvPr>
            <p:ph type="body" idx="1"/>
          </p:nvPr>
        </p:nvSpPr>
        <p:spPr>
          <a:xfrm>
            <a:off x="900113" y="3442097"/>
            <a:ext cx="7886700" cy="112514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1800"/>
              <a:buNone/>
            </a:pPr>
            <a:endParaRPr/>
          </a:p>
        </p:txBody>
      </p:sp>
      <p:sp>
        <p:nvSpPr>
          <p:cNvPr id="166" name="Google Shape;166;p33"/>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0"/>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30</a:t>
            </a:fld>
            <a:endParaRPr sz="800">
              <a:solidFill>
                <a:schemeClr val="dk1"/>
              </a:solidFill>
              <a:latin typeface="Arial"/>
              <a:ea typeface="Arial"/>
              <a:cs typeface="Arial"/>
              <a:sym typeface="Arial"/>
            </a:endParaRPr>
          </a:p>
        </p:txBody>
      </p:sp>
      <p:sp>
        <p:nvSpPr>
          <p:cNvPr id="408" name="Google Shape;408;p60"/>
          <p:cNvSpPr txBox="1"/>
          <p:nvPr/>
        </p:nvSpPr>
        <p:spPr>
          <a:xfrm>
            <a:off x="907200" y="270600"/>
            <a:ext cx="7829400" cy="40626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solidFill>
                  <a:schemeClr val="dk1"/>
                </a:solidFill>
              </a:rPr>
              <a:t>Les </a:t>
            </a:r>
            <a:r>
              <a:rPr lang="en" sz="3600" b="1" dirty="0">
                <a:solidFill>
                  <a:srgbClr val="34018E"/>
                </a:solidFill>
              </a:rPr>
              <a:t>PID </a:t>
            </a:r>
            <a:r>
              <a:rPr lang="en" sz="3600" b="1" dirty="0">
                <a:solidFill>
                  <a:schemeClr val="dk1"/>
                </a:solidFill>
              </a:rPr>
              <a:t>sont des infrastructures de recherche ouvertes. Les </a:t>
            </a:r>
            <a:r>
              <a:rPr lang="en" sz="3600" b="1" dirty="0">
                <a:solidFill>
                  <a:srgbClr val="D8177E"/>
                </a:solidFill>
              </a:rPr>
              <a:t>PID </a:t>
            </a:r>
            <a:r>
              <a:rPr lang="en" sz="3600" b="1" i="1" dirty="0">
                <a:solidFill>
                  <a:schemeClr val="dk1"/>
                </a:solidFill>
              </a:rPr>
              <a:t>sont explicitement </a:t>
            </a:r>
            <a:r>
              <a:rPr lang="en" sz="3600" b="1" dirty="0">
                <a:solidFill>
                  <a:schemeClr val="dk1"/>
                </a:solidFill>
              </a:rPr>
              <a:t>liés à la communication savante moderne. </a:t>
            </a:r>
            <a:r>
              <a:rPr lang="en" sz="3600" b="1" dirty="0">
                <a:solidFill>
                  <a:srgbClr val="A51083"/>
                </a:solidFill>
              </a:rPr>
              <a:t>Les PID </a:t>
            </a:r>
            <a:r>
              <a:rPr lang="en" sz="3600" b="1" dirty="0">
                <a:solidFill>
                  <a:schemeClr val="dk1"/>
                </a:solidFill>
              </a:rPr>
              <a:t>nous permettent de voir et d'explorer les tissus conjonctifs de la recherche et de l'"impact". </a:t>
            </a:r>
            <a:endParaRPr sz="3600" b="1" dirty="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1"/>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31</a:t>
            </a:fld>
            <a:endParaRPr sz="800">
              <a:solidFill>
                <a:schemeClr val="dk1"/>
              </a:solidFill>
              <a:latin typeface="Arial"/>
              <a:ea typeface="Arial"/>
              <a:cs typeface="Arial"/>
              <a:sym typeface="Arial"/>
            </a:endParaRPr>
          </a:p>
        </p:txBody>
      </p:sp>
      <p:sp>
        <p:nvSpPr>
          <p:cNvPr id="415" name="Google Shape;415;p61"/>
          <p:cNvSpPr txBox="1"/>
          <p:nvPr/>
        </p:nvSpPr>
        <p:spPr>
          <a:xfrm>
            <a:off x="912600" y="1217250"/>
            <a:ext cx="7318800" cy="270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rgbClr val="F2197B"/>
                </a:solidFill>
              </a:rPr>
              <a:t>Il s'avère que</a:t>
            </a:r>
            <a:r>
              <a:rPr lang="en" sz="4100" b="1">
                <a:solidFill>
                  <a:schemeClr val="dk1"/>
                </a:solidFill>
              </a:rPr>
              <a:t> le soutien à la communication savante est un domaine dans lequel les bibliothèques s'investissent énormément. </a:t>
            </a:r>
            <a:endParaRPr sz="4100" b="1">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2"/>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32</a:t>
            </a:fld>
            <a:endParaRPr sz="800">
              <a:solidFill>
                <a:schemeClr val="dk1"/>
              </a:solidFill>
              <a:latin typeface="Arial"/>
              <a:ea typeface="Arial"/>
              <a:cs typeface="Arial"/>
              <a:sym typeface="Arial"/>
            </a:endParaRPr>
          </a:p>
        </p:txBody>
      </p:sp>
      <p:sp>
        <p:nvSpPr>
          <p:cNvPr id="422" name="Google Shape;422;p62"/>
          <p:cNvSpPr txBox="1"/>
          <p:nvPr/>
        </p:nvSpPr>
        <p:spPr>
          <a:xfrm>
            <a:off x="911250" y="0"/>
            <a:ext cx="73215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dk1"/>
                </a:solidFill>
              </a:rPr>
              <a:t>Les PID facilitent... </a:t>
            </a:r>
            <a:endParaRPr sz="4100" b="1">
              <a:solidFill>
                <a:schemeClr val="dk1"/>
              </a:solidFill>
            </a:endParaRPr>
          </a:p>
        </p:txBody>
      </p:sp>
      <p:sp>
        <p:nvSpPr>
          <p:cNvPr id="423" name="Google Shape;423;p62"/>
          <p:cNvSpPr txBox="1"/>
          <p:nvPr/>
        </p:nvSpPr>
        <p:spPr>
          <a:xfrm>
            <a:off x="911250" y="1163400"/>
            <a:ext cx="7321500" cy="28167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Char char="↳"/>
            </a:pPr>
            <a:r>
              <a:rPr lang="en" sz="1900">
                <a:solidFill>
                  <a:schemeClr val="dk1"/>
                </a:solidFill>
              </a:rPr>
              <a:t>soutien de la bibliothèque pour l'édition</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soutien de la bibliothèque à la diffusion et à la découverte des chercheurs</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l'évaluation des collections de la bibliothèque du point de vue de la propriété</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évaluations de l'"impact" des publications de la faculté </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le partage de métadonnées et d'informations entre une grande variété de logiciels et de plates-formes utilisés pour tout ce qui concerne les logiciels de gestion des citations, les dépôts d'archives, les profils des chercheurs, les demandes de financement, l'intégrité académique, l'exposition de ce travail dans les systèmes de gestion de la recherche et la gestion des archives.</a:t>
            </a:r>
            <a:endParaRPr sz="19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3"/>
          <p:cNvSpPr txBox="1">
            <a:spLocks noGrp="1"/>
          </p:cNvSpPr>
          <p:nvPr>
            <p:ph type="title"/>
          </p:nvPr>
        </p:nvSpPr>
        <p:spPr>
          <a:xfrm>
            <a:off x="747726" y="1490875"/>
            <a:ext cx="8244000" cy="17511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4100"/>
              <a:buFont typeface="Arial"/>
              <a:buNone/>
            </a:pPr>
            <a:r>
              <a:rPr lang="en" sz="4100"/>
              <a:t>Valeur des PID pour les bureaux de recherche</a:t>
            </a:r>
            <a:endParaRPr/>
          </a:p>
        </p:txBody>
      </p:sp>
      <p:sp>
        <p:nvSpPr>
          <p:cNvPr id="430" name="Google Shape;430;p63"/>
          <p:cNvSpPr txBox="1">
            <a:spLocks noGrp="1"/>
          </p:cNvSpPr>
          <p:nvPr>
            <p:ph type="body" idx="1"/>
          </p:nvPr>
        </p:nvSpPr>
        <p:spPr>
          <a:xfrm>
            <a:off x="747713" y="3442097"/>
            <a:ext cx="7886700" cy="1125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1800"/>
              <a:buNone/>
            </a:pPr>
            <a:r>
              <a:rPr lang="en"/>
              <a:t>Robyn Nicholson</a:t>
            </a:r>
            <a:endParaRPr/>
          </a:p>
          <a:p>
            <a:pPr marL="0" lvl="0" indent="0" algn="l" rtl="0">
              <a:lnSpc>
                <a:spcPct val="90000"/>
              </a:lnSpc>
              <a:spcBef>
                <a:spcPts val="0"/>
              </a:spcBef>
              <a:spcAft>
                <a:spcPts val="0"/>
              </a:spcAft>
              <a:buClr>
                <a:schemeClr val="lt1"/>
              </a:buClr>
              <a:buSzPts val="1800"/>
              <a:buNone/>
            </a:pPr>
            <a:r>
              <a:rPr lang="en" i="1"/>
              <a:t>Gestionnaire de projets stratégiques, Bureau du vice-président (Recherche)</a:t>
            </a:r>
            <a:endParaRPr i="1"/>
          </a:p>
        </p:txBody>
      </p:sp>
      <p:pic>
        <p:nvPicPr>
          <p:cNvPr id="431" name="Google Shape;431;p63" title="UNB-primary_RGB_1W.png"/>
          <p:cNvPicPr preferRelativeResize="0"/>
          <p:nvPr/>
        </p:nvPicPr>
        <p:blipFill>
          <a:blip r:embed="rId3">
            <a:alphaModFix/>
          </a:blip>
          <a:stretch>
            <a:fillRect/>
          </a:stretch>
        </p:blipFill>
        <p:spPr>
          <a:xfrm>
            <a:off x="7077149" y="121199"/>
            <a:ext cx="1912100" cy="8841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4"/>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
        <p:nvSpPr>
          <p:cNvPr id="438" name="Google Shape;438;p64"/>
          <p:cNvSpPr txBox="1"/>
          <p:nvPr/>
        </p:nvSpPr>
        <p:spPr>
          <a:xfrm>
            <a:off x="4657382" y="1340495"/>
            <a:ext cx="4226400" cy="2811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p:txBody>
      </p:sp>
      <p:sp>
        <p:nvSpPr>
          <p:cNvPr id="439" name="Google Shape;439;p64"/>
          <p:cNvSpPr txBox="1">
            <a:spLocks noGrp="1"/>
          </p:cNvSpPr>
          <p:nvPr>
            <p:ph type="title"/>
          </p:nvPr>
        </p:nvSpPr>
        <p:spPr>
          <a:xfrm>
            <a:off x="900113" y="195098"/>
            <a:ext cx="7886700" cy="8808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 b="1"/>
              <a:t>Cas d'utilisation : Données d'activité de la recherche institutionnelle</a:t>
            </a:r>
            <a:endParaRPr b="1"/>
          </a:p>
        </p:txBody>
      </p:sp>
      <p:sp>
        <p:nvSpPr>
          <p:cNvPr id="440" name="Google Shape;440;p64"/>
          <p:cNvSpPr txBox="1"/>
          <p:nvPr/>
        </p:nvSpPr>
        <p:spPr>
          <a:xfrm>
            <a:off x="1033650" y="1143000"/>
            <a:ext cx="7753200" cy="37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dk1"/>
                </a:solidFill>
              </a:rPr>
              <a:t>Besoins institutionnels</a:t>
            </a:r>
            <a:endParaRPr sz="1600" b="1" dirty="0">
              <a:solidFill>
                <a:schemeClr val="dk1"/>
              </a:solidFill>
            </a:endParaRPr>
          </a:p>
          <a:p>
            <a:pPr marL="457200" lvl="0" indent="-323850" algn="l" rtl="0">
              <a:spcBef>
                <a:spcPts val="0"/>
              </a:spcBef>
              <a:spcAft>
                <a:spcPts val="0"/>
              </a:spcAft>
              <a:buClr>
                <a:schemeClr val="dk1"/>
              </a:buClr>
              <a:buSzPts val="1500"/>
              <a:buChar char="●"/>
            </a:pPr>
            <a:r>
              <a:rPr lang="en" sz="1600" dirty="0">
                <a:solidFill>
                  <a:schemeClr val="dk1"/>
                </a:solidFill>
              </a:rPr>
              <a:t>Le bureau de recherche a besoin de données </a:t>
            </a:r>
            <a:r>
              <a:rPr lang="en" sz="1600" b="1" dirty="0">
                <a:solidFill>
                  <a:schemeClr val="dk1"/>
                </a:solidFill>
              </a:rPr>
              <a:t>complètes, actuelles </a:t>
            </a:r>
            <a:r>
              <a:rPr lang="en" sz="1600" dirty="0">
                <a:solidFill>
                  <a:schemeClr val="dk1"/>
                </a:solidFill>
              </a:rPr>
              <a:t>et </a:t>
            </a:r>
            <a:r>
              <a:rPr lang="en" sz="1600" b="1" dirty="0">
                <a:solidFill>
                  <a:schemeClr val="dk1"/>
                </a:solidFill>
              </a:rPr>
              <a:t>précises </a:t>
            </a:r>
            <a:r>
              <a:rPr lang="en" sz="1600" dirty="0">
                <a:solidFill>
                  <a:schemeClr val="dk1"/>
                </a:solidFill>
              </a:rPr>
              <a:t>sur les activités de recherche.</a:t>
            </a:r>
            <a:endParaRPr sz="1600" dirty="0">
              <a:solidFill>
                <a:schemeClr val="dk1"/>
              </a:solidFill>
            </a:endParaRPr>
          </a:p>
          <a:p>
            <a:pPr marL="457200" lvl="0" indent="-323850" algn="l" rtl="0">
              <a:spcBef>
                <a:spcPts val="0"/>
              </a:spcBef>
              <a:spcAft>
                <a:spcPts val="0"/>
              </a:spcAft>
              <a:buClr>
                <a:schemeClr val="dk1"/>
              </a:buClr>
              <a:buSzPts val="1500"/>
              <a:buChar char="●"/>
            </a:pPr>
            <a:r>
              <a:rPr lang="en" sz="1600" dirty="0">
                <a:solidFill>
                  <a:schemeClr val="dk1"/>
                </a:solidFill>
              </a:rPr>
              <a:t>Les chercheurs ont besoin de </a:t>
            </a:r>
            <a:r>
              <a:rPr lang="en" sz="1600" b="1" dirty="0">
                <a:solidFill>
                  <a:schemeClr val="dk1"/>
                </a:solidFill>
              </a:rPr>
              <a:t>plusieurs CV </a:t>
            </a:r>
            <a:r>
              <a:rPr lang="en" sz="1600" dirty="0">
                <a:solidFill>
                  <a:schemeClr val="dk1"/>
                </a:solidFill>
              </a:rPr>
              <a:t>pour les différentes demandes de financement, la titularisation et la promotion.</a:t>
            </a:r>
            <a:endParaRPr sz="1600" dirty="0">
              <a:solidFill>
                <a:schemeClr val="dk1"/>
              </a:solidFill>
            </a:endParaRPr>
          </a:p>
          <a:p>
            <a:pPr marL="457200" lvl="0" indent="-323850" algn="l" rtl="0">
              <a:spcBef>
                <a:spcPts val="0"/>
              </a:spcBef>
              <a:spcAft>
                <a:spcPts val="0"/>
              </a:spcAft>
              <a:buClr>
                <a:schemeClr val="dk1"/>
              </a:buClr>
              <a:buSzPts val="1500"/>
              <a:buChar char="●"/>
            </a:pPr>
            <a:r>
              <a:rPr lang="en" sz="1600" dirty="0">
                <a:solidFill>
                  <a:schemeClr val="dk1"/>
                </a:solidFill>
              </a:rPr>
              <a:t>L'institution dans son ensemble doit suivre le mouvement mondial en faveur d'une </a:t>
            </a:r>
            <a:r>
              <a:rPr lang="en" sz="1600" b="1" dirty="0">
                <a:solidFill>
                  <a:schemeClr val="dk1"/>
                </a:solidFill>
              </a:rPr>
              <a:t>infrastructure universitaire ouverte</a:t>
            </a:r>
            <a:r>
              <a:rPr lang="en" sz="1600" dirty="0">
                <a:solidFill>
                  <a:schemeClr val="dk1"/>
                </a:solidFill>
              </a:rPr>
              <a:t>.</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r>
              <a:rPr lang="en" sz="1600" b="1" dirty="0">
                <a:solidFill>
                  <a:schemeClr val="dk1"/>
                </a:solidFill>
              </a:rPr>
              <a:t>Critères de solution</a:t>
            </a:r>
            <a:endParaRPr sz="1600" b="1" dirty="0">
              <a:solidFill>
                <a:schemeClr val="dk1"/>
              </a:solidFill>
            </a:endParaRPr>
          </a:p>
          <a:p>
            <a:pPr marL="914400" lvl="0" indent="-349250" algn="l" rtl="0">
              <a:spcBef>
                <a:spcPts val="0"/>
              </a:spcBef>
              <a:spcAft>
                <a:spcPts val="0"/>
              </a:spcAft>
              <a:buClr>
                <a:schemeClr val="dk1"/>
              </a:buClr>
              <a:buSzPts val="1900"/>
              <a:buAutoNum type="arabicPeriod"/>
            </a:pPr>
            <a:r>
              <a:rPr lang="en" sz="1600" dirty="0">
                <a:solidFill>
                  <a:schemeClr val="dk1"/>
                </a:solidFill>
              </a:rPr>
              <a:t>Collecte des </a:t>
            </a:r>
            <a:r>
              <a:rPr lang="en" sz="1600" b="1" dirty="0">
                <a:solidFill>
                  <a:schemeClr val="dk1"/>
                </a:solidFill>
              </a:rPr>
              <a:t>informations sur toutes les activités de recherche</a:t>
            </a:r>
            <a:r>
              <a:rPr lang="en" sz="1600" dirty="0">
                <a:solidFill>
                  <a:schemeClr val="dk1"/>
                </a:solidFill>
              </a:rPr>
              <a:t>. </a:t>
            </a:r>
            <a:endParaRPr sz="1600" dirty="0">
              <a:solidFill>
                <a:schemeClr val="dk1"/>
              </a:solidFill>
            </a:endParaRPr>
          </a:p>
          <a:p>
            <a:pPr marL="914400" lvl="0" indent="-349250" algn="l" rtl="0">
              <a:spcBef>
                <a:spcPts val="0"/>
              </a:spcBef>
              <a:spcAft>
                <a:spcPts val="0"/>
              </a:spcAft>
              <a:buClr>
                <a:schemeClr val="dk1"/>
              </a:buClr>
              <a:buSzPts val="1900"/>
              <a:buAutoNum type="arabicPeriod"/>
            </a:pPr>
            <a:r>
              <a:rPr lang="en" sz="1600" dirty="0">
                <a:solidFill>
                  <a:schemeClr val="dk1"/>
                </a:solidFill>
              </a:rPr>
              <a:t>Permet aux chercheurs de </a:t>
            </a:r>
            <a:r>
              <a:rPr lang="en" sz="1600" b="1" dirty="0">
                <a:solidFill>
                  <a:schemeClr val="dk1"/>
                </a:solidFill>
              </a:rPr>
              <a:t>saisir toutes les informations du CV en un seul endroit</a:t>
            </a:r>
            <a:r>
              <a:rPr lang="en" sz="1600" dirty="0">
                <a:solidFill>
                  <a:schemeClr val="dk1"/>
                </a:solidFill>
              </a:rPr>
              <a:t>.</a:t>
            </a:r>
            <a:endParaRPr sz="1600" dirty="0">
              <a:solidFill>
                <a:schemeClr val="dk1"/>
              </a:solidFill>
            </a:endParaRPr>
          </a:p>
          <a:p>
            <a:pPr marL="914400" lvl="0" indent="-349250" algn="l" rtl="0">
              <a:spcBef>
                <a:spcPts val="0"/>
              </a:spcBef>
              <a:spcAft>
                <a:spcPts val="0"/>
              </a:spcAft>
              <a:buClr>
                <a:schemeClr val="dk1"/>
              </a:buClr>
              <a:buSzPts val="1900"/>
              <a:buAutoNum type="arabicPeriod"/>
            </a:pPr>
            <a:r>
              <a:rPr lang="en" sz="1600" dirty="0">
                <a:solidFill>
                  <a:schemeClr val="dk1"/>
                </a:solidFill>
              </a:rPr>
              <a:t>Permet l'</a:t>
            </a:r>
            <a:r>
              <a:rPr lang="en" sz="1600" b="1" dirty="0">
                <a:solidFill>
                  <a:schemeClr val="dk1"/>
                </a:solidFill>
              </a:rPr>
              <a:t>interopérabilité </a:t>
            </a:r>
            <a:r>
              <a:rPr lang="en" sz="1600" dirty="0">
                <a:solidFill>
                  <a:schemeClr val="dk1"/>
                </a:solidFill>
              </a:rPr>
              <a:t>avec une infrastructure universitaire ouverte.</a:t>
            </a:r>
            <a:endParaRPr sz="1600" dirty="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5"/>
          <p:cNvSpPr/>
          <p:nvPr/>
        </p:nvSpPr>
        <p:spPr>
          <a:xfrm>
            <a:off x="956675" y="1477875"/>
            <a:ext cx="2191500" cy="1592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274320" lvl="0" indent="-213359" algn="l" rtl="0">
              <a:spcBef>
                <a:spcPts val="0"/>
              </a:spcBef>
              <a:spcAft>
                <a:spcPts val="0"/>
              </a:spcAft>
              <a:buClr>
                <a:schemeClr val="dk1"/>
              </a:buClr>
              <a:buSzPts val="1200"/>
              <a:buChar char="●"/>
            </a:pPr>
            <a:endParaRPr sz="1100" dirty="0">
              <a:solidFill>
                <a:schemeClr val="dk1"/>
              </a:solidFill>
            </a:endParaRPr>
          </a:p>
          <a:p>
            <a:pPr marL="274320" lvl="0" indent="-213359" algn="l" rtl="0">
              <a:spcBef>
                <a:spcPts val="0"/>
              </a:spcBef>
              <a:spcAft>
                <a:spcPts val="0"/>
              </a:spcAft>
              <a:buClr>
                <a:schemeClr val="dk1"/>
              </a:buClr>
              <a:buSzPts val="1200"/>
              <a:buChar char="●"/>
            </a:pPr>
            <a:r>
              <a:rPr lang="en" sz="1100" dirty="0">
                <a:solidFill>
                  <a:schemeClr val="dk1"/>
                </a:solidFill>
              </a:rPr>
              <a:t>Identifiants des chercheurs (par exemple, ORCID, Google Scholar, Scopus)</a:t>
            </a:r>
            <a:endParaRPr sz="1100" dirty="0">
              <a:solidFill>
                <a:schemeClr val="dk1"/>
              </a:solidFill>
            </a:endParaRPr>
          </a:p>
          <a:p>
            <a:pPr marL="274320" lvl="0" indent="-213359" algn="l" rtl="0">
              <a:spcBef>
                <a:spcPts val="0"/>
              </a:spcBef>
              <a:spcAft>
                <a:spcPts val="0"/>
              </a:spcAft>
              <a:buClr>
                <a:schemeClr val="dk1"/>
              </a:buClr>
              <a:buSzPts val="1200"/>
              <a:buChar char="●"/>
            </a:pPr>
            <a:r>
              <a:rPr lang="en" sz="1100" dirty="0">
                <a:solidFill>
                  <a:schemeClr val="dk1"/>
                </a:solidFill>
              </a:rPr>
              <a:t>DOIs des résultats de recherche</a:t>
            </a:r>
            <a:endParaRPr sz="1100" dirty="0">
              <a:solidFill>
                <a:schemeClr val="dk1"/>
              </a:solidFill>
            </a:endParaRPr>
          </a:p>
          <a:p>
            <a:pPr marL="274320" lvl="0" indent="-213359" algn="l" rtl="0">
              <a:spcBef>
                <a:spcPts val="0"/>
              </a:spcBef>
              <a:spcAft>
                <a:spcPts val="0"/>
              </a:spcAft>
              <a:buClr>
                <a:schemeClr val="dk1"/>
              </a:buClr>
              <a:buSzPts val="1200"/>
              <a:buChar char="●"/>
            </a:pPr>
            <a:r>
              <a:rPr lang="en" sz="1100" dirty="0">
                <a:solidFill>
                  <a:schemeClr val="dk1"/>
                </a:solidFill>
              </a:rPr>
              <a:t>Organisation de recherche (ROR), Affiliation</a:t>
            </a:r>
            <a:endParaRPr sz="1100" dirty="0">
              <a:solidFill>
                <a:schemeClr val="dk1"/>
              </a:solidFill>
            </a:endParaRPr>
          </a:p>
          <a:p>
            <a:pPr marL="274320" lvl="0" indent="-213359" algn="l" rtl="0">
              <a:spcBef>
                <a:spcPts val="0"/>
              </a:spcBef>
              <a:spcAft>
                <a:spcPts val="0"/>
              </a:spcAft>
              <a:buClr>
                <a:schemeClr val="dk1"/>
              </a:buClr>
              <a:buSzPts val="1200"/>
              <a:buChar char="●"/>
            </a:pPr>
            <a:r>
              <a:rPr lang="en" sz="1100" dirty="0">
                <a:solidFill>
                  <a:schemeClr val="dk1"/>
                </a:solidFill>
              </a:rPr>
              <a:t>ID de l'éditeur</a:t>
            </a:r>
            <a:endParaRPr sz="1100" dirty="0">
              <a:solidFill>
                <a:schemeClr val="dk1"/>
              </a:solidFill>
            </a:endParaRPr>
          </a:p>
        </p:txBody>
      </p:sp>
      <p:sp>
        <p:nvSpPr>
          <p:cNvPr id="446" name="Google Shape;446;p65"/>
          <p:cNvSpPr txBox="1">
            <a:spLocks noGrp="1"/>
          </p:cNvSpPr>
          <p:nvPr>
            <p:ph type="title"/>
          </p:nvPr>
        </p:nvSpPr>
        <p:spPr>
          <a:xfrm>
            <a:off x="900113" y="195098"/>
            <a:ext cx="7886700" cy="8808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b="1"/>
              <a:t>Gestion des informations sur la recherche grâce aux PID</a:t>
            </a:r>
            <a:endParaRPr b="1"/>
          </a:p>
        </p:txBody>
      </p:sp>
      <p:sp>
        <p:nvSpPr>
          <p:cNvPr id="447" name="Google Shape;447;p65"/>
          <p:cNvSpPr/>
          <p:nvPr/>
        </p:nvSpPr>
        <p:spPr>
          <a:xfrm>
            <a:off x="3993275" y="2351825"/>
            <a:ext cx="1852800" cy="880800"/>
          </a:xfrm>
          <a:prstGeom prst="frame">
            <a:avLst>
              <a:gd name="adj1" fmla="val 12500"/>
            </a:avLst>
          </a:prstGeom>
          <a:solidFill>
            <a:srgbClr val="D8372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RIMS/CRIS</a:t>
            </a:r>
            <a:endParaRPr sz="2200" b="1"/>
          </a:p>
        </p:txBody>
      </p:sp>
      <p:sp>
        <p:nvSpPr>
          <p:cNvPr id="448" name="Google Shape;448;p65"/>
          <p:cNvSpPr/>
          <p:nvPr/>
        </p:nvSpPr>
        <p:spPr>
          <a:xfrm>
            <a:off x="6836752" y="1182850"/>
            <a:ext cx="1950000" cy="599400"/>
          </a:xfrm>
          <a:prstGeom prst="roundRect">
            <a:avLst>
              <a:gd name="adj" fmla="val 16667"/>
            </a:avLst>
          </a:prstGeom>
          <a:solidFill>
            <a:srgbClr val="D8372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rPr>
              <a:t>Rapports et analyses</a:t>
            </a:r>
            <a:endParaRPr sz="1600" b="1">
              <a:solidFill>
                <a:schemeClr val="lt1"/>
              </a:solidFill>
            </a:endParaRPr>
          </a:p>
        </p:txBody>
      </p:sp>
      <p:sp>
        <p:nvSpPr>
          <p:cNvPr id="449" name="Google Shape;449;p65"/>
          <p:cNvSpPr/>
          <p:nvPr/>
        </p:nvSpPr>
        <p:spPr>
          <a:xfrm>
            <a:off x="6836752" y="2137527"/>
            <a:ext cx="1950000" cy="599400"/>
          </a:xfrm>
          <a:prstGeom prst="roundRect">
            <a:avLst>
              <a:gd name="adj" fmla="val 16667"/>
            </a:avLst>
          </a:prstGeom>
          <a:solidFill>
            <a:srgbClr val="D8372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rPr>
              <a:t>Demandes de financement</a:t>
            </a:r>
            <a:endParaRPr sz="1600" b="1">
              <a:solidFill>
                <a:schemeClr val="lt1"/>
              </a:solidFill>
            </a:endParaRPr>
          </a:p>
        </p:txBody>
      </p:sp>
      <p:sp>
        <p:nvSpPr>
          <p:cNvPr id="450" name="Google Shape;450;p65"/>
          <p:cNvSpPr/>
          <p:nvPr/>
        </p:nvSpPr>
        <p:spPr>
          <a:xfrm>
            <a:off x="6877600" y="3132155"/>
            <a:ext cx="1950000" cy="599400"/>
          </a:xfrm>
          <a:prstGeom prst="roundRect">
            <a:avLst>
              <a:gd name="adj" fmla="val 16667"/>
            </a:avLst>
          </a:prstGeom>
          <a:solidFill>
            <a:srgbClr val="D8372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rPr>
              <a:t>Profils des chercheurs</a:t>
            </a:r>
            <a:endParaRPr sz="1600" b="1">
              <a:solidFill>
                <a:schemeClr val="lt1"/>
              </a:solidFill>
            </a:endParaRPr>
          </a:p>
        </p:txBody>
      </p:sp>
      <p:sp>
        <p:nvSpPr>
          <p:cNvPr id="451" name="Google Shape;451;p65"/>
          <p:cNvSpPr/>
          <p:nvPr/>
        </p:nvSpPr>
        <p:spPr>
          <a:xfrm>
            <a:off x="6836752" y="4126786"/>
            <a:ext cx="1950000" cy="599400"/>
          </a:xfrm>
          <a:prstGeom prst="roundRect">
            <a:avLst>
              <a:gd name="adj" fmla="val 16667"/>
            </a:avLst>
          </a:prstGeom>
          <a:solidFill>
            <a:srgbClr val="D8372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rPr>
              <a:t>Découverte de l'expertise</a:t>
            </a:r>
            <a:endParaRPr sz="1600" b="1">
              <a:solidFill>
                <a:schemeClr val="lt1"/>
              </a:solidFill>
            </a:endParaRPr>
          </a:p>
        </p:txBody>
      </p:sp>
      <p:cxnSp>
        <p:nvCxnSpPr>
          <p:cNvPr id="452" name="Google Shape;452;p65"/>
          <p:cNvCxnSpPr>
            <a:stCxn id="447" idx="3"/>
            <a:endCxn id="448" idx="1"/>
          </p:cNvCxnSpPr>
          <p:nvPr/>
        </p:nvCxnSpPr>
        <p:spPr>
          <a:xfrm rot="10800000" flipH="1">
            <a:off x="5846075" y="1482425"/>
            <a:ext cx="990600" cy="1309800"/>
          </a:xfrm>
          <a:prstGeom prst="straightConnector1">
            <a:avLst/>
          </a:prstGeom>
          <a:noFill/>
          <a:ln w="9525" cap="flat" cmpd="sng">
            <a:solidFill>
              <a:schemeClr val="dk1"/>
            </a:solidFill>
            <a:prstDash val="solid"/>
            <a:round/>
            <a:headEnd type="none" w="med" len="med"/>
            <a:tailEnd type="triangle" w="med" len="med"/>
          </a:ln>
        </p:spPr>
      </p:cxnSp>
      <p:cxnSp>
        <p:nvCxnSpPr>
          <p:cNvPr id="453" name="Google Shape;453;p65"/>
          <p:cNvCxnSpPr>
            <a:stCxn id="447" idx="3"/>
            <a:endCxn id="449" idx="1"/>
          </p:cNvCxnSpPr>
          <p:nvPr/>
        </p:nvCxnSpPr>
        <p:spPr>
          <a:xfrm rot="10800000" flipH="1">
            <a:off x="5846075" y="2437325"/>
            <a:ext cx="990600" cy="354900"/>
          </a:xfrm>
          <a:prstGeom prst="straightConnector1">
            <a:avLst/>
          </a:prstGeom>
          <a:noFill/>
          <a:ln w="9525" cap="flat" cmpd="sng">
            <a:solidFill>
              <a:schemeClr val="dk1"/>
            </a:solidFill>
            <a:prstDash val="solid"/>
            <a:round/>
            <a:headEnd type="none" w="med" len="med"/>
            <a:tailEnd type="triangle" w="med" len="med"/>
          </a:ln>
        </p:spPr>
      </p:cxnSp>
      <p:cxnSp>
        <p:nvCxnSpPr>
          <p:cNvPr id="454" name="Google Shape;454;p65"/>
          <p:cNvCxnSpPr>
            <a:stCxn id="447" idx="3"/>
            <a:endCxn id="450" idx="1"/>
          </p:cNvCxnSpPr>
          <p:nvPr/>
        </p:nvCxnSpPr>
        <p:spPr>
          <a:xfrm>
            <a:off x="5846075" y="2792225"/>
            <a:ext cx="1031400" cy="639600"/>
          </a:xfrm>
          <a:prstGeom prst="straightConnector1">
            <a:avLst/>
          </a:prstGeom>
          <a:noFill/>
          <a:ln w="9525" cap="flat" cmpd="sng">
            <a:solidFill>
              <a:schemeClr val="dk1"/>
            </a:solidFill>
            <a:prstDash val="solid"/>
            <a:round/>
            <a:headEnd type="none" w="med" len="med"/>
            <a:tailEnd type="triangle" w="med" len="med"/>
          </a:ln>
        </p:spPr>
      </p:cxnSp>
      <p:cxnSp>
        <p:nvCxnSpPr>
          <p:cNvPr id="455" name="Google Shape;455;p65"/>
          <p:cNvCxnSpPr>
            <a:stCxn id="447" idx="3"/>
            <a:endCxn id="451" idx="1"/>
          </p:cNvCxnSpPr>
          <p:nvPr/>
        </p:nvCxnSpPr>
        <p:spPr>
          <a:xfrm>
            <a:off x="5846075" y="2792225"/>
            <a:ext cx="990600" cy="1634400"/>
          </a:xfrm>
          <a:prstGeom prst="straightConnector1">
            <a:avLst/>
          </a:prstGeom>
          <a:noFill/>
          <a:ln w="9525" cap="flat" cmpd="sng">
            <a:solidFill>
              <a:schemeClr val="dk1"/>
            </a:solidFill>
            <a:prstDash val="solid"/>
            <a:round/>
            <a:headEnd type="none" w="med" len="med"/>
            <a:tailEnd type="triangle" w="med" len="med"/>
          </a:ln>
        </p:spPr>
      </p:cxnSp>
      <p:sp>
        <p:nvSpPr>
          <p:cNvPr id="456" name="Google Shape;456;p65"/>
          <p:cNvSpPr/>
          <p:nvPr/>
        </p:nvSpPr>
        <p:spPr>
          <a:xfrm>
            <a:off x="956550" y="1227850"/>
            <a:ext cx="1852800" cy="509400"/>
          </a:xfrm>
          <a:prstGeom prst="homePlate">
            <a:avLst>
              <a:gd name="adj" fmla="val 50000"/>
            </a:avLst>
          </a:prstGeom>
          <a:solidFill>
            <a:srgbClr val="D8372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rPr>
              <a:t>Données externes</a:t>
            </a:r>
            <a:endParaRPr sz="1800" b="1">
              <a:solidFill>
                <a:schemeClr val="lt1"/>
              </a:solidFill>
            </a:endParaRPr>
          </a:p>
        </p:txBody>
      </p:sp>
      <p:cxnSp>
        <p:nvCxnSpPr>
          <p:cNvPr id="457" name="Google Shape;457;p65"/>
          <p:cNvCxnSpPr>
            <a:stCxn id="445" idx="3"/>
            <a:endCxn id="447" idx="1"/>
          </p:cNvCxnSpPr>
          <p:nvPr/>
        </p:nvCxnSpPr>
        <p:spPr>
          <a:xfrm>
            <a:off x="3148175" y="2274225"/>
            <a:ext cx="845100" cy="518100"/>
          </a:xfrm>
          <a:prstGeom prst="straightConnector1">
            <a:avLst/>
          </a:prstGeom>
          <a:noFill/>
          <a:ln w="9525" cap="flat" cmpd="sng">
            <a:solidFill>
              <a:schemeClr val="dk1"/>
            </a:solidFill>
            <a:prstDash val="solid"/>
            <a:round/>
            <a:headEnd type="none" w="med" len="med"/>
            <a:tailEnd type="triangle" w="med" len="med"/>
          </a:ln>
        </p:spPr>
      </p:cxnSp>
      <p:sp>
        <p:nvSpPr>
          <p:cNvPr id="458" name="Google Shape;458;p65"/>
          <p:cNvSpPr/>
          <p:nvPr/>
        </p:nvSpPr>
        <p:spPr>
          <a:xfrm>
            <a:off x="956675" y="3497550"/>
            <a:ext cx="2191500" cy="125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274320" lvl="0" indent="-213359" algn="l" rtl="0">
              <a:spcBef>
                <a:spcPts val="0"/>
              </a:spcBef>
              <a:spcAft>
                <a:spcPts val="0"/>
              </a:spcAft>
              <a:buClr>
                <a:schemeClr val="dk1"/>
              </a:buClr>
              <a:buSzPts val="1200"/>
              <a:buChar char="●"/>
            </a:pPr>
            <a:endParaRPr sz="1200">
              <a:solidFill>
                <a:schemeClr val="dk1"/>
              </a:solidFill>
            </a:endParaRPr>
          </a:p>
          <a:p>
            <a:pPr marL="274320" lvl="0" indent="-213359" algn="l" rtl="0">
              <a:spcBef>
                <a:spcPts val="0"/>
              </a:spcBef>
              <a:spcAft>
                <a:spcPts val="0"/>
              </a:spcAft>
              <a:buClr>
                <a:schemeClr val="dk1"/>
              </a:buClr>
              <a:buSzPts val="1200"/>
              <a:buChar char="●"/>
            </a:pPr>
            <a:r>
              <a:rPr lang="en" sz="1200">
                <a:solidFill>
                  <a:schemeClr val="dk1"/>
                </a:solidFill>
              </a:rPr>
              <a:t>RH</a:t>
            </a:r>
            <a:endParaRPr sz="1200">
              <a:solidFill>
                <a:schemeClr val="dk1"/>
              </a:solidFill>
            </a:endParaRPr>
          </a:p>
          <a:p>
            <a:pPr marL="274320" lvl="0" indent="-213359" algn="l" rtl="0">
              <a:spcBef>
                <a:spcPts val="0"/>
              </a:spcBef>
              <a:spcAft>
                <a:spcPts val="0"/>
              </a:spcAft>
              <a:buClr>
                <a:schemeClr val="dk1"/>
              </a:buClr>
              <a:buSzPts val="1200"/>
              <a:buChar char="●"/>
            </a:pPr>
            <a:r>
              <a:rPr lang="en" sz="1200">
                <a:solidFill>
                  <a:schemeClr val="dk1"/>
                </a:solidFill>
              </a:rPr>
              <a:t>Enseignement et cours</a:t>
            </a:r>
            <a:endParaRPr sz="1200">
              <a:solidFill>
                <a:schemeClr val="dk1"/>
              </a:solidFill>
            </a:endParaRPr>
          </a:p>
          <a:p>
            <a:pPr marL="274320" lvl="0" indent="-213359" algn="l" rtl="0">
              <a:spcBef>
                <a:spcPts val="0"/>
              </a:spcBef>
              <a:spcAft>
                <a:spcPts val="0"/>
              </a:spcAft>
              <a:buClr>
                <a:schemeClr val="dk1"/>
              </a:buClr>
              <a:buSzPts val="1200"/>
              <a:buChar char="●"/>
            </a:pPr>
            <a:r>
              <a:rPr lang="en" sz="1200">
                <a:solidFill>
                  <a:schemeClr val="dk1"/>
                </a:solidFill>
              </a:rPr>
              <a:t>Prix internes</a:t>
            </a:r>
            <a:endParaRPr sz="1200">
              <a:solidFill>
                <a:schemeClr val="dk1"/>
              </a:solidFill>
            </a:endParaRPr>
          </a:p>
          <a:p>
            <a:pPr marL="274320" lvl="0" indent="-213359" algn="l" rtl="0">
              <a:spcBef>
                <a:spcPts val="0"/>
              </a:spcBef>
              <a:spcAft>
                <a:spcPts val="0"/>
              </a:spcAft>
              <a:buClr>
                <a:schemeClr val="dk1"/>
              </a:buClr>
              <a:buSzPts val="1200"/>
              <a:buChar char="●"/>
            </a:pPr>
            <a:r>
              <a:rPr lang="en" sz="1200">
                <a:solidFill>
                  <a:schemeClr val="dk1"/>
                </a:solidFill>
              </a:rPr>
              <a:t>Financement/subvention</a:t>
            </a:r>
            <a:endParaRPr sz="1200">
              <a:solidFill>
                <a:schemeClr val="dk1"/>
              </a:solidFill>
            </a:endParaRPr>
          </a:p>
          <a:p>
            <a:pPr marL="274320" lvl="0" indent="-213359" algn="l" rtl="0">
              <a:spcBef>
                <a:spcPts val="0"/>
              </a:spcBef>
              <a:spcAft>
                <a:spcPts val="0"/>
              </a:spcAft>
              <a:buClr>
                <a:schemeClr val="dk1"/>
              </a:buClr>
              <a:buSzPts val="1200"/>
              <a:buChar char="●"/>
            </a:pPr>
            <a:r>
              <a:rPr lang="en" sz="1200">
                <a:solidFill>
                  <a:schemeClr val="dk1"/>
                </a:solidFill>
              </a:rPr>
              <a:t>IP</a:t>
            </a:r>
            <a:endParaRPr sz="1200">
              <a:solidFill>
                <a:schemeClr val="dk1"/>
              </a:solidFill>
            </a:endParaRPr>
          </a:p>
        </p:txBody>
      </p:sp>
      <p:sp>
        <p:nvSpPr>
          <p:cNvPr id="459" name="Google Shape;459;p65"/>
          <p:cNvSpPr/>
          <p:nvPr/>
        </p:nvSpPr>
        <p:spPr>
          <a:xfrm>
            <a:off x="956550" y="3232625"/>
            <a:ext cx="1852800" cy="509400"/>
          </a:xfrm>
          <a:prstGeom prst="homePlate">
            <a:avLst>
              <a:gd name="adj" fmla="val 50000"/>
            </a:avLst>
          </a:prstGeom>
          <a:solidFill>
            <a:srgbClr val="D8372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rPr>
              <a:t>Données internes</a:t>
            </a:r>
            <a:endParaRPr sz="1800" b="1">
              <a:solidFill>
                <a:schemeClr val="lt1"/>
              </a:solidFill>
            </a:endParaRPr>
          </a:p>
        </p:txBody>
      </p:sp>
      <p:cxnSp>
        <p:nvCxnSpPr>
          <p:cNvPr id="460" name="Google Shape;460;p65"/>
          <p:cNvCxnSpPr>
            <a:stCxn id="458" idx="3"/>
            <a:endCxn id="447" idx="1"/>
          </p:cNvCxnSpPr>
          <p:nvPr/>
        </p:nvCxnSpPr>
        <p:spPr>
          <a:xfrm rot="10800000" flipH="1">
            <a:off x="3148175" y="2792100"/>
            <a:ext cx="845100" cy="13347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6"/>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36</a:t>
            </a:fld>
            <a:endParaRPr/>
          </a:p>
        </p:txBody>
      </p:sp>
      <p:sp>
        <p:nvSpPr>
          <p:cNvPr id="467" name="Google Shape;467;p66"/>
          <p:cNvSpPr txBox="1"/>
          <p:nvPr/>
        </p:nvSpPr>
        <p:spPr>
          <a:xfrm>
            <a:off x="4811438" y="1567781"/>
            <a:ext cx="4836600" cy="32757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p:txBody>
      </p:sp>
      <p:sp>
        <p:nvSpPr>
          <p:cNvPr id="468" name="Google Shape;468;p66"/>
          <p:cNvSpPr txBox="1">
            <a:spLocks noGrp="1"/>
          </p:cNvSpPr>
          <p:nvPr>
            <p:ph type="title"/>
          </p:nvPr>
        </p:nvSpPr>
        <p:spPr>
          <a:xfrm>
            <a:off x="900113" y="195098"/>
            <a:ext cx="7886700" cy="880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000"/>
              <a:buFont typeface="Arial"/>
              <a:buNone/>
            </a:pPr>
            <a:r>
              <a:rPr lang="en" b="1"/>
              <a:t>Alignement stratégique et collaboration</a:t>
            </a:r>
            <a:endParaRPr b="1"/>
          </a:p>
        </p:txBody>
      </p:sp>
      <p:grpSp>
        <p:nvGrpSpPr>
          <p:cNvPr id="469" name="Google Shape;469;p66"/>
          <p:cNvGrpSpPr/>
          <p:nvPr/>
        </p:nvGrpSpPr>
        <p:grpSpPr>
          <a:xfrm>
            <a:off x="4280551" y="1172440"/>
            <a:ext cx="4210844" cy="3653087"/>
            <a:chOff x="4192863" y="1002150"/>
            <a:chExt cx="3679200" cy="3139200"/>
          </a:xfrm>
        </p:grpSpPr>
        <p:sp>
          <p:nvSpPr>
            <p:cNvPr id="470" name="Google Shape;470;p66"/>
            <p:cNvSpPr/>
            <p:nvPr/>
          </p:nvSpPr>
          <p:spPr>
            <a:xfrm>
              <a:off x="4192863" y="1002150"/>
              <a:ext cx="3679200" cy="3139200"/>
            </a:xfrm>
            <a:prstGeom prst="round2DiagRect">
              <a:avLst>
                <a:gd name="adj1" fmla="val 0"/>
                <a:gd name="adj2" fmla="val 17764"/>
              </a:avLst>
            </a:prstGeom>
            <a:solidFill>
              <a:srgbClr val="801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71" name="Google Shape;471;p66"/>
            <p:cNvSpPr txBox="1"/>
            <p:nvPr/>
          </p:nvSpPr>
          <p:spPr>
            <a:xfrm>
              <a:off x="5333609" y="1064376"/>
              <a:ext cx="21267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FFFF"/>
                  </a:solidFill>
                  <a:latin typeface="Roboto"/>
                  <a:ea typeface="Roboto"/>
                  <a:cs typeface="Roboto"/>
                  <a:sym typeface="Roboto"/>
                </a:rPr>
                <a:t>Objectifs stratégiques : </a:t>
              </a:r>
              <a:endParaRPr b="1" dirty="0">
                <a:solidFill>
                  <a:srgbClr val="FFFFFF"/>
                </a:solidFill>
                <a:latin typeface="Roboto"/>
                <a:ea typeface="Roboto"/>
                <a:cs typeface="Roboto"/>
                <a:sym typeface="Roboto"/>
              </a:endParaRPr>
            </a:p>
            <a:p>
              <a:pPr marL="0" lvl="0" indent="0" algn="l" rtl="0">
                <a:spcBef>
                  <a:spcPts val="0"/>
                </a:spcBef>
                <a:spcAft>
                  <a:spcPts val="0"/>
                </a:spcAft>
                <a:buNone/>
              </a:pPr>
              <a:r>
                <a:rPr lang="en" b="1" i="1" dirty="0">
                  <a:solidFill>
                    <a:srgbClr val="FFFFFF"/>
                  </a:solidFill>
                  <a:latin typeface="Roboto"/>
                  <a:ea typeface="Roboto"/>
                  <a:cs typeface="Roboto"/>
                  <a:sym typeface="Roboto"/>
                </a:rPr>
                <a:t>L'UNB vers 2030 </a:t>
              </a:r>
              <a:r>
                <a:rPr lang="en" b="1" dirty="0">
                  <a:solidFill>
                    <a:srgbClr val="FFFFFF"/>
                  </a:solidFill>
                  <a:latin typeface="Roboto"/>
                  <a:ea typeface="Roboto"/>
                  <a:cs typeface="Roboto"/>
                  <a:sym typeface="Roboto"/>
                </a:rPr>
                <a:t>&amp; </a:t>
              </a:r>
              <a:endParaRPr b="1" dirty="0">
                <a:solidFill>
                  <a:srgbClr val="FFFFFF"/>
                </a:solidFill>
                <a:latin typeface="Roboto"/>
                <a:ea typeface="Roboto"/>
                <a:cs typeface="Roboto"/>
                <a:sym typeface="Roboto"/>
              </a:endParaRPr>
            </a:p>
            <a:p>
              <a:pPr marL="0" lvl="0" indent="0" algn="l" rtl="0">
                <a:spcBef>
                  <a:spcPts val="0"/>
                </a:spcBef>
                <a:spcAft>
                  <a:spcPts val="0"/>
                </a:spcAft>
                <a:buNone/>
              </a:pPr>
              <a:r>
                <a:rPr lang="en" b="1" i="1" dirty="0">
                  <a:solidFill>
                    <a:srgbClr val="FFFFFF"/>
                  </a:solidFill>
                  <a:latin typeface="Roboto"/>
                  <a:ea typeface="Roboto"/>
                  <a:cs typeface="Roboto"/>
                  <a:sym typeface="Roboto"/>
                </a:rPr>
                <a:t>Plan stratégique de recherche</a:t>
              </a:r>
              <a:endParaRPr b="1" i="1" dirty="0">
                <a:solidFill>
                  <a:srgbClr val="FFFFFF"/>
                </a:solidFill>
                <a:latin typeface="Roboto"/>
                <a:ea typeface="Roboto"/>
                <a:cs typeface="Roboto"/>
                <a:sym typeface="Roboto"/>
              </a:endParaRPr>
            </a:p>
          </p:txBody>
        </p:sp>
        <p:sp>
          <p:nvSpPr>
            <p:cNvPr id="472" name="Google Shape;472;p66"/>
            <p:cNvSpPr txBox="1"/>
            <p:nvPr/>
          </p:nvSpPr>
          <p:spPr>
            <a:xfrm>
              <a:off x="5243888" y="1820118"/>
              <a:ext cx="2503800" cy="21771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FFFFFF"/>
                </a:buClr>
                <a:buSzPts val="1300"/>
                <a:buFont typeface="Roboto"/>
                <a:buChar char="●"/>
              </a:pPr>
              <a:r>
                <a:rPr lang="en" sz="1100" b="1" dirty="0">
                  <a:solidFill>
                    <a:srgbClr val="FFFFFF"/>
                  </a:solidFill>
                  <a:latin typeface="Roboto"/>
                  <a:ea typeface="Roboto"/>
                  <a:cs typeface="Roboto"/>
                  <a:sym typeface="Roboto"/>
                </a:rPr>
                <a:t>Reconnaissance internationale </a:t>
              </a:r>
              <a:r>
                <a:rPr lang="en" sz="1100" dirty="0">
                  <a:solidFill>
                    <a:srgbClr val="FFFFFF"/>
                  </a:solidFill>
                  <a:latin typeface="Roboto"/>
                  <a:ea typeface="Roboto"/>
                  <a:cs typeface="Roboto"/>
                  <a:sym typeface="Roboto"/>
                </a:rPr>
                <a:t>de la force et de l'expertise de la recherche et des chercheurs de l'UNB.</a:t>
              </a:r>
              <a:endParaRPr sz="1100" dirty="0">
                <a:solidFill>
                  <a:srgbClr val="FFFFFF"/>
                </a:solidFill>
                <a:latin typeface="Roboto"/>
                <a:ea typeface="Roboto"/>
                <a:cs typeface="Roboto"/>
                <a:sym typeface="Roboto"/>
              </a:endParaRPr>
            </a:p>
            <a:p>
              <a:pPr marL="457200" lvl="0" indent="-311150" algn="l" rtl="0">
                <a:lnSpc>
                  <a:spcPct val="115000"/>
                </a:lnSpc>
                <a:spcBef>
                  <a:spcPts val="600"/>
                </a:spcBef>
                <a:spcAft>
                  <a:spcPts val="0"/>
                </a:spcAft>
                <a:buClr>
                  <a:srgbClr val="FFFFFF"/>
                </a:buClr>
                <a:buSzPts val="1300"/>
                <a:buFont typeface="Roboto"/>
                <a:buChar char="●"/>
              </a:pPr>
              <a:r>
                <a:rPr lang="en" sz="1100" b="1" dirty="0">
                  <a:solidFill>
                    <a:srgbClr val="FFFFFF"/>
                  </a:solidFill>
                  <a:latin typeface="Roboto"/>
                  <a:ea typeface="Roboto"/>
                  <a:cs typeface="Roboto"/>
                  <a:sym typeface="Roboto"/>
                </a:rPr>
                <a:t>Élargissement de la portée </a:t>
              </a:r>
              <a:r>
                <a:rPr lang="en" sz="1100" dirty="0">
                  <a:solidFill>
                    <a:srgbClr val="FFFFFF"/>
                  </a:solidFill>
                  <a:latin typeface="Roboto"/>
                  <a:ea typeface="Roboto"/>
                  <a:cs typeface="Roboto"/>
                  <a:sym typeface="Roboto"/>
                </a:rPr>
                <a:t>et de l'</a:t>
              </a:r>
              <a:r>
                <a:rPr lang="en" sz="1100" b="1" dirty="0">
                  <a:solidFill>
                    <a:srgbClr val="FFFFFF"/>
                  </a:solidFill>
                  <a:latin typeface="Roboto"/>
                  <a:ea typeface="Roboto"/>
                  <a:cs typeface="Roboto"/>
                  <a:sym typeface="Roboto"/>
                </a:rPr>
                <a:t>engagement mondial</a:t>
              </a:r>
              <a:r>
                <a:rPr lang="en" sz="1100" dirty="0">
                  <a:solidFill>
                    <a:srgbClr val="FFFFFF"/>
                  </a:solidFill>
                  <a:latin typeface="Roboto"/>
                  <a:ea typeface="Roboto"/>
                  <a:cs typeface="Roboto"/>
                  <a:sym typeface="Roboto"/>
                </a:rPr>
                <a:t>, augmentation et </a:t>
              </a:r>
              <a:r>
                <a:rPr lang="en" sz="1100" b="1" dirty="0">
                  <a:solidFill>
                    <a:srgbClr val="FFFFFF"/>
                  </a:solidFill>
                  <a:latin typeface="Roboto"/>
                  <a:ea typeface="Roboto"/>
                  <a:cs typeface="Roboto"/>
                  <a:sym typeface="Roboto"/>
                </a:rPr>
                <a:t>renforcement des partenariats </a:t>
              </a:r>
              <a:r>
                <a:rPr lang="en" sz="1100" dirty="0">
                  <a:solidFill>
                    <a:srgbClr val="FFFFFF"/>
                  </a:solidFill>
                  <a:latin typeface="Roboto"/>
                  <a:ea typeface="Roboto"/>
                  <a:cs typeface="Roboto"/>
                  <a:sym typeface="Roboto"/>
                </a:rPr>
                <a:t>pour stimuler la recherche collaborative.</a:t>
              </a:r>
              <a:endParaRPr sz="1100" dirty="0">
                <a:solidFill>
                  <a:srgbClr val="FFFFFF"/>
                </a:solidFill>
                <a:latin typeface="Roboto"/>
                <a:ea typeface="Roboto"/>
                <a:cs typeface="Roboto"/>
                <a:sym typeface="Roboto"/>
              </a:endParaRPr>
            </a:p>
            <a:p>
              <a:pPr marL="457200" lvl="0" indent="-311150" algn="l" rtl="0">
                <a:lnSpc>
                  <a:spcPct val="115000"/>
                </a:lnSpc>
                <a:spcBef>
                  <a:spcPts val="600"/>
                </a:spcBef>
                <a:spcAft>
                  <a:spcPts val="0"/>
                </a:spcAft>
                <a:buClr>
                  <a:srgbClr val="FFFFFF"/>
                </a:buClr>
                <a:buSzPts val="1300"/>
                <a:buFont typeface="Roboto"/>
                <a:buChar char="●"/>
              </a:pPr>
              <a:r>
                <a:rPr lang="en" sz="1100" dirty="0">
                  <a:solidFill>
                    <a:srgbClr val="FFFFFF"/>
                  </a:solidFill>
                  <a:latin typeface="Roboto"/>
                  <a:ea typeface="Roboto"/>
                  <a:cs typeface="Roboto"/>
                  <a:sym typeface="Roboto"/>
                </a:rPr>
                <a:t>Rationalisation de l'</a:t>
              </a:r>
              <a:r>
                <a:rPr lang="en" sz="1100" b="1" dirty="0">
                  <a:solidFill>
                    <a:srgbClr val="FFFFFF"/>
                  </a:solidFill>
                  <a:latin typeface="Roboto"/>
                  <a:ea typeface="Roboto"/>
                  <a:cs typeface="Roboto"/>
                  <a:sym typeface="Roboto"/>
                </a:rPr>
                <a:t>évaluation continue </a:t>
              </a:r>
              <a:r>
                <a:rPr lang="en" sz="1100" dirty="0">
                  <a:solidFill>
                    <a:srgbClr val="FFFFFF"/>
                  </a:solidFill>
                  <a:latin typeface="Roboto"/>
                  <a:ea typeface="Roboto"/>
                  <a:cs typeface="Roboto"/>
                  <a:sym typeface="Roboto"/>
                </a:rPr>
                <a:t>des objectifs de recherche.</a:t>
              </a:r>
              <a:endParaRPr sz="1100" dirty="0">
                <a:solidFill>
                  <a:srgbClr val="FFFFFF"/>
                </a:solidFill>
                <a:latin typeface="Roboto"/>
                <a:ea typeface="Roboto"/>
                <a:cs typeface="Roboto"/>
                <a:sym typeface="Roboto"/>
              </a:endParaRPr>
            </a:p>
            <a:p>
              <a:pPr marL="0" lvl="0" indent="0" algn="l" rtl="0">
                <a:lnSpc>
                  <a:spcPct val="115000"/>
                </a:lnSpc>
                <a:spcBef>
                  <a:spcPts val="600"/>
                </a:spcBef>
                <a:spcAft>
                  <a:spcPts val="1600"/>
                </a:spcAft>
                <a:buNone/>
              </a:pPr>
              <a:endParaRPr sz="1100" dirty="0">
                <a:solidFill>
                  <a:srgbClr val="FFFFFF"/>
                </a:solidFill>
                <a:latin typeface="Roboto"/>
                <a:ea typeface="Roboto"/>
                <a:cs typeface="Roboto"/>
                <a:sym typeface="Roboto"/>
              </a:endParaRPr>
            </a:p>
          </p:txBody>
        </p:sp>
      </p:grpSp>
      <p:grpSp>
        <p:nvGrpSpPr>
          <p:cNvPr id="473" name="Google Shape;473;p66"/>
          <p:cNvGrpSpPr/>
          <p:nvPr/>
        </p:nvGrpSpPr>
        <p:grpSpPr>
          <a:xfrm>
            <a:off x="3162955" y="1172277"/>
            <a:ext cx="2225595" cy="1828741"/>
            <a:chOff x="3216519" y="1002150"/>
            <a:chExt cx="1944600" cy="1569600"/>
          </a:xfrm>
        </p:grpSpPr>
        <p:sp>
          <p:nvSpPr>
            <p:cNvPr id="474" name="Google Shape;474;p66"/>
            <p:cNvSpPr/>
            <p:nvPr/>
          </p:nvSpPr>
          <p:spPr>
            <a:xfrm flipH="1">
              <a:off x="3216519" y="1002150"/>
              <a:ext cx="1944600" cy="1569600"/>
            </a:xfrm>
            <a:prstGeom prst="round2DiagRect">
              <a:avLst>
                <a:gd name="adj1" fmla="val 0"/>
                <a:gd name="adj2" fmla="val 17764"/>
              </a:avLst>
            </a:prstGeom>
            <a:solidFill>
              <a:srgbClr val="B02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6"/>
            <p:cNvSpPr txBox="1"/>
            <p:nvPr/>
          </p:nvSpPr>
          <p:spPr>
            <a:xfrm>
              <a:off x="3462976" y="1114778"/>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FFFFFF"/>
                  </a:solidFill>
                  <a:latin typeface="Roboto"/>
                  <a:ea typeface="Roboto"/>
                  <a:cs typeface="Roboto"/>
                  <a:sym typeface="Roboto"/>
                </a:rPr>
                <a:t>Chercheurs</a:t>
              </a:r>
              <a:endParaRPr sz="1600" dirty="0">
                <a:solidFill>
                  <a:srgbClr val="FFFFFF"/>
                </a:solidFill>
                <a:latin typeface="Roboto"/>
                <a:ea typeface="Roboto"/>
                <a:cs typeface="Roboto"/>
                <a:sym typeface="Roboto"/>
              </a:endParaRPr>
            </a:p>
          </p:txBody>
        </p:sp>
        <p:sp>
          <p:nvSpPr>
            <p:cNvPr id="476" name="Google Shape;476;p66"/>
            <p:cNvSpPr txBox="1"/>
            <p:nvPr/>
          </p:nvSpPr>
          <p:spPr>
            <a:xfrm>
              <a:off x="3462976" y="1520308"/>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300" b="1">
                  <a:solidFill>
                    <a:srgbClr val="FFFFFF"/>
                  </a:solidFill>
                  <a:latin typeface="Roboto"/>
                  <a:ea typeface="Roboto"/>
                  <a:cs typeface="Roboto"/>
                  <a:sym typeface="Roboto"/>
                </a:rPr>
                <a:t>Saisie centralisée </a:t>
              </a:r>
              <a:r>
                <a:rPr lang="en" sz="1300">
                  <a:solidFill>
                    <a:srgbClr val="FFFFFF"/>
                  </a:solidFill>
                  <a:latin typeface="Roboto"/>
                  <a:ea typeface="Roboto"/>
                  <a:cs typeface="Roboto"/>
                  <a:sym typeface="Roboto"/>
                </a:rPr>
                <a:t>des informations pour répondre à de multiples exigences.</a:t>
              </a:r>
              <a:endParaRPr sz="1300">
                <a:solidFill>
                  <a:srgbClr val="FFFFFF"/>
                </a:solidFill>
                <a:latin typeface="Roboto"/>
                <a:ea typeface="Roboto"/>
                <a:cs typeface="Roboto"/>
                <a:sym typeface="Roboto"/>
              </a:endParaRPr>
            </a:p>
          </p:txBody>
        </p:sp>
      </p:grpSp>
      <p:grpSp>
        <p:nvGrpSpPr>
          <p:cNvPr id="477" name="Google Shape;477;p66"/>
          <p:cNvGrpSpPr/>
          <p:nvPr/>
        </p:nvGrpSpPr>
        <p:grpSpPr>
          <a:xfrm>
            <a:off x="942817" y="1172277"/>
            <a:ext cx="2225595" cy="1828741"/>
            <a:chOff x="1271925" y="1002150"/>
            <a:chExt cx="1944600" cy="1569600"/>
          </a:xfrm>
        </p:grpSpPr>
        <p:sp>
          <p:nvSpPr>
            <p:cNvPr id="478" name="Google Shape;478;p66"/>
            <p:cNvSpPr/>
            <p:nvPr/>
          </p:nvSpPr>
          <p:spPr>
            <a:xfrm rot="10800000">
              <a:off x="1271925" y="1002150"/>
              <a:ext cx="1944600" cy="1569600"/>
            </a:xfrm>
            <a:prstGeom prst="round2DiagRect">
              <a:avLst>
                <a:gd name="adj1" fmla="val 0"/>
                <a:gd name="adj2" fmla="val 17764"/>
              </a:avLst>
            </a:prstGeom>
            <a:solidFill>
              <a:srgbClr val="D83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6"/>
            <p:cNvSpPr txBox="1"/>
            <p:nvPr/>
          </p:nvSpPr>
          <p:spPr>
            <a:xfrm>
              <a:off x="1430108" y="1145827"/>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FFFFFF"/>
                  </a:solidFill>
                  <a:latin typeface="Roboto"/>
                  <a:ea typeface="Roboto"/>
                  <a:cs typeface="Roboto"/>
                  <a:sym typeface="Roboto"/>
                </a:rPr>
                <a:t>OVPR</a:t>
              </a:r>
              <a:endParaRPr sz="1600" dirty="0">
                <a:solidFill>
                  <a:srgbClr val="FFFFFF"/>
                </a:solidFill>
                <a:latin typeface="Roboto"/>
                <a:ea typeface="Roboto"/>
                <a:cs typeface="Roboto"/>
                <a:sym typeface="Roboto"/>
              </a:endParaRPr>
            </a:p>
          </p:txBody>
        </p:sp>
        <p:sp>
          <p:nvSpPr>
            <p:cNvPr id="480" name="Google Shape;480;p66"/>
            <p:cNvSpPr txBox="1"/>
            <p:nvPr/>
          </p:nvSpPr>
          <p:spPr>
            <a:xfrm>
              <a:off x="1430101" y="1520301"/>
              <a:ext cx="16815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300" b="1">
                  <a:solidFill>
                    <a:srgbClr val="FFFFFF"/>
                  </a:solidFill>
                  <a:latin typeface="Roboto"/>
                  <a:ea typeface="Roboto"/>
                  <a:cs typeface="Roboto"/>
                  <a:sym typeface="Roboto"/>
                </a:rPr>
                <a:t>Efficacité</a:t>
              </a:r>
              <a:r>
                <a:rPr lang="en" sz="1300">
                  <a:solidFill>
                    <a:srgbClr val="FFFFFF"/>
                  </a:solidFill>
                  <a:latin typeface="Roboto"/>
                  <a:ea typeface="Roboto"/>
                  <a:cs typeface="Roboto"/>
                  <a:sym typeface="Roboto"/>
                </a:rPr>
                <a:t>, visibilité et compétitivité accrues.</a:t>
              </a:r>
              <a:endParaRPr sz="1300">
                <a:solidFill>
                  <a:srgbClr val="FFFFFF"/>
                </a:solidFill>
                <a:latin typeface="Roboto"/>
                <a:ea typeface="Roboto"/>
                <a:cs typeface="Roboto"/>
                <a:sym typeface="Roboto"/>
              </a:endParaRPr>
            </a:p>
          </p:txBody>
        </p:sp>
      </p:grpSp>
      <p:grpSp>
        <p:nvGrpSpPr>
          <p:cNvPr id="481" name="Google Shape;481;p66"/>
          <p:cNvGrpSpPr/>
          <p:nvPr/>
        </p:nvGrpSpPr>
        <p:grpSpPr>
          <a:xfrm>
            <a:off x="942817" y="2996857"/>
            <a:ext cx="2225682" cy="1828741"/>
            <a:chOff x="1271925" y="2571750"/>
            <a:chExt cx="1944677" cy="1569600"/>
          </a:xfrm>
        </p:grpSpPr>
        <p:sp>
          <p:nvSpPr>
            <p:cNvPr id="482" name="Google Shape;482;p66"/>
            <p:cNvSpPr/>
            <p:nvPr/>
          </p:nvSpPr>
          <p:spPr>
            <a:xfrm flipH="1">
              <a:off x="1271925" y="2571750"/>
              <a:ext cx="1944600" cy="1569600"/>
            </a:xfrm>
            <a:prstGeom prst="round2DiagRect">
              <a:avLst>
                <a:gd name="adj1" fmla="val 0"/>
                <a:gd name="adj2" fmla="val 17764"/>
              </a:avLst>
            </a:prstGeom>
            <a:solidFill>
              <a:srgbClr val="B02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6"/>
            <p:cNvSpPr txBox="1"/>
            <p:nvPr/>
          </p:nvSpPr>
          <p:spPr>
            <a:xfrm>
              <a:off x="1451799" y="2723452"/>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FFFFFF"/>
                  </a:solidFill>
                  <a:latin typeface="Roboto"/>
                  <a:ea typeface="Roboto"/>
                  <a:cs typeface="Roboto"/>
                  <a:sym typeface="Roboto"/>
                </a:rPr>
                <a:t>Bibliothèques</a:t>
              </a:r>
              <a:endParaRPr sz="1600" dirty="0">
                <a:solidFill>
                  <a:srgbClr val="FFFFFF"/>
                </a:solidFill>
                <a:latin typeface="Roboto"/>
                <a:ea typeface="Roboto"/>
                <a:cs typeface="Roboto"/>
                <a:sym typeface="Roboto"/>
              </a:endParaRPr>
            </a:p>
          </p:txBody>
        </p:sp>
        <p:sp>
          <p:nvSpPr>
            <p:cNvPr id="484" name="Google Shape;484;p66"/>
            <p:cNvSpPr txBox="1"/>
            <p:nvPr/>
          </p:nvSpPr>
          <p:spPr>
            <a:xfrm>
              <a:off x="1430102" y="3100347"/>
              <a:ext cx="17865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300">
                  <a:solidFill>
                    <a:srgbClr val="FFFFFF"/>
                  </a:solidFill>
                  <a:latin typeface="Roboto"/>
                  <a:ea typeface="Roboto"/>
                  <a:cs typeface="Roboto"/>
                  <a:sym typeface="Roboto"/>
                </a:rPr>
                <a:t>Participation à </a:t>
              </a:r>
              <a:r>
                <a:rPr lang="en" sz="1300" b="1">
                  <a:solidFill>
                    <a:srgbClr val="FFFFFF"/>
                  </a:solidFill>
                  <a:latin typeface="Roboto"/>
                  <a:ea typeface="Roboto"/>
                  <a:cs typeface="Roboto"/>
                  <a:sym typeface="Roboto"/>
                </a:rPr>
                <a:t>des infrastructures universitaires ouvertes</a:t>
              </a:r>
              <a:r>
                <a:rPr lang="en" sz="1300">
                  <a:solidFill>
                    <a:srgbClr val="FFFFFF"/>
                  </a:solidFill>
                  <a:latin typeface="Roboto"/>
                  <a:ea typeface="Roboto"/>
                  <a:cs typeface="Roboto"/>
                  <a:sym typeface="Roboto"/>
                </a:rPr>
                <a:t>, </a:t>
              </a:r>
              <a:r>
                <a:rPr lang="en" sz="1300">
                  <a:solidFill>
                    <a:schemeClr val="lt1"/>
                  </a:solidFill>
                  <a:latin typeface="Roboto"/>
                  <a:ea typeface="Roboto"/>
                  <a:cs typeface="Roboto"/>
                  <a:sym typeface="Roboto"/>
                </a:rPr>
                <a:t>amélioration des </a:t>
              </a:r>
              <a:r>
                <a:rPr lang="en" sz="1300" b="1">
                  <a:solidFill>
                    <a:schemeClr val="lt1"/>
                  </a:solidFill>
                  <a:latin typeface="Roboto"/>
                  <a:ea typeface="Roboto"/>
                  <a:cs typeface="Roboto"/>
                  <a:sym typeface="Roboto"/>
                </a:rPr>
                <a:t>données bibliométriques</a:t>
              </a:r>
              <a:r>
                <a:rPr lang="en" sz="1300">
                  <a:solidFill>
                    <a:schemeClr val="lt1"/>
                  </a:solidFill>
                  <a:latin typeface="Roboto"/>
                  <a:ea typeface="Roboto"/>
                  <a:cs typeface="Roboto"/>
                  <a:sym typeface="Roboto"/>
                </a:rPr>
                <a:t>. </a:t>
              </a:r>
              <a:endParaRPr sz="1300">
                <a:solidFill>
                  <a:srgbClr val="FFFFFF"/>
                </a:solidFill>
                <a:latin typeface="Roboto"/>
                <a:ea typeface="Roboto"/>
                <a:cs typeface="Roboto"/>
                <a:sym typeface="Roboto"/>
              </a:endParaRPr>
            </a:p>
          </p:txBody>
        </p:sp>
      </p:grpSp>
      <p:grpSp>
        <p:nvGrpSpPr>
          <p:cNvPr id="485" name="Google Shape;485;p66"/>
          <p:cNvGrpSpPr/>
          <p:nvPr/>
        </p:nvGrpSpPr>
        <p:grpSpPr>
          <a:xfrm>
            <a:off x="3162955" y="2996857"/>
            <a:ext cx="2225612" cy="1828741"/>
            <a:chOff x="3216519" y="2571750"/>
            <a:chExt cx="1944615" cy="1569600"/>
          </a:xfrm>
        </p:grpSpPr>
        <p:sp>
          <p:nvSpPr>
            <p:cNvPr id="486" name="Google Shape;486;p66"/>
            <p:cNvSpPr/>
            <p:nvPr/>
          </p:nvSpPr>
          <p:spPr>
            <a:xfrm rot="10800000">
              <a:off x="3216519" y="2571750"/>
              <a:ext cx="1944600" cy="1569600"/>
            </a:xfrm>
            <a:prstGeom prst="round2DiagRect">
              <a:avLst>
                <a:gd name="adj1" fmla="val 0"/>
                <a:gd name="adj2" fmla="val 17764"/>
              </a:avLst>
            </a:prstGeom>
            <a:solidFill>
              <a:srgbClr val="D83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6"/>
            <p:cNvSpPr txBox="1"/>
            <p:nvPr/>
          </p:nvSpPr>
          <p:spPr>
            <a:xfrm>
              <a:off x="3326934" y="2654441"/>
              <a:ext cx="18342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rgbClr val="FFFFFF"/>
                  </a:solidFill>
                  <a:latin typeface="Roboto"/>
                  <a:ea typeface="Roboto"/>
                  <a:cs typeface="Roboto"/>
                  <a:sym typeface="Roboto"/>
                </a:rPr>
                <a:t>Communication et marketing</a:t>
              </a:r>
              <a:endParaRPr sz="1600" dirty="0">
                <a:solidFill>
                  <a:srgbClr val="FFFFFF"/>
                </a:solidFill>
                <a:latin typeface="Roboto"/>
                <a:ea typeface="Roboto"/>
                <a:cs typeface="Roboto"/>
                <a:sym typeface="Roboto"/>
              </a:endParaRPr>
            </a:p>
          </p:txBody>
        </p:sp>
        <p:sp>
          <p:nvSpPr>
            <p:cNvPr id="488" name="Google Shape;488;p66"/>
            <p:cNvSpPr txBox="1"/>
            <p:nvPr/>
          </p:nvSpPr>
          <p:spPr>
            <a:xfrm>
              <a:off x="3311645" y="3258853"/>
              <a:ext cx="18342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300">
                  <a:solidFill>
                    <a:srgbClr val="FFFFFF"/>
                  </a:solidFill>
                  <a:latin typeface="Roboto"/>
                  <a:ea typeface="Roboto"/>
                  <a:cs typeface="Roboto"/>
                  <a:sym typeface="Roboto"/>
                </a:rPr>
                <a:t>Amélioration de la </a:t>
              </a:r>
              <a:r>
                <a:rPr lang="en" sz="1300" b="1">
                  <a:solidFill>
                    <a:srgbClr val="FFFFFF"/>
                  </a:solidFill>
                  <a:latin typeface="Roboto"/>
                  <a:ea typeface="Roboto"/>
                  <a:cs typeface="Roboto"/>
                  <a:sym typeface="Roboto"/>
                </a:rPr>
                <a:t>découvrabilité</a:t>
              </a:r>
              <a:r>
                <a:rPr lang="en" sz="1300">
                  <a:solidFill>
                    <a:srgbClr val="FFFFFF"/>
                  </a:solidFill>
                  <a:latin typeface="Roboto"/>
                  <a:ea typeface="Roboto"/>
                  <a:cs typeface="Roboto"/>
                  <a:sym typeface="Roboto"/>
                </a:rPr>
                <a:t>, </a:t>
              </a:r>
              <a:r>
                <a:rPr lang="en" sz="1300" b="1">
                  <a:solidFill>
                    <a:srgbClr val="FFFFFF"/>
                  </a:solidFill>
                  <a:latin typeface="Roboto"/>
                  <a:ea typeface="Roboto"/>
                  <a:cs typeface="Roboto"/>
                  <a:sym typeface="Roboto"/>
                </a:rPr>
                <a:t>augmentation du trafic </a:t>
              </a:r>
              <a:r>
                <a:rPr lang="en" sz="1300">
                  <a:solidFill>
                    <a:srgbClr val="FFFFFF"/>
                  </a:solidFill>
                  <a:latin typeface="Roboto"/>
                  <a:ea typeface="Roboto"/>
                  <a:cs typeface="Roboto"/>
                  <a:sym typeface="Roboto"/>
                </a:rPr>
                <a:t>vers le site web de l'UNB.</a:t>
              </a:r>
              <a:endParaRPr sz="1300">
                <a:solidFill>
                  <a:srgbClr val="FFFFFF"/>
                </a:solidFill>
                <a:latin typeface="Roboto"/>
                <a:ea typeface="Roboto"/>
                <a:cs typeface="Roboto"/>
                <a:sym typeface="Roboto"/>
              </a:endParaRPr>
            </a:p>
          </p:txBody>
        </p:sp>
      </p:grpSp>
      <p:grpSp>
        <p:nvGrpSpPr>
          <p:cNvPr id="489" name="Google Shape;489;p66"/>
          <p:cNvGrpSpPr/>
          <p:nvPr/>
        </p:nvGrpSpPr>
        <p:grpSpPr>
          <a:xfrm>
            <a:off x="2976120" y="2808771"/>
            <a:ext cx="382388" cy="389209"/>
            <a:chOff x="3157188" y="909150"/>
            <a:chExt cx="470400" cy="470400"/>
          </a:xfrm>
        </p:grpSpPr>
        <p:sp>
          <p:nvSpPr>
            <p:cNvPr id="490" name="Google Shape;490;p66"/>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6"/>
            <p:cNvSpPr/>
            <p:nvPr/>
          </p:nvSpPr>
          <p:spPr>
            <a:xfrm>
              <a:off x="3243138" y="995100"/>
              <a:ext cx="298500" cy="298500"/>
            </a:xfrm>
            <a:prstGeom prst="mathPlus">
              <a:avLst>
                <a:gd name="adj1" fmla="val 9900"/>
              </a:avLst>
            </a:prstGeom>
            <a:solidFill>
              <a:srgbClr val="B02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6"/>
          <p:cNvSpPr txBox="1">
            <a:spLocks noGrp="1"/>
          </p:cNvSpPr>
          <p:nvPr>
            <p:ph type="title"/>
          </p:nvPr>
        </p:nvSpPr>
        <p:spPr>
          <a:xfrm>
            <a:off x="900113" y="1490869"/>
            <a:ext cx="7886700" cy="1751203"/>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4500"/>
              <a:buFont typeface="Arial"/>
              <a:buNone/>
            </a:pPr>
            <a:r>
              <a:rPr lang="en"/>
              <a:t>Questions/Discussion</a:t>
            </a:r>
            <a:endParaRPr/>
          </a:p>
        </p:txBody>
      </p:sp>
      <p:sp>
        <p:nvSpPr>
          <p:cNvPr id="478" name="Google Shape;478;p66"/>
          <p:cNvSpPr txBox="1">
            <a:spLocks noGrp="1"/>
          </p:cNvSpPr>
          <p:nvPr>
            <p:ph type="body" idx="1"/>
          </p:nvPr>
        </p:nvSpPr>
        <p:spPr>
          <a:xfrm>
            <a:off x="900113" y="3442097"/>
            <a:ext cx="7886700" cy="112514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1800"/>
              <a:buNone/>
            </a:pPr>
            <a:endParaRPr/>
          </a:p>
        </p:txBody>
      </p:sp>
      <p:sp>
        <p:nvSpPr>
          <p:cNvPr id="479" name="Google Shape;479;p66"/>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34"/>
          <p:cNvGrpSpPr/>
          <p:nvPr/>
        </p:nvGrpSpPr>
        <p:grpSpPr>
          <a:xfrm>
            <a:off x="4872869" y="1294847"/>
            <a:ext cx="4065926" cy="3477063"/>
            <a:chOff x="1047579" y="1724400"/>
            <a:chExt cx="8065800" cy="4494839"/>
          </a:xfrm>
        </p:grpSpPr>
        <p:sp>
          <p:nvSpPr>
            <p:cNvPr id="173" name="Google Shape;173;p34"/>
            <p:cNvSpPr txBox="1"/>
            <p:nvPr/>
          </p:nvSpPr>
          <p:spPr>
            <a:xfrm>
              <a:off x="1047579" y="1932839"/>
              <a:ext cx="8065800" cy="4286400"/>
            </a:xfrm>
            <a:prstGeom prst="rect">
              <a:avLst/>
            </a:prstGeom>
            <a:solidFill>
              <a:schemeClr val="lt1"/>
            </a:solidFill>
            <a:ln w="9525" cap="flat" cmpd="sng">
              <a:solidFill>
                <a:srgbClr val="1F8591"/>
              </a:solidFill>
              <a:prstDash val="solid"/>
              <a:round/>
              <a:headEnd type="none" w="sm" len="sm"/>
              <a:tailEnd type="none" w="sm" len="sm"/>
            </a:ln>
          </p:spPr>
          <p:txBody>
            <a:bodyPr spcFirstLastPara="1" wrap="square" lIns="135000" tIns="243000" rIns="135000" bIns="135000" anchor="t" anchorCtr="0">
              <a:noAutofit/>
            </a:bodyPr>
            <a:lstStyle/>
            <a:p>
              <a:pPr marL="215900" marR="0" lvl="1" indent="-209550" algn="l" rtl="0">
                <a:spcBef>
                  <a:spcPts val="0"/>
                </a:spcBef>
                <a:spcAft>
                  <a:spcPts val="0"/>
                </a:spcAft>
                <a:buClr>
                  <a:schemeClr val="dk1"/>
                </a:buClr>
                <a:buSzPts val="1500"/>
                <a:buFont typeface="Noto Sans Symbols"/>
                <a:buChar char="▪"/>
              </a:pPr>
              <a:r>
                <a:rPr lang="en" sz="1500" b="0" i="0" u="none" strike="noStrike" cap="none">
                  <a:solidFill>
                    <a:schemeClr val="dk1"/>
                  </a:solidFill>
                  <a:latin typeface="Arial"/>
                  <a:ea typeface="Arial"/>
                  <a:cs typeface="Arial"/>
                  <a:sym typeface="Arial"/>
                </a:rPr>
                <a:t>Persistant</a:t>
              </a:r>
              <a:endParaRPr sz="1100"/>
            </a:p>
            <a:p>
              <a:pPr marL="215900" marR="0" lvl="1" indent="-209550" algn="l" rtl="0">
                <a:spcBef>
                  <a:spcPts val="500"/>
                </a:spcBef>
                <a:spcAft>
                  <a:spcPts val="0"/>
                </a:spcAft>
                <a:buClr>
                  <a:schemeClr val="dk1"/>
                </a:buClr>
                <a:buSzPts val="1500"/>
                <a:buFont typeface="Noto Sans Symbols"/>
                <a:buChar char="▪"/>
              </a:pPr>
              <a:r>
                <a:rPr lang="en" sz="1500" b="0" i="0" u="none" strike="noStrike" cap="none">
                  <a:solidFill>
                    <a:schemeClr val="dk1"/>
                  </a:solidFill>
                  <a:latin typeface="Arial"/>
                  <a:ea typeface="Arial"/>
                  <a:cs typeface="Arial"/>
                  <a:sym typeface="Arial"/>
                </a:rPr>
                <a:t>Mondial </a:t>
              </a:r>
              <a:endParaRPr sz="1100"/>
            </a:p>
            <a:p>
              <a:pPr marL="215900" marR="0" lvl="1" indent="-209550" algn="l" rtl="0">
                <a:spcBef>
                  <a:spcPts val="500"/>
                </a:spcBef>
                <a:spcAft>
                  <a:spcPts val="0"/>
                </a:spcAft>
                <a:buClr>
                  <a:schemeClr val="dk1"/>
                </a:buClr>
                <a:buSzPts val="1500"/>
                <a:buFont typeface="Noto Sans Symbols"/>
                <a:buChar char="▪"/>
              </a:pPr>
              <a:r>
                <a:rPr lang="en" sz="1500" b="0" i="0" u="none" strike="noStrike" cap="none">
                  <a:solidFill>
                    <a:schemeClr val="dk1"/>
                  </a:solidFill>
                  <a:latin typeface="Arial"/>
                  <a:ea typeface="Arial"/>
                  <a:cs typeface="Arial"/>
                  <a:sym typeface="Arial"/>
                </a:rPr>
                <a:t>Unique</a:t>
              </a:r>
              <a:endParaRPr sz="1100"/>
            </a:p>
            <a:p>
              <a:pPr marL="215900" marR="0" lvl="1" indent="-209550" algn="l" rtl="0">
                <a:spcBef>
                  <a:spcPts val="500"/>
                </a:spcBef>
                <a:spcAft>
                  <a:spcPts val="0"/>
                </a:spcAft>
                <a:buClr>
                  <a:schemeClr val="dk1"/>
                </a:buClr>
                <a:buSzPts val="1500"/>
                <a:buFont typeface="Noto Sans Symbols"/>
                <a:buChar char="▪"/>
              </a:pPr>
              <a:r>
                <a:rPr lang="en" sz="1500" b="0" i="0" u="none" strike="noStrike" cap="none">
                  <a:solidFill>
                    <a:schemeClr val="dk1"/>
                  </a:solidFill>
                  <a:latin typeface="Arial"/>
                  <a:ea typeface="Arial"/>
                  <a:cs typeface="Arial"/>
                  <a:sym typeface="Arial"/>
                </a:rPr>
                <a:t>Chaîne de caractères</a:t>
              </a:r>
              <a:endParaRPr sz="1100"/>
            </a:p>
            <a:p>
              <a:pPr marL="215900" marR="0" lvl="1" indent="-209550" algn="l" rtl="0">
                <a:spcBef>
                  <a:spcPts val="500"/>
                </a:spcBef>
                <a:spcAft>
                  <a:spcPts val="0"/>
                </a:spcAft>
                <a:buClr>
                  <a:schemeClr val="dk1"/>
                </a:buClr>
                <a:buSzPts val="1500"/>
                <a:buFont typeface="Noto Sans Symbols"/>
                <a:buChar char="▪"/>
              </a:pPr>
              <a:r>
                <a:rPr lang="en" sz="1500" b="0" i="0" u="none" strike="noStrike" cap="none">
                  <a:solidFill>
                    <a:schemeClr val="dk1"/>
                  </a:solidFill>
                  <a:latin typeface="Arial"/>
                  <a:ea typeface="Arial"/>
                  <a:cs typeface="Arial"/>
                  <a:sym typeface="Arial"/>
                </a:rPr>
                <a:t>Numérique</a:t>
              </a:r>
              <a:endParaRPr sz="1100"/>
            </a:p>
            <a:p>
              <a:pPr marL="215900" marR="0" lvl="1" indent="-114300" algn="l" rtl="0">
                <a:spcBef>
                  <a:spcPts val="500"/>
                </a:spcBef>
                <a:spcAft>
                  <a:spcPts val="0"/>
                </a:spcAft>
                <a:buClr>
                  <a:schemeClr val="dk1"/>
                </a:buClr>
                <a:buSzPts val="1500"/>
                <a:buFont typeface="Noto Sans Symbols"/>
                <a:buNone/>
              </a:pPr>
              <a:endParaRPr sz="1500" b="0" i="0" u="none" strike="noStrike" cap="none">
                <a:solidFill>
                  <a:schemeClr val="dk1"/>
                </a:solidFill>
                <a:latin typeface="Arial"/>
                <a:ea typeface="Arial"/>
                <a:cs typeface="Arial"/>
                <a:sym typeface="Arial"/>
              </a:endParaRPr>
            </a:p>
            <a:p>
              <a:pPr marL="215900" marR="0" lvl="1" indent="-215900" algn="l" rtl="0">
                <a:spcBef>
                  <a:spcPts val="500"/>
                </a:spcBef>
                <a:spcAft>
                  <a:spcPts val="0"/>
                </a:spcAft>
                <a:buClr>
                  <a:schemeClr val="dk1"/>
                </a:buClr>
                <a:buSzPts val="1400"/>
                <a:buFont typeface="Noto Sans Symbols"/>
                <a:buChar char="▪"/>
              </a:pPr>
              <a:r>
                <a:rPr lang="en" sz="1400" b="0" i="0" u="none" strike="noStrike" cap="none">
                  <a:solidFill>
                    <a:schemeClr val="dk1"/>
                  </a:solidFill>
                  <a:latin typeface="Arial"/>
                  <a:ea typeface="Arial"/>
                  <a:cs typeface="Arial"/>
                  <a:sym typeface="Arial"/>
                </a:rPr>
                <a:t>La persistance n'est pas </a:t>
              </a:r>
              <a:r>
                <a:rPr lang="en" sz="1400" b="0" i="1" u="none" strike="noStrike" cap="none">
                  <a:solidFill>
                    <a:schemeClr val="dk1"/>
                  </a:solidFill>
                  <a:latin typeface="Arial"/>
                  <a:ea typeface="Arial"/>
                  <a:cs typeface="Arial"/>
                  <a:sym typeface="Arial"/>
                </a:rPr>
                <a:t>inhérente - </a:t>
              </a:r>
              <a:r>
                <a:rPr lang="en" sz="1400" b="0" i="0" u="none" strike="noStrike" cap="none">
                  <a:solidFill>
                    <a:schemeClr val="dk1"/>
                  </a:solidFill>
                  <a:latin typeface="Arial"/>
                  <a:ea typeface="Arial"/>
                  <a:cs typeface="Arial"/>
                  <a:sym typeface="Arial"/>
                </a:rPr>
                <a:t>les PID doivent être soutenus par les agences d'enregistrement des PID (par exemple, ORCID) - et par </a:t>
              </a:r>
              <a:r>
                <a:rPr lang="en" sz="1400" b="0" i="0" u="sng" strike="noStrike" cap="none">
                  <a:solidFill>
                    <a:schemeClr val="dk1"/>
                  </a:solidFill>
                  <a:latin typeface="Arial"/>
                  <a:ea typeface="Arial"/>
                  <a:cs typeface="Arial"/>
                  <a:sym typeface="Arial"/>
                </a:rPr>
                <a:t>votre </a:t>
              </a:r>
              <a:r>
                <a:rPr lang="en" sz="1400" b="0" i="0" u="none" strike="noStrike" cap="none">
                  <a:solidFill>
                    <a:schemeClr val="dk1"/>
                  </a:solidFill>
                  <a:latin typeface="Arial"/>
                  <a:ea typeface="Arial"/>
                  <a:cs typeface="Arial"/>
                  <a:sym typeface="Arial"/>
                </a:rPr>
                <a:t>soutien !</a:t>
              </a:r>
              <a:endParaRPr sz="1100"/>
            </a:p>
          </p:txBody>
        </p:sp>
        <p:sp>
          <p:nvSpPr>
            <p:cNvPr id="174" name="Google Shape;174;p34"/>
            <p:cNvSpPr/>
            <p:nvPr/>
          </p:nvSpPr>
          <p:spPr>
            <a:xfrm>
              <a:off x="1278448" y="1724400"/>
              <a:ext cx="3496160" cy="426206"/>
            </a:xfrm>
            <a:prstGeom prst="roundRect">
              <a:avLst>
                <a:gd name="adj" fmla="val 16667"/>
              </a:avLst>
            </a:prstGeom>
            <a:solidFill>
              <a:srgbClr val="1F8591"/>
            </a:solidFill>
            <a:ln w="9525" cap="flat" cmpd="sng">
              <a:solidFill>
                <a:srgbClr val="1F8591"/>
              </a:solidFill>
              <a:prstDash val="solid"/>
              <a:round/>
              <a:headEnd type="none" w="sm" len="sm"/>
              <a:tailEnd type="none" w="sm" len="sm"/>
            </a:ln>
          </p:spPr>
          <p:txBody>
            <a:bodyPr spcFirstLastPara="1" wrap="square" lIns="161300" tIns="0" rIns="161300" bIns="0" anchor="ctr" anchorCtr="0">
              <a:noAutofit/>
            </a:bodyPr>
            <a:lstStyle/>
            <a:p>
              <a:pPr marL="0" marR="0" lvl="0" indent="0" algn="l" rtl="0">
                <a:lnSpc>
                  <a:spcPct val="90000"/>
                </a:lnSpc>
                <a:spcBef>
                  <a:spcPts val="0"/>
                </a:spcBef>
                <a:spcAft>
                  <a:spcPts val="0"/>
                </a:spcAft>
                <a:buNone/>
              </a:pPr>
              <a:r>
                <a:rPr lang="en" sz="1700" b="0" i="0" u="none" strike="noStrike" cap="none">
                  <a:solidFill>
                    <a:schemeClr val="lt1"/>
                  </a:solidFill>
                  <a:latin typeface="Arial"/>
                  <a:ea typeface="Arial"/>
                  <a:cs typeface="Arial"/>
                  <a:sym typeface="Arial"/>
                </a:rPr>
                <a:t>PID</a:t>
              </a:r>
              <a:endParaRPr sz="1100"/>
            </a:p>
          </p:txBody>
        </p:sp>
      </p:grpSp>
      <p:sp>
        <p:nvSpPr>
          <p:cNvPr id="175" name="Google Shape;175;p34"/>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000"/>
              <a:buFont typeface="Arial"/>
              <a:buNone/>
            </a:pPr>
            <a:r>
              <a:rPr lang="en" sz="3000">
                <a:latin typeface="Arial"/>
                <a:ea typeface="Arial"/>
                <a:cs typeface="Arial"/>
                <a:sym typeface="Arial"/>
              </a:rPr>
              <a:t>Identifiants persistants (PID)</a:t>
            </a:r>
            <a:endParaRPr sz="3000">
              <a:latin typeface="Arial"/>
              <a:ea typeface="Arial"/>
              <a:cs typeface="Arial"/>
              <a:sym typeface="Arial"/>
            </a:endParaRPr>
          </a:p>
        </p:txBody>
      </p:sp>
      <p:sp>
        <p:nvSpPr>
          <p:cNvPr id="176" name="Google Shape;176;p34"/>
          <p:cNvSpPr txBox="1"/>
          <p:nvPr/>
        </p:nvSpPr>
        <p:spPr>
          <a:xfrm>
            <a:off x="821288" y="1294904"/>
            <a:ext cx="3931500" cy="1593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0" i="0" u="none" strike="noStrike" cap="none" dirty="0">
                <a:solidFill>
                  <a:schemeClr val="dk1"/>
                </a:solidFill>
                <a:latin typeface="Arial"/>
                <a:ea typeface="Arial"/>
                <a:cs typeface="Arial"/>
                <a:sym typeface="Arial"/>
              </a:rPr>
              <a:t>"Un identifiant persistant (PID) est une chaîne de caractères numériques unique au monde, associée à une seule chose ou entité.</a:t>
            </a:r>
            <a:endParaRPr sz="1100" dirty="0"/>
          </a:p>
          <a:p>
            <a:pPr marL="0" marR="0" lvl="0" indent="0" algn="l" rtl="0">
              <a:spcBef>
                <a:spcPts val="0"/>
              </a:spcBef>
              <a:spcAft>
                <a:spcPts val="0"/>
              </a:spcAft>
              <a:buNone/>
            </a:pPr>
            <a:r>
              <a:rPr lang="en" sz="1500" dirty="0">
                <a:solidFill>
                  <a:schemeClr val="dk1"/>
                </a:solidFill>
                <a:latin typeface="Arial"/>
                <a:ea typeface="Arial"/>
                <a:cs typeface="Arial"/>
                <a:sym typeface="Arial"/>
              </a:rPr>
              <a:t>- Coopérative MoreBrains, 2022</a:t>
            </a:r>
            <a:endParaRPr sz="1100" dirty="0"/>
          </a:p>
          <a:p>
            <a:pPr marL="0" marR="0" lvl="0" indent="0" algn="l" rtl="0">
              <a:spcBef>
                <a:spcPts val="0"/>
              </a:spcBef>
              <a:spcAft>
                <a:spcPts val="0"/>
              </a:spcAft>
              <a:buNone/>
            </a:pPr>
            <a:endParaRPr sz="1500" dirty="0">
              <a:solidFill>
                <a:schemeClr val="dk1"/>
              </a:solidFill>
              <a:latin typeface="Arial"/>
              <a:ea typeface="Arial"/>
              <a:cs typeface="Arial"/>
              <a:sym typeface="Arial"/>
            </a:endParaRPr>
          </a:p>
          <a:p>
            <a:pPr marL="0" marR="0" lvl="0" indent="0" algn="l" rtl="0">
              <a:spcBef>
                <a:spcPts val="0"/>
              </a:spcBef>
              <a:spcAft>
                <a:spcPts val="0"/>
              </a:spcAft>
              <a:buNone/>
            </a:pPr>
            <a:endParaRPr sz="1200" dirty="0">
              <a:solidFill>
                <a:schemeClr val="dk1"/>
              </a:solidFill>
              <a:latin typeface="Arial"/>
              <a:ea typeface="Arial"/>
              <a:cs typeface="Arial"/>
              <a:sym typeface="Arial"/>
            </a:endParaRPr>
          </a:p>
          <a:p>
            <a:pPr marL="0" marR="0" lvl="0" indent="0" algn="l" rtl="0">
              <a:spcBef>
                <a:spcPts val="0"/>
              </a:spcBef>
              <a:spcAft>
                <a:spcPts val="0"/>
              </a:spcAft>
              <a:buNone/>
            </a:pPr>
            <a:endParaRPr sz="1200" dirty="0">
              <a:solidFill>
                <a:schemeClr val="dk1"/>
              </a:solidFill>
              <a:latin typeface="Arial"/>
              <a:ea typeface="Arial"/>
              <a:cs typeface="Arial"/>
              <a:sym typeface="Arial"/>
            </a:endParaRPr>
          </a:p>
        </p:txBody>
      </p:sp>
      <p:sp>
        <p:nvSpPr>
          <p:cNvPr id="177" name="Google Shape;177;p34"/>
          <p:cNvSpPr txBox="1"/>
          <p:nvPr/>
        </p:nvSpPr>
        <p:spPr>
          <a:xfrm>
            <a:off x="833288" y="2613682"/>
            <a:ext cx="3907500" cy="1374898"/>
          </a:xfrm>
          <a:prstGeom prst="rect">
            <a:avLst/>
          </a:prstGeom>
          <a:noFill/>
          <a:ln>
            <a:noFill/>
          </a:ln>
        </p:spPr>
        <p:txBody>
          <a:bodyPr spcFirstLastPara="1" wrap="square" lIns="68575" tIns="34275" rIns="68575" bIns="34275" anchor="t" anchorCtr="0">
            <a:spAutoFit/>
          </a:bodyPr>
          <a:lstStyle/>
          <a:p>
            <a:pPr marL="0" marR="0" lvl="0" indent="0" algn="l" rtl="0">
              <a:lnSpc>
                <a:spcPct val="101250"/>
              </a:lnSpc>
              <a:spcBef>
                <a:spcPts val="0"/>
              </a:spcBef>
              <a:spcAft>
                <a:spcPts val="0"/>
              </a:spcAft>
              <a:buNone/>
            </a:pPr>
            <a:r>
              <a:rPr lang="en" sz="1200" dirty="0">
                <a:solidFill>
                  <a:schemeClr val="dk1"/>
                </a:solidFill>
                <a:sym typeface="Arial"/>
              </a:rPr>
              <a:t>"Les PID sont les ancres qui facilitent les liens entre les éléments d'information connexes... Les ID sont des étiquettes qui se réfèrent à une entité spécifique dans le paysage de l'information, telle qu'un objet, une organisation, une personne ou un ensemble de données..." </a:t>
            </a:r>
            <a:endParaRPr sz="1200" dirty="0"/>
          </a:p>
          <a:p>
            <a:pPr marL="0" marR="0" lvl="0" indent="0" algn="l" rtl="0">
              <a:lnSpc>
                <a:spcPct val="101250"/>
              </a:lnSpc>
              <a:spcBef>
                <a:spcPts val="0"/>
              </a:spcBef>
              <a:spcAft>
                <a:spcPts val="0"/>
              </a:spcAft>
              <a:buNone/>
            </a:pPr>
            <a:r>
              <a:rPr lang="en" sz="1200" dirty="0">
                <a:solidFill>
                  <a:schemeClr val="dk1"/>
                </a:solidFill>
                <a:sym typeface="Arial"/>
              </a:rPr>
              <a:t>- Leggott et al, 2022 </a:t>
            </a:r>
            <a:endParaRPr sz="1200" dirty="0"/>
          </a:p>
        </p:txBody>
      </p:sp>
      <p:sp>
        <p:nvSpPr>
          <p:cNvPr id="178" name="Google Shape;178;p34"/>
          <p:cNvSpPr txBox="1"/>
          <p:nvPr/>
        </p:nvSpPr>
        <p:spPr>
          <a:xfrm>
            <a:off x="580381" y="4099267"/>
            <a:ext cx="3995700" cy="530884"/>
          </a:xfrm>
          <a:prstGeom prst="rect">
            <a:avLst/>
          </a:prstGeom>
          <a:noFill/>
          <a:ln>
            <a:noFill/>
          </a:ln>
        </p:spPr>
        <p:txBody>
          <a:bodyPr spcFirstLastPara="1" wrap="square" lIns="68575" tIns="34275" rIns="68575" bIns="34275" anchor="t" anchorCtr="0">
            <a:spAutoFit/>
          </a:bodyPr>
          <a:lstStyle/>
          <a:p>
            <a:pPr marL="457200" marR="0" lvl="0" indent="-304800" algn="l" rtl="0">
              <a:spcBef>
                <a:spcPts val="0"/>
              </a:spcBef>
              <a:spcAft>
                <a:spcPts val="0"/>
              </a:spcAft>
              <a:buSzPts val="1200"/>
              <a:buFont typeface="Arial"/>
              <a:buChar char="•"/>
            </a:pPr>
            <a:r>
              <a:rPr lang="en" sz="1000" dirty="0">
                <a:solidFill>
                  <a:schemeClr val="dk1"/>
                </a:solidFill>
                <a:sym typeface="Arial"/>
              </a:rPr>
              <a:t>ORCID iD </a:t>
            </a:r>
            <a:r>
              <a:rPr lang="en" sz="1000" u="sng" dirty="0">
                <a:solidFill>
                  <a:schemeClr val="hlink"/>
                </a:solidFill>
                <a:sym typeface="Arial"/>
                <a:hlinkClick r:id="rId3"/>
              </a:rPr>
              <a:t>: </a:t>
            </a:r>
            <a:r>
              <a:rPr lang="en" sz="1000" dirty="0">
                <a:solidFill>
                  <a:schemeClr val="dk1"/>
                </a:solidFill>
                <a:sym typeface="Arial"/>
              </a:rPr>
              <a:t>https://orcid.org/0000-0001-7055-4357</a:t>
            </a:r>
            <a:endParaRPr sz="1000" dirty="0">
              <a:solidFill>
                <a:schemeClr val="dk1"/>
              </a:solidFill>
              <a:latin typeface="Calibri"/>
              <a:ea typeface="Calibri"/>
              <a:cs typeface="Calibri"/>
              <a:sym typeface="Calibri"/>
            </a:endParaRPr>
          </a:p>
          <a:p>
            <a:pPr marL="457200" marR="0" lvl="0" indent="-304800" algn="l" rtl="0">
              <a:spcBef>
                <a:spcPts val="0"/>
              </a:spcBef>
              <a:spcAft>
                <a:spcPts val="0"/>
              </a:spcAft>
              <a:buSzPts val="1200"/>
              <a:buFont typeface="Arial"/>
              <a:buChar char="•"/>
            </a:pPr>
            <a:r>
              <a:rPr lang="en" sz="1000" dirty="0">
                <a:solidFill>
                  <a:schemeClr val="dk1"/>
                </a:solidFill>
                <a:sym typeface="Arial"/>
              </a:rPr>
              <a:t>DOI (publications) </a:t>
            </a:r>
            <a:r>
              <a:rPr lang="en" sz="1000" u="sng" dirty="0">
                <a:solidFill>
                  <a:schemeClr val="hlink"/>
                </a:solidFill>
                <a:sym typeface="Arial"/>
                <a:hlinkClick r:id="rId4"/>
              </a:rPr>
              <a:t>: </a:t>
            </a:r>
            <a:r>
              <a:rPr lang="en" sz="1000" dirty="0">
                <a:solidFill>
                  <a:schemeClr val="dk1"/>
                </a:solidFill>
                <a:sym typeface="Arial"/>
              </a:rPr>
              <a:t>https://doi.org/10.26522/ssj.v16i2.2702</a:t>
            </a:r>
            <a:endParaRPr sz="1000" dirty="0">
              <a:solidFill>
                <a:schemeClr val="dk1"/>
              </a:solidFill>
              <a:sym typeface="Arial"/>
            </a:endParaRPr>
          </a:p>
          <a:p>
            <a:pPr marL="457200" marR="0" lvl="0" indent="-304800" algn="l" rtl="0">
              <a:spcBef>
                <a:spcPts val="0"/>
              </a:spcBef>
              <a:spcAft>
                <a:spcPts val="0"/>
              </a:spcAft>
              <a:buSzPts val="1200"/>
              <a:buFont typeface="Arial"/>
              <a:buChar char="•"/>
            </a:pPr>
            <a:r>
              <a:rPr lang="en" sz="1000" dirty="0">
                <a:solidFill>
                  <a:schemeClr val="dk1"/>
                </a:solidFill>
              </a:rPr>
              <a:t>ROR </a:t>
            </a:r>
            <a:r>
              <a:rPr lang="en" sz="1000" dirty="0">
                <a:solidFill>
                  <a:schemeClr val="dk1"/>
                </a:solidFill>
                <a:sym typeface="Arial"/>
              </a:rPr>
              <a:t>(organisations) </a:t>
            </a:r>
            <a:r>
              <a:rPr lang="en" sz="1000" u="sng" dirty="0">
                <a:solidFill>
                  <a:schemeClr val="hlink"/>
                </a:solidFill>
                <a:sym typeface="Arial"/>
                <a:hlinkClick r:id="rId5"/>
              </a:rPr>
              <a:t>: </a:t>
            </a:r>
            <a:r>
              <a:rPr lang="en" sz="1000" dirty="0">
                <a:solidFill>
                  <a:schemeClr val="dk1"/>
                </a:solidFill>
                <a:sym typeface="Arial"/>
              </a:rPr>
              <a:t>https://ror.org/03yrm5c26</a:t>
            </a:r>
            <a:endParaRPr sz="1000" dirty="0"/>
          </a:p>
        </p:txBody>
      </p:sp>
      <p:pic>
        <p:nvPicPr>
          <p:cNvPr id="179" name="Google Shape;179;p34" descr="File:ORCID iD.svg - Wikimedia Commons"/>
          <p:cNvPicPr preferRelativeResize="0"/>
          <p:nvPr/>
        </p:nvPicPr>
        <p:blipFill rotWithShape="1">
          <a:blip r:embed="rId6">
            <a:alphaModFix/>
          </a:blip>
          <a:srcRect/>
          <a:stretch/>
        </p:blipFill>
        <p:spPr>
          <a:xfrm>
            <a:off x="1345676" y="4683354"/>
            <a:ext cx="337009" cy="342900"/>
          </a:xfrm>
          <a:prstGeom prst="rect">
            <a:avLst/>
          </a:prstGeom>
          <a:noFill/>
          <a:ln>
            <a:noFill/>
          </a:ln>
        </p:spPr>
      </p:pic>
      <p:pic>
        <p:nvPicPr>
          <p:cNvPr id="180" name="Google Shape;180;p34" descr="DataCite - Wikipedia"/>
          <p:cNvPicPr preferRelativeResize="0"/>
          <p:nvPr/>
        </p:nvPicPr>
        <p:blipFill rotWithShape="1">
          <a:blip r:embed="rId7">
            <a:alphaModFix/>
          </a:blip>
          <a:srcRect/>
          <a:stretch/>
        </p:blipFill>
        <p:spPr>
          <a:xfrm>
            <a:off x="1987877" y="4571411"/>
            <a:ext cx="590354" cy="572679"/>
          </a:xfrm>
          <a:prstGeom prst="rect">
            <a:avLst/>
          </a:prstGeom>
          <a:noFill/>
          <a:ln>
            <a:noFill/>
          </a:ln>
        </p:spPr>
      </p:pic>
      <p:pic>
        <p:nvPicPr>
          <p:cNvPr id="181" name="Google Shape;181;p34" descr="Crossref Logo PNG Vector (SVG) Free Download"/>
          <p:cNvPicPr preferRelativeResize="0"/>
          <p:nvPr/>
        </p:nvPicPr>
        <p:blipFill rotWithShape="1">
          <a:blip r:embed="rId8">
            <a:alphaModFix/>
          </a:blip>
          <a:srcRect/>
          <a:stretch/>
        </p:blipFill>
        <p:spPr>
          <a:xfrm>
            <a:off x="2683104" y="4512494"/>
            <a:ext cx="684622" cy="684622"/>
          </a:xfrm>
          <a:prstGeom prst="rect">
            <a:avLst/>
          </a:prstGeom>
          <a:noFill/>
          <a:ln>
            <a:noFill/>
          </a:ln>
        </p:spPr>
      </p:pic>
      <p:pic>
        <p:nvPicPr>
          <p:cNvPr id="182" name="Google Shape;182;p34" descr="File:ROR logo.svg - Wikimedia Commons"/>
          <p:cNvPicPr preferRelativeResize="0"/>
          <p:nvPr/>
        </p:nvPicPr>
        <p:blipFill rotWithShape="1">
          <a:blip r:embed="rId9">
            <a:alphaModFix/>
          </a:blip>
          <a:srcRect/>
          <a:stretch/>
        </p:blipFill>
        <p:spPr>
          <a:xfrm>
            <a:off x="3490274" y="4630151"/>
            <a:ext cx="649271" cy="455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900113" y="195098"/>
            <a:ext cx="7886700" cy="880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000"/>
              <a:buFont typeface="Arial"/>
              <a:buNone/>
            </a:pPr>
            <a:r>
              <a:rPr lang="en"/>
              <a:t>Interopérabilité</a:t>
            </a:r>
            <a:endParaRPr/>
          </a:p>
        </p:txBody>
      </p:sp>
      <p:sp>
        <p:nvSpPr>
          <p:cNvPr id="189" name="Google Shape;189;p35"/>
          <p:cNvSpPr txBox="1">
            <a:spLocks noGrp="1"/>
          </p:cNvSpPr>
          <p:nvPr>
            <p:ph type="sldNum" idx="12"/>
          </p:nvPr>
        </p:nvSpPr>
        <p:spPr>
          <a:xfrm>
            <a:off x="6430566" y="4597004"/>
            <a:ext cx="2057400" cy="2739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5</a:t>
            </a:fld>
            <a:endParaRPr sz="800">
              <a:solidFill>
                <a:schemeClr val="dk1"/>
              </a:solidFill>
              <a:latin typeface="Arial"/>
              <a:ea typeface="Arial"/>
              <a:cs typeface="Arial"/>
              <a:sym typeface="Arial"/>
            </a:endParaRPr>
          </a:p>
        </p:txBody>
      </p:sp>
      <p:pic>
        <p:nvPicPr>
          <p:cNvPr id="190" name="Google Shape;190;p35" title="ORCID ecosystem"/>
          <p:cNvPicPr preferRelativeResize="0"/>
          <p:nvPr/>
        </p:nvPicPr>
        <p:blipFill rotWithShape="1">
          <a:blip r:embed="rId3">
            <a:alphaModFix/>
          </a:blip>
          <a:srcRect l="8375" t="16115" r="10151" b="1198"/>
          <a:stretch/>
        </p:blipFill>
        <p:spPr>
          <a:xfrm>
            <a:off x="1791448" y="1081106"/>
            <a:ext cx="5561104" cy="37897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6</a:t>
            </a:fld>
            <a:endParaRPr sz="800">
              <a:solidFill>
                <a:schemeClr val="dk1"/>
              </a:solidFill>
              <a:latin typeface="Arial"/>
              <a:ea typeface="Arial"/>
              <a:cs typeface="Arial"/>
              <a:sym typeface="Arial"/>
            </a:endParaRPr>
          </a:p>
        </p:txBody>
      </p:sp>
      <p:sp>
        <p:nvSpPr>
          <p:cNvPr id="197" name="Google Shape;197;p36"/>
          <p:cNvSpPr txBox="1"/>
          <p:nvPr/>
        </p:nvSpPr>
        <p:spPr>
          <a:xfrm>
            <a:off x="4657382" y="1340495"/>
            <a:ext cx="4226400" cy="2811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2200"/>
              <a:buFont typeface="Arial"/>
              <a:buNone/>
            </a:pPr>
            <a:endParaRPr sz="2200">
              <a:solidFill>
                <a:schemeClr val="dk1"/>
              </a:solidFill>
              <a:latin typeface="Arial"/>
              <a:ea typeface="Arial"/>
              <a:cs typeface="Arial"/>
              <a:sym typeface="Arial"/>
            </a:endParaRPr>
          </a:p>
        </p:txBody>
      </p:sp>
      <p:sp>
        <p:nvSpPr>
          <p:cNvPr id="198" name="Google Shape;198;p36"/>
          <p:cNvSpPr/>
          <p:nvPr/>
        </p:nvSpPr>
        <p:spPr>
          <a:xfrm>
            <a:off x="874793" y="1537855"/>
            <a:ext cx="8132100" cy="1523400"/>
          </a:xfrm>
          <a:prstGeom prst="roundRect">
            <a:avLst>
              <a:gd name="adj" fmla="val 16667"/>
            </a:avLst>
          </a:prstGeom>
          <a:solidFill>
            <a:srgbClr val="DDEAF6"/>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9" name="Google Shape;199;p36"/>
          <p:cNvSpPr/>
          <p:nvPr/>
        </p:nvSpPr>
        <p:spPr>
          <a:xfrm>
            <a:off x="1376528" y="3084125"/>
            <a:ext cx="6743700" cy="1693800"/>
          </a:xfrm>
          <a:prstGeom prst="upArrowCallout">
            <a:avLst>
              <a:gd name="adj1" fmla="val 25000"/>
              <a:gd name="adj2" fmla="val 25000"/>
              <a:gd name="adj3" fmla="val 25000"/>
              <a:gd name="adj4" fmla="val 64977"/>
            </a:avLst>
          </a:prstGeom>
          <a:solidFill>
            <a:srgbClr val="E1EFD8"/>
          </a:solidFill>
          <a:ln w="12700" cap="flat" cmpd="sng">
            <a:solidFill>
              <a:srgbClr val="A8D08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0" name="Google Shape;200;p36"/>
          <p:cNvSpPr txBox="1"/>
          <p:nvPr/>
        </p:nvSpPr>
        <p:spPr>
          <a:xfrm>
            <a:off x="6128192" y="1758959"/>
            <a:ext cx="2817000" cy="992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1">
                <a:solidFill>
                  <a:schemeClr val="dk1"/>
                </a:solidFill>
                <a:latin typeface="Arial"/>
                <a:ea typeface="Arial"/>
                <a:cs typeface="Arial"/>
                <a:sym typeface="Arial"/>
              </a:rPr>
              <a:t>Consortium DataCite Canada</a:t>
            </a:r>
            <a:endParaRPr sz="1100"/>
          </a:p>
          <a:p>
            <a:pPr marL="0" marR="0" lvl="1" indent="-95250" algn="l" rtl="0">
              <a:spcBef>
                <a:spcPts val="0"/>
              </a:spcBef>
              <a:spcAft>
                <a:spcPts val="0"/>
              </a:spcAft>
              <a:buClr>
                <a:schemeClr val="dk1"/>
              </a:buClr>
              <a:buSzPts val="1500"/>
              <a:buFont typeface="Arial"/>
              <a:buChar char="•"/>
            </a:pPr>
            <a:r>
              <a:rPr lang="en" sz="1500" b="0" i="0" u="none" strike="noStrike" cap="none">
                <a:solidFill>
                  <a:schemeClr val="dk1"/>
                </a:solidFill>
                <a:latin typeface="Arial"/>
                <a:ea typeface="Arial"/>
                <a:cs typeface="Arial"/>
                <a:sym typeface="Arial"/>
              </a:rPr>
              <a:t> 85 membres</a:t>
            </a:r>
            <a:endParaRPr sz="1100"/>
          </a:p>
          <a:p>
            <a:pPr marL="0" marR="0" lvl="1" indent="-95250" algn="l" rtl="0">
              <a:spcBef>
                <a:spcPts val="0"/>
              </a:spcBef>
              <a:spcAft>
                <a:spcPts val="0"/>
              </a:spcAft>
              <a:buClr>
                <a:schemeClr val="dk1"/>
              </a:buClr>
              <a:buSzPts val="1500"/>
              <a:buFont typeface="Arial"/>
              <a:buChar char="•"/>
            </a:pPr>
            <a:r>
              <a:rPr lang="en" sz="1500" b="0" i="0" u="none" strike="noStrike" cap="none">
                <a:solidFill>
                  <a:schemeClr val="dk1"/>
                </a:solidFill>
                <a:latin typeface="Arial"/>
                <a:ea typeface="Arial"/>
                <a:cs typeface="Arial"/>
                <a:sym typeface="Arial"/>
              </a:rPr>
              <a:t> 107 dépôts</a:t>
            </a:r>
            <a:endParaRPr sz="1500" b="0" i="0" u="none" strike="noStrike" cap="none">
              <a:solidFill>
                <a:schemeClr val="dk1"/>
              </a:solidFill>
              <a:latin typeface="Arial"/>
              <a:ea typeface="Arial"/>
              <a:cs typeface="Arial"/>
              <a:sym typeface="Arial"/>
            </a:endParaRPr>
          </a:p>
          <a:p>
            <a:pPr marL="0" marR="0" lvl="1" indent="-95250" algn="l" rtl="0">
              <a:spcBef>
                <a:spcPts val="0"/>
              </a:spcBef>
              <a:spcAft>
                <a:spcPts val="0"/>
              </a:spcAft>
              <a:buClr>
                <a:schemeClr val="dk1"/>
              </a:buClr>
              <a:buSzPts val="1500"/>
              <a:buFont typeface="Arial"/>
              <a:buChar char="•"/>
            </a:pPr>
            <a:r>
              <a:rPr lang="en" sz="1500" b="0" i="0" u="none" strike="noStrike" cap="none">
                <a:solidFill>
                  <a:schemeClr val="dk1"/>
                </a:solidFill>
                <a:latin typeface="Arial"/>
                <a:ea typeface="Arial"/>
                <a:cs typeface="Arial"/>
                <a:sym typeface="Arial"/>
              </a:rPr>
              <a:t> 750 000 DOI</a:t>
            </a:r>
            <a:endParaRPr sz="1500" b="0" i="0" u="none" strike="noStrike" cap="none">
              <a:solidFill>
                <a:schemeClr val="dk1"/>
              </a:solidFill>
              <a:latin typeface="Arial"/>
              <a:ea typeface="Arial"/>
              <a:cs typeface="Arial"/>
              <a:sym typeface="Arial"/>
            </a:endParaRPr>
          </a:p>
        </p:txBody>
      </p:sp>
      <p:pic>
        <p:nvPicPr>
          <p:cNvPr id="201" name="Google Shape;201;p36"/>
          <p:cNvPicPr preferRelativeResize="0"/>
          <p:nvPr/>
        </p:nvPicPr>
        <p:blipFill rotWithShape="1">
          <a:blip r:embed="rId3">
            <a:alphaModFix/>
          </a:blip>
          <a:srcRect/>
          <a:stretch/>
        </p:blipFill>
        <p:spPr>
          <a:xfrm>
            <a:off x="5082169" y="1781790"/>
            <a:ext cx="1046019" cy="1035628"/>
          </a:xfrm>
          <a:prstGeom prst="rect">
            <a:avLst/>
          </a:prstGeom>
          <a:noFill/>
          <a:ln>
            <a:noFill/>
          </a:ln>
        </p:spPr>
      </p:pic>
      <p:pic>
        <p:nvPicPr>
          <p:cNvPr id="202" name="Google Shape;202;p36" descr="A black and white circle&#10;&#10;Description automatically generated with low confidence"/>
          <p:cNvPicPr preferRelativeResize="0"/>
          <p:nvPr/>
        </p:nvPicPr>
        <p:blipFill rotWithShape="1">
          <a:blip r:embed="rId4">
            <a:alphaModFix/>
          </a:blip>
          <a:srcRect/>
          <a:stretch/>
        </p:blipFill>
        <p:spPr>
          <a:xfrm>
            <a:off x="1079608" y="1742269"/>
            <a:ext cx="1047334" cy="1026082"/>
          </a:xfrm>
          <a:prstGeom prst="rect">
            <a:avLst/>
          </a:prstGeom>
          <a:noFill/>
          <a:ln>
            <a:noFill/>
          </a:ln>
        </p:spPr>
      </p:pic>
      <p:pic>
        <p:nvPicPr>
          <p:cNvPr id="203" name="Google Shape;203;p36" descr="Text&#10;&#10;Description automatically generated"/>
          <p:cNvPicPr preferRelativeResize="0"/>
          <p:nvPr/>
        </p:nvPicPr>
        <p:blipFill rotWithShape="1">
          <a:blip r:embed="rId5">
            <a:alphaModFix/>
          </a:blip>
          <a:srcRect/>
          <a:stretch/>
        </p:blipFill>
        <p:spPr>
          <a:xfrm>
            <a:off x="4591197" y="4110495"/>
            <a:ext cx="3119202" cy="395641"/>
          </a:xfrm>
          <a:prstGeom prst="rect">
            <a:avLst/>
          </a:prstGeom>
          <a:noFill/>
          <a:ln>
            <a:noFill/>
          </a:ln>
        </p:spPr>
      </p:pic>
      <p:sp>
        <p:nvSpPr>
          <p:cNvPr id="204" name="Google Shape;204;p36"/>
          <p:cNvSpPr txBox="1"/>
          <p:nvPr/>
        </p:nvSpPr>
        <p:spPr>
          <a:xfrm>
            <a:off x="2068652" y="1613413"/>
            <a:ext cx="3058200" cy="1361881"/>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dirty="0">
                <a:solidFill>
                  <a:schemeClr val="dk1"/>
                </a:solidFill>
                <a:latin typeface="Arial"/>
                <a:ea typeface="Arial"/>
                <a:cs typeface="Arial"/>
                <a:sym typeface="Arial"/>
              </a:rPr>
              <a:t>Consortium</a:t>
            </a:r>
            <a:r>
              <a:rPr lang="en" b="1" dirty="0">
                <a:solidFill>
                  <a:schemeClr val="dk1"/>
                </a:solidFill>
                <a:latin typeface="Arial"/>
                <a:ea typeface="Arial"/>
                <a:cs typeface="Arial"/>
                <a:sym typeface="Arial"/>
              </a:rPr>
              <a:t> ORCID Canada </a:t>
            </a:r>
            <a:endParaRPr dirty="0"/>
          </a:p>
          <a:p>
            <a:pPr marL="0" marR="0" lvl="1" indent="-95250" algn="l" rtl="0">
              <a:spcBef>
                <a:spcPts val="0"/>
              </a:spcBef>
              <a:spcAft>
                <a:spcPts val="0"/>
              </a:spcAft>
              <a:buClr>
                <a:schemeClr val="dk1"/>
              </a:buClr>
              <a:buSzPts val="1500"/>
              <a:buFont typeface="Arial"/>
              <a:buChar char="•"/>
            </a:pPr>
            <a:r>
              <a:rPr lang="en" b="0" i="0" u="none" strike="noStrike" cap="none" dirty="0">
                <a:solidFill>
                  <a:schemeClr val="dk1"/>
                </a:solidFill>
                <a:latin typeface="Arial"/>
                <a:ea typeface="Arial"/>
                <a:cs typeface="Arial"/>
                <a:sym typeface="Arial"/>
              </a:rPr>
              <a:t> 55 membres (U15, bailleurs de fonds)</a:t>
            </a:r>
            <a:endParaRPr dirty="0"/>
          </a:p>
          <a:p>
            <a:pPr marL="342900" marR="0" lvl="2" indent="-95250" algn="l" rtl="0">
              <a:spcBef>
                <a:spcPts val="0"/>
              </a:spcBef>
              <a:spcAft>
                <a:spcPts val="0"/>
              </a:spcAft>
              <a:buClr>
                <a:schemeClr val="dk1"/>
              </a:buClr>
              <a:buSzPts val="1500"/>
              <a:buFont typeface="Arial"/>
              <a:buChar char="•"/>
            </a:pPr>
            <a:r>
              <a:rPr lang="en" b="0" i="0" u="none" strike="noStrike" cap="none" dirty="0">
                <a:solidFill>
                  <a:schemeClr val="dk1"/>
                </a:solidFill>
                <a:latin typeface="Arial"/>
                <a:ea typeface="Arial"/>
                <a:cs typeface="Arial"/>
                <a:sym typeface="Arial"/>
              </a:rPr>
              <a:t> NSERC, SSHRC, FRQ, CFI</a:t>
            </a:r>
            <a:endParaRPr b="0" i="0" u="none" strike="noStrike" cap="none" dirty="0">
              <a:solidFill>
                <a:schemeClr val="dk1"/>
              </a:solidFill>
              <a:latin typeface="Calibri"/>
              <a:ea typeface="Calibri"/>
              <a:cs typeface="Calibri"/>
              <a:sym typeface="Calibri"/>
            </a:endParaRPr>
          </a:p>
          <a:p>
            <a:pPr marL="0" marR="0" lvl="1" indent="-95250" algn="l" rtl="0">
              <a:spcBef>
                <a:spcPts val="0"/>
              </a:spcBef>
              <a:spcAft>
                <a:spcPts val="0"/>
              </a:spcAft>
              <a:buClr>
                <a:schemeClr val="dk1"/>
              </a:buClr>
              <a:buSzPts val="1500"/>
              <a:buFont typeface="Arial"/>
              <a:buChar char="•"/>
            </a:pPr>
            <a:r>
              <a:rPr lang="en" b="0" i="0" u="none" strike="noStrike" cap="none" dirty="0">
                <a:solidFill>
                  <a:schemeClr val="dk1"/>
                </a:solidFill>
                <a:latin typeface="Arial"/>
                <a:ea typeface="Arial"/>
                <a:cs typeface="Arial"/>
                <a:sym typeface="Arial"/>
              </a:rPr>
              <a:t> 82 intégrations de systèmes</a:t>
            </a:r>
            <a:endParaRPr b="0" i="0" u="none" strike="noStrike" cap="none" dirty="0">
              <a:solidFill>
                <a:schemeClr val="dk1"/>
              </a:solidFill>
              <a:latin typeface="Calibri"/>
              <a:ea typeface="Calibri"/>
              <a:cs typeface="Calibri"/>
              <a:sym typeface="Calibri"/>
            </a:endParaRPr>
          </a:p>
          <a:p>
            <a:pPr marL="0" marR="0" lvl="1" indent="-95250" algn="l" rtl="0">
              <a:spcBef>
                <a:spcPts val="0"/>
              </a:spcBef>
              <a:spcAft>
                <a:spcPts val="0"/>
              </a:spcAft>
              <a:buClr>
                <a:schemeClr val="dk1"/>
              </a:buClr>
              <a:buSzPts val="1500"/>
              <a:buFont typeface="Arial"/>
              <a:buChar char="•"/>
            </a:pPr>
            <a:r>
              <a:rPr lang="en" b="0" i="0" u="none" strike="noStrike" cap="none" dirty="0">
                <a:solidFill>
                  <a:schemeClr val="dk1"/>
                </a:solidFill>
                <a:latin typeface="Arial"/>
                <a:ea typeface="Arial"/>
                <a:cs typeface="Arial"/>
                <a:sym typeface="Arial"/>
              </a:rPr>
              <a:t>160K sur 250K iDs actifs (.ca)</a:t>
            </a:r>
            <a:endParaRPr dirty="0"/>
          </a:p>
        </p:txBody>
      </p:sp>
      <p:pic>
        <p:nvPicPr>
          <p:cNvPr id="205" name="Google Shape;205;p36" descr="A red lines on a black background&#10;&#10;Description automatically generated"/>
          <p:cNvPicPr preferRelativeResize="0"/>
          <p:nvPr/>
        </p:nvPicPr>
        <p:blipFill rotWithShape="1">
          <a:blip r:embed="rId6">
            <a:alphaModFix/>
          </a:blip>
          <a:srcRect/>
          <a:stretch/>
        </p:blipFill>
        <p:spPr>
          <a:xfrm>
            <a:off x="2006458" y="3766633"/>
            <a:ext cx="2057402" cy="902461"/>
          </a:xfrm>
          <a:prstGeom prst="rect">
            <a:avLst/>
          </a:prstGeom>
          <a:noFill/>
          <a:ln>
            <a:noFill/>
          </a:ln>
        </p:spPr>
      </p:pic>
      <p:sp>
        <p:nvSpPr>
          <p:cNvPr id="206" name="Google Shape;206;p36"/>
          <p:cNvSpPr txBox="1">
            <a:spLocks noGrp="1"/>
          </p:cNvSpPr>
          <p:nvPr>
            <p:ph type="title"/>
          </p:nvPr>
        </p:nvSpPr>
        <p:spPr>
          <a:xfrm>
            <a:off x="900113" y="195098"/>
            <a:ext cx="7886700" cy="880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000"/>
              <a:buFont typeface="Arial"/>
              <a:buNone/>
            </a:pPr>
            <a:r>
              <a:rPr lang="en">
                <a:latin typeface="Arial"/>
                <a:ea typeface="Arial"/>
                <a:cs typeface="Arial"/>
                <a:sym typeface="Arial"/>
              </a:rPr>
              <a:t>Identificateurs persistants (PID) au Canada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sldNum" idx="12"/>
          </p:nvPr>
        </p:nvSpPr>
        <p:spPr>
          <a:xfrm>
            <a:off x="7752755" y="4767263"/>
            <a:ext cx="1034100" cy="273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800">
                <a:solidFill>
                  <a:schemeClr val="dk1"/>
                </a:solidFill>
                <a:latin typeface="Arial"/>
                <a:ea typeface="Arial"/>
                <a:cs typeface="Arial"/>
                <a:sym typeface="Arial"/>
              </a:rPr>
              <a:t>7</a:t>
            </a:fld>
            <a:endParaRPr sz="800">
              <a:solidFill>
                <a:schemeClr val="dk1"/>
              </a:solidFill>
              <a:latin typeface="Arial"/>
              <a:ea typeface="Arial"/>
              <a:cs typeface="Arial"/>
              <a:sym typeface="Arial"/>
            </a:endParaRPr>
          </a:p>
        </p:txBody>
      </p:sp>
      <p:sp>
        <p:nvSpPr>
          <p:cNvPr id="213" name="Google Shape;213;p37"/>
          <p:cNvSpPr txBox="1"/>
          <p:nvPr/>
        </p:nvSpPr>
        <p:spPr>
          <a:xfrm>
            <a:off x="4450555" y="1491853"/>
            <a:ext cx="4383000" cy="3048300"/>
          </a:xfrm>
          <a:prstGeom prst="rect">
            <a:avLst/>
          </a:prstGeom>
          <a:noFill/>
          <a:ln>
            <a:noFill/>
          </a:ln>
        </p:spPr>
        <p:txBody>
          <a:bodyPr spcFirstLastPara="1" wrap="square" lIns="0" tIns="0" rIns="0" bIns="0" anchor="t" anchorCtr="0">
            <a:noAutofit/>
          </a:bodyPr>
          <a:lstStyle/>
          <a:p>
            <a:pPr marL="342900" marR="0" lvl="0" indent="-203200" algn="l" rtl="0">
              <a:lnSpc>
                <a:spcPct val="90000"/>
              </a:lnSpc>
              <a:spcBef>
                <a:spcPts val="0"/>
              </a:spcBef>
              <a:spcAft>
                <a:spcPts val="0"/>
              </a:spcAft>
              <a:buClr>
                <a:srgbClr val="99CA3C"/>
              </a:buClr>
              <a:buSzPts val="2300"/>
              <a:buFont typeface="Calibri"/>
              <a:buNone/>
            </a:pPr>
            <a:endParaRPr sz="2300">
              <a:solidFill>
                <a:schemeClr val="dk1"/>
              </a:solidFill>
              <a:latin typeface="Arial"/>
              <a:ea typeface="Arial"/>
              <a:cs typeface="Arial"/>
              <a:sym typeface="Arial"/>
            </a:endParaRPr>
          </a:p>
        </p:txBody>
      </p:sp>
      <p:sp>
        <p:nvSpPr>
          <p:cNvPr id="214" name="Google Shape;214;p37"/>
          <p:cNvSpPr txBox="1"/>
          <p:nvPr/>
        </p:nvSpPr>
        <p:spPr>
          <a:xfrm>
            <a:off x="4450555" y="1491853"/>
            <a:ext cx="4281600" cy="2104500"/>
          </a:xfrm>
          <a:prstGeom prst="rect">
            <a:avLst/>
          </a:prstGeom>
          <a:noFill/>
          <a:ln>
            <a:noFill/>
          </a:ln>
        </p:spPr>
        <p:txBody>
          <a:bodyPr spcFirstLastPara="1" wrap="square" lIns="0" tIns="0" rIns="0" bIns="0" anchor="t" anchorCtr="0">
            <a:noAutofit/>
          </a:bodyPr>
          <a:lstStyle/>
          <a:p>
            <a:pPr marL="177800" marR="0" lvl="0" indent="-63500" algn="l" rtl="0">
              <a:lnSpc>
                <a:spcPct val="90000"/>
              </a:lnSpc>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 name="Google Shape;215;p37"/>
          <p:cNvSpPr txBox="1">
            <a:spLocks noGrp="1"/>
          </p:cNvSpPr>
          <p:nvPr>
            <p:ph type="title"/>
          </p:nvPr>
        </p:nvSpPr>
        <p:spPr>
          <a:xfrm>
            <a:off x="900113" y="195098"/>
            <a:ext cx="7886700" cy="880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000"/>
              <a:buFont typeface="Arial"/>
              <a:buNone/>
            </a:pPr>
            <a:r>
              <a:rPr lang="en">
                <a:latin typeface="Arial"/>
                <a:ea typeface="Arial"/>
                <a:cs typeface="Arial"/>
                <a:sym typeface="Arial"/>
              </a:rPr>
              <a:t>Gouvernance du PID</a:t>
            </a:r>
            <a:endParaRPr>
              <a:latin typeface="Arial"/>
              <a:ea typeface="Arial"/>
              <a:cs typeface="Arial"/>
              <a:sym typeface="Arial"/>
            </a:endParaRPr>
          </a:p>
        </p:txBody>
      </p:sp>
      <p:sp>
        <p:nvSpPr>
          <p:cNvPr id="216" name="Google Shape;216;p37"/>
          <p:cNvSpPr txBox="1"/>
          <p:nvPr/>
        </p:nvSpPr>
        <p:spPr>
          <a:xfrm>
            <a:off x="1417367" y="1922843"/>
            <a:ext cx="1678500" cy="762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1">
                <a:solidFill>
                  <a:schemeClr val="dk1"/>
                </a:solidFill>
                <a:latin typeface="Arial"/>
                <a:ea typeface="Arial"/>
                <a:cs typeface="Arial"/>
                <a:sym typeface="Arial"/>
              </a:rPr>
              <a:t>ORCID Canada </a:t>
            </a:r>
            <a:endParaRPr sz="1100"/>
          </a:p>
          <a:p>
            <a:pPr marL="0" marR="0" lvl="0" indent="0" algn="l" rtl="0">
              <a:spcBef>
                <a:spcPts val="0"/>
              </a:spcBef>
              <a:spcAft>
                <a:spcPts val="0"/>
              </a:spcAft>
              <a:buNone/>
            </a:pPr>
            <a:r>
              <a:rPr lang="en" sz="1500" b="1">
                <a:solidFill>
                  <a:schemeClr val="dk1"/>
                </a:solidFill>
                <a:latin typeface="Arial"/>
                <a:ea typeface="Arial"/>
                <a:cs typeface="Arial"/>
                <a:sym typeface="Arial"/>
              </a:rPr>
              <a:t>Comité de direction</a:t>
            </a:r>
            <a:endParaRPr sz="1500">
              <a:solidFill>
                <a:schemeClr val="dk1"/>
              </a:solidFill>
              <a:latin typeface="Arial"/>
              <a:ea typeface="Arial"/>
              <a:cs typeface="Arial"/>
              <a:sym typeface="Arial"/>
            </a:endParaRPr>
          </a:p>
        </p:txBody>
      </p:sp>
      <p:sp>
        <p:nvSpPr>
          <p:cNvPr id="217" name="Google Shape;217;p37"/>
          <p:cNvSpPr txBox="1"/>
          <p:nvPr/>
        </p:nvSpPr>
        <p:spPr>
          <a:xfrm>
            <a:off x="1500827" y="3319289"/>
            <a:ext cx="1788900" cy="762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500" b="1">
                <a:solidFill>
                  <a:schemeClr val="dk1"/>
                </a:solidFill>
                <a:latin typeface="Arial"/>
                <a:ea typeface="Arial"/>
                <a:cs typeface="Arial"/>
                <a:sym typeface="Arial"/>
              </a:rPr>
              <a:t>DataCite Canada </a:t>
            </a:r>
            <a:endParaRPr sz="1100"/>
          </a:p>
          <a:p>
            <a:pPr marL="0" marR="0" lvl="0" indent="0" algn="l" rtl="0">
              <a:spcBef>
                <a:spcPts val="0"/>
              </a:spcBef>
              <a:spcAft>
                <a:spcPts val="0"/>
              </a:spcAft>
              <a:buNone/>
            </a:pPr>
            <a:r>
              <a:rPr lang="en" sz="1500" b="1">
                <a:solidFill>
                  <a:schemeClr val="dk1"/>
                </a:solidFill>
                <a:latin typeface="Arial"/>
                <a:ea typeface="Arial"/>
                <a:cs typeface="Arial"/>
                <a:sym typeface="Arial"/>
              </a:rPr>
              <a:t>Comité de direction</a:t>
            </a:r>
            <a:endParaRPr sz="1500">
              <a:solidFill>
                <a:schemeClr val="dk1"/>
              </a:solidFill>
              <a:latin typeface="Arial"/>
              <a:ea typeface="Arial"/>
              <a:cs typeface="Arial"/>
              <a:sym typeface="Arial"/>
            </a:endParaRPr>
          </a:p>
        </p:txBody>
      </p:sp>
      <p:grpSp>
        <p:nvGrpSpPr>
          <p:cNvPr id="218" name="Google Shape;218;p37"/>
          <p:cNvGrpSpPr/>
          <p:nvPr/>
        </p:nvGrpSpPr>
        <p:grpSpPr>
          <a:xfrm>
            <a:off x="3289670" y="1501049"/>
            <a:ext cx="5722611" cy="3052395"/>
            <a:chOff x="984461" y="1633416"/>
            <a:chExt cx="7270500" cy="5375828"/>
          </a:xfrm>
        </p:grpSpPr>
        <p:sp>
          <p:nvSpPr>
            <p:cNvPr id="219" name="Google Shape;219;p37"/>
            <p:cNvSpPr txBox="1"/>
            <p:nvPr/>
          </p:nvSpPr>
          <p:spPr>
            <a:xfrm>
              <a:off x="985627" y="2002544"/>
              <a:ext cx="7269300" cy="5006700"/>
            </a:xfrm>
            <a:prstGeom prst="rect">
              <a:avLst/>
            </a:prstGeom>
            <a:solidFill>
              <a:schemeClr val="lt1"/>
            </a:solidFill>
            <a:ln w="9525" cap="flat" cmpd="sng">
              <a:solidFill>
                <a:srgbClr val="000080"/>
              </a:solidFill>
              <a:prstDash val="solid"/>
              <a:round/>
              <a:headEnd type="none" w="sm" len="sm"/>
              <a:tailEnd type="none" w="sm" len="sm"/>
            </a:ln>
          </p:spPr>
          <p:txBody>
            <a:bodyPr spcFirstLastPara="1" wrap="square" lIns="101250" tIns="182250" rIns="101250" bIns="101250" anchor="t" anchorCtr="0">
              <a:noAutofit/>
            </a:bodyPr>
            <a:lstStyle/>
            <a:p>
              <a:pPr marL="254000" marR="0" lvl="1" indent="-254000" algn="l" rtl="0">
                <a:spcBef>
                  <a:spcPts val="0"/>
                </a:spcBef>
                <a:spcAft>
                  <a:spcPts val="0"/>
                </a:spcAft>
                <a:buClr>
                  <a:schemeClr val="dk1"/>
                </a:buClr>
                <a:buSzPts val="1400"/>
                <a:buFont typeface="Arial"/>
                <a:buChar char="•"/>
              </a:pPr>
              <a:r>
                <a:rPr lang="en" sz="1400" b="0" i="1" u="none" strike="noStrike" cap="none" dirty="0">
                  <a:solidFill>
                    <a:schemeClr val="dk1"/>
                  </a:solidFill>
                  <a:latin typeface="Arial"/>
                  <a:ea typeface="Arial"/>
                  <a:cs typeface="Arial"/>
                  <a:sym typeface="Arial"/>
                </a:rPr>
                <a:t>Comité consultatif canadien sur les identificateurs persistants</a:t>
              </a:r>
              <a:endParaRPr sz="1400" b="0" i="0" u="none" strike="noStrike" cap="none" dirty="0">
                <a:solidFill>
                  <a:schemeClr val="dk1"/>
                </a:solidFill>
                <a:latin typeface="Calibri"/>
                <a:ea typeface="Calibri"/>
                <a:cs typeface="Calibri"/>
                <a:sym typeface="Calibri"/>
              </a:endParaRPr>
            </a:p>
            <a:p>
              <a:pPr marL="254000" marR="0" lvl="1" indent="-254000" algn="l" rtl="0">
                <a:spcBef>
                  <a:spcPts val="30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Comités directeurs composés/élus par les membres</a:t>
              </a:r>
              <a:endParaRPr sz="1100" dirty="0"/>
            </a:p>
            <a:p>
              <a:pPr marL="254000" marR="0" lvl="1" indent="-254000" algn="l" rtl="0">
                <a:spcBef>
                  <a:spcPts val="30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Comité consultatif commun, conseillant les deux consortiums PID bilingues</a:t>
              </a:r>
              <a:endParaRPr sz="1400" b="0" i="0" u="none" strike="noStrike" cap="none" dirty="0">
                <a:solidFill>
                  <a:schemeClr val="dk1"/>
                </a:solidFill>
                <a:latin typeface="Calibri"/>
                <a:ea typeface="Calibri"/>
                <a:cs typeface="Calibri"/>
                <a:sym typeface="Calibri"/>
              </a:endParaRPr>
            </a:p>
            <a:p>
              <a:pPr marL="254000" marR="0" lvl="1" indent="-254000" algn="l" rtl="0">
                <a:spcBef>
                  <a:spcPts val="30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Élaboration et mise en œuvre de la stratégie du PID</a:t>
              </a:r>
              <a:endParaRPr sz="1100" dirty="0"/>
            </a:p>
            <a:p>
              <a:pPr marL="254000" marR="0" lvl="1" indent="-254000" algn="l" rtl="0">
                <a:spcBef>
                  <a:spcPts val="30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Comité composé de</a:t>
              </a:r>
              <a:endParaRPr sz="1100" dirty="0"/>
            </a:p>
            <a:p>
              <a:pPr marL="596900" marR="0" lvl="2" indent="-254000" algn="l" rtl="0">
                <a:spcBef>
                  <a:spcPts val="30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Bailleurs de fonds</a:t>
              </a:r>
              <a:endParaRPr sz="1100" dirty="0"/>
            </a:p>
            <a:p>
              <a:pPr marL="596900" marR="0" lvl="2" indent="-254000" algn="l" rtl="0">
                <a:spcBef>
                  <a:spcPts val="300"/>
                </a:spcBef>
                <a:spcAft>
                  <a:spcPts val="0"/>
                </a:spcAft>
                <a:buClr>
                  <a:schemeClr val="dk1"/>
                </a:buClr>
                <a:buSzPts val="1400"/>
                <a:buFont typeface="Arial"/>
                <a:buChar char="•"/>
              </a:pPr>
              <a:r>
                <a:rPr lang="en" dirty="0">
                  <a:solidFill>
                    <a:schemeClr val="dk1"/>
                  </a:solidFill>
                </a:rPr>
                <a:t>Associations et consortiums de bibliothèques</a:t>
              </a:r>
              <a:endParaRPr sz="1100" dirty="0"/>
            </a:p>
            <a:p>
              <a:pPr marL="596900" marR="0" lvl="2" indent="-254000" algn="l" rtl="0">
                <a:spcBef>
                  <a:spcPts val="30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Infrastructure de recherche numérique</a:t>
              </a:r>
              <a:endParaRPr sz="1100" dirty="0"/>
            </a:p>
            <a:p>
              <a:pPr marL="596900" marR="0" lvl="2" indent="-254000" algn="l" rtl="0">
                <a:spcBef>
                  <a:spcPts val="30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Autres (par exemple, DSI, administrateurs de recherche)</a:t>
              </a:r>
              <a:endParaRPr sz="1100" dirty="0"/>
            </a:p>
            <a:p>
              <a:pPr marL="254000" marR="0" lvl="1" indent="-254000" algn="l" rtl="0">
                <a:spcBef>
                  <a:spcPts val="300"/>
                </a:spcBef>
                <a:spcAft>
                  <a:spcPts val="0"/>
                </a:spcAft>
                <a:buClr>
                  <a:schemeClr val="dk1"/>
                </a:buClr>
                <a:buSzPts val="1400"/>
                <a:buFont typeface="Arial"/>
                <a:buChar char="•"/>
              </a:pPr>
              <a:r>
                <a:rPr lang="en" sz="1400" b="0" i="0" u="none" strike="noStrike" cap="none" dirty="0">
                  <a:solidFill>
                    <a:schemeClr val="dk1"/>
                  </a:solidFill>
                  <a:latin typeface="Arial"/>
                  <a:ea typeface="Arial"/>
                  <a:cs typeface="Arial"/>
                  <a:sym typeface="Arial"/>
                </a:rPr>
                <a:t>Financement de l'Alliance pour la recherche numérique au Canada</a:t>
              </a:r>
              <a:endParaRPr sz="1100" dirty="0"/>
            </a:p>
          </p:txBody>
        </p:sp>
        <p:sp>
          <p:nvSpPr>
            <p:cNvPr id="220" name="Google Shape;220;p37"/>
            <p:cNvSpPr/>
            <p:nvPr/>
          </p:nvSpPr>
          <p:spPr>
            <a:xfrm>
              <a:off x="984461" y="1633416"/>
              <a:ext cx="7270500" cy="590100"/>
            </a:xfrm>
            <a:prstGeom prst="roundRect">
              <a:avLst>
                <a:gd name="adj" fmla="val 16667"/>
              </a:avLst>
            </a:prstGeom>
            <a:solidFill>
              <a:srgbClr val="000080"/>
            </a:solidFill>
            <a:ln w="9525" cap="flat" cmpd="sng">
              <a:solidFill>
                <a:srgbClr val="000080"/>
              </a:solidFill>
              <a:prstDash val="solid"/>
              <a:round/>
              <a:headEnd type="none" w="sm" len="sm"/>
              <a:tailEnd type="none" w="sm" len="sm"/>
            </a:ln>
          </p:spPr>
          <p:txBody>
            <a:bodyPr spcFirstLastPara="1" wrap="square" lIns="120950" tIns="0" rIns="120950" bIns="0" anchor="ctr" anchorCtr="0">
              <a:noAutofit/>
            </a:bodyPr>
            <a:lstStyle/>
            <a:p>
              <a:pPr marL="0" marR="0" lvl="0" indent="0" algn="ctr" rtl="0">
                <a:lnSpc>
                  <a:spcPct val="90000"/>
                </a:lnSpc>
                <a:spcBef>
                  <a:spcPts val="0"/>
                </a:spcBef>
                <a:spcAft>
                  <a:spcPts val="0"/>
                </a:spcAft>
                <a:buNone/>
              </a:pPr>
              <a:r>
                <a:rPr lang="en" sz="1800" b="1">
                  <a:solidFill>
                    <a:schemeClr val="lt1"/>
                  </a:solidFill>
                  <a:latin typeface="Arial"/>
                  <a:ea typeface="Arial"/>
                  <a:cs typeface="Arial"/>
                  <a:sym typeface="Arial"/>
                </a:rPr>
                <a:t>CPIDAC</a:t>
              </a:r>
              <a:endParaRPr sz="2300" b="1">
                <a:solidFill>
                  <a:schemeClr val="lt1"/>
                </a:solidFill>
                <a:latin typeface="Arial"/>
                <a:ea typeface="Arial"/>
                <a:cs typeface="Arial"/>
                <a:sym typeface="Arial"/>
              </a:endParaRPr>
            </a:p>
          </p:txBody>
        </p:sp>
      </p:grpSp>
      <p:pic>
        <p:nvPicPr>
          <p:cNvPr id="221" name="Google Shape;221;p37"/>
          <p:cNvPicPr preferRelativeResize="0"/>
          <p:nvPr/>
        </p:nvPicPr>
        <p:blipFill rotWithShape="1">
          <a:blip r:embed="rId3">
            <a:alphaModFix/>
          </a:blip>
          <a:srcRect/>
          <a:stretch/>
        </p:blipFill>
        <p:spPr>
          <a:xfrm>
            <a:off x="775729" y="3361850"/>
            <a:ext cx="547256" cy="547256"/>
          </a:xfrm>
          <a:prstGeom prst="rect">
            <a:avLst/>
          </a:prstGeom>
          <a:noFill/>
          <a:ln>
            <a:noFill/>
          </a:ln>
        </p:spPr>
      </p:pic>
      <p:pic>
        <p:nvPicPr>
          <p:cNvPr id="222" name="Google Shape;222;p37" descr="A black and white circle&#10;&#10;Description automatically generated with low confidence"/>
          <p:cNvPicPr preferRelativeResize="0"/>
          <p:nvPr/>
        </p:nvPicPr>
        <p:blipFill rotWithShape="1">
          <a:blip r:embed="rId4">
            <a:alphaModFix/>
          </a:blip>
          <a:srcRect/>
          <a:stretch/>
        </p:blipFill>
        <p:spPr>
          <a:xfrm>
            <a:off x="767328" y="1977215"/>
            <a:ext cx="548569" cy="548099"/>
          </a:xfrm>
          <a:prstGeom prst="rect">
            <a:avLst/>
          </a:prstGeom>
          <a:noFill/>
          <a:ln>
            <a:noFill/>
          </a:ln>
        </p:spPr>
      </p:pic>
      <p:pic>
        <p:nvPicPr>
          <p:cNvPr id="223" name="Google Shape;223;p37" descr="Text&#10;&#10;Description automatically generated"/>
          <p:cNvPicPr preferRelativeResize="0"/>
          <p:nvPr/>
        </p:nvPicPr>
        <p:blipFill rotWithShape="1">
          <a:blip r:embed="rId5">
            <a:alphaModFix/>
          </a:blip>
          <a:srcRect/>
          <a:stretch/>
        </p:blipFill>
        <p:spPr>
          <a:xfrm>
            <a:off x="4450556" y="4676766"/>
            <a:ext cx="3119206" cy="395641"/>
          </a:xfrm>
          <a:prstGeom prst="rect">
            <a:avLst/>
          </a:prstGeom>
          <a:noFill/>
          <a:ln>
            <a:noFill/>
          </a:ln>
        </p:spPr>
      </p:pic>
      <p:pic>
        <p:nvPicPr>
          <p:cNvPr id="224" name="Google Shape;224;p37"/>
          <p:cNvPicPr preferRelativeResize="0"/>
          <p:nvPr/>
        </p:nvPicPr>
        <p:blipFill rotWithShape="1">
          <a:blip r:embed="rId6">
            <a:alphaModFix/>
          </a:blip>
          <a:srcRect/>
          <a:stretch/>
        </p:blipFill>
        <p:spPr>
          <a:xfrm>
            <a:off x="5231718" y="490451"/>
            <a:ext cx="1847570" cy="8098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900125" y="1490875"/>
            <a:ext cx="8139600" cy="17511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3800"/>
              <a:buFont typeface="Arial"/>
              <a:buNone/>
            </a:pPr>
            <a:r>
              <a:rPr lang="en" sz="3800"/>
              <a:t>Les MIP au Canada : Une stratégie nationale</a:t>
            </a:r>
            <a:endParaRPr sz="3800"/>
          </a:p>
        </p:txBody>
      </p:sp>
      <p:sp>
        <p:nvSpPr>
          <p:cNvPr id="231" name="Google Shape;231;p38"/>
          <p:cNvSpPr txBox="1">
            <a:spLocks noGrp="1"/>
          </p:cNvSpPr>
          <p:nvPr>
            <p:ph type="body" idx="1"/>
          </p:nvPr>
        </p:nvSpPr>
        <p:spPr>
          <a:xfrm>
            <a:off x="900113" y="3442097"/>
            <a:ext cx="7886700" cy="112514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2100"/>
              <a:buNone/>
            </a:pPr>
            <a:endParaRPr sz="2100">
              <a:latin typeface="Arial"/>
              <a:ea typeface="Arial"/>
              <a:cs typeface="Arial"/>
              <a:sym typeface="Arial"/>
            </a:endParaRPr>
          </a:p>
          <a:p>
            <a:pPr marL="0" lvl="0" indent="0" algn="l" rtl="0">
              <a:lnSpc>
                <a:spcPct val="90000"/>
              </a:lnSpc>
              <a:spcBef>
                <a:spcPts val="800"/>
              </a:spcBef>
              <a:spcAft>
                <a:spcPts val="0"/>
              </a:spcAft>
              <a:buClr>
                <a:schemeClr val="lt1"/>
              </a:buClr>
              <a:buSzPts val="2100"/>
              <a:buNone/>
            </a:pPr>
            <a:endParaRPr sz="2100"/>
          </a:p>
        </p:txBody>
      </p:sp>
      <p:sp>
        <p:nvSpPr>
          <p:cNvPr id="232" name="Google Shape;232;p38"/>
          <p:cNvSpPr txBox="1">
            <a:spLocks noGrp="1"/>
          </p:cNvSpPr>
          <p:nvPr>
            <p:ph type="sldNum" idx="12"/>
          </p:nvPr>
        </p:nvSpPr>
        <p:spPr>
          <a:xfrm>
            <a:off x="7752754" y="4767263"/>
            <a:ext cx="1034058"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900113" y="195098"/>
            <a:ext cx="7886700" cy="880898"/>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000"/>
              <a:buFont typeface="Arial"/>
              <a:buNone/>
            </a:pPr>
            <a:r>
              <a:rPr lang="en"/>
              <a:t>Stratégie nationale PID</a:t>
            </a:r>
            <a:endParaRPr/>
          </a:p>
        </p:txBody>
      </p:sp>
      <p:grpSp>
        <p:nvGrpSpPr>
          <p:cNvPr id="239" name="Google Shape;239;p39"/>
          <p:cNvGrpSpPr/>
          <p:nvPr/>
        </p:nvGrpSpPr>
        <p:grpSpPr>
          <a:xfrm>
            <a:off x="4843463" y="1129442"/>
            <a:ext cx="3388585" cy="1791571"/>
            <a:chOff x="1047599" y="1724400"/>
            <a:chExt cx="7127614" cy="2617253"/>
          </a:xfrm>
        </p:grpSpPr>
        <p:sp>
          <p:nvSpPr>
            <p:cNvPr id="240" name="Google Shape;240;p39"/>
            <p:cNvSpPr txBox="1"/>
            <p:nvPr/>
          </p:nvSpPr>
          <p:spPr>
            <a:xfrm>
              <a:off x="1047599" y="1932830"/>
              <a:ext cx="7127614" cy="2408823"/>
            </a:xfrm>
            <a:prstGeom prst="rect">
              <a:avLst/>
            </a:prstGeom>
            <a:solidFill>
              <a:schemeClr val="lt1"/>
            </a:solidFill>
            <a:ln w="9525" cap="flat" cmpd="sng">
              <a:solidFill>
                <a:srgbClr val="000080"/>
              </a:solidFill>
              <a:prstDash val="solid"/>
              <a:round/>
              <a:headEnd type="none" w="sm" len="sm"/>
              <a:tailEnd type="none" w="sm" len="sm"/>
            </a:ln>
          </p:spPr>
          <p:txBody>
            <a:bodyPr spcFirstLastPara="1" wrap="square" lIns="101250" tIns="182250" rIns="101250" bIns="101250" anchor="t" anchorCtr="0">
              <a:noAutofit/>
            </a:bodyPr>
            <a:lstStyle/>
            <a:p>
              <a:pPr marL="165100" marR="0" lvl="1" indent="-171450" algn="l" rtl="0">
                <a:spcBef>
                  <a:spcPts val="0"/>
                </a:spcBef>
                <a:spcAft>
                  <a:spcPts val="0"/>
                </a:spcAft>
                <a:buClr>
                  <a:schemeClr val="dk1"/>
                </a:buClr>
                <a:buSzPts val="1500"/>
                <a:buFont typeface="Noto Sans Symbols"/>
                <a:buChar char="▪"/>
              </a:pPr>
              <a:r>
                <a:rPr lang="en" b="0" i="0" u="none" strike="noStrike" cap="none" dirty="0">
                  <a:solidFill>
                    <a:schemeClr val="dk1"/>
                  </a:solidFill>
                  <a:latin typeface="Arial"/>
                  <a:ea typeface="Arial"/>
                  <a:cs typeface="Arial"/>
                  <a:sym typeface="Arial"/>
                </a:rPr>
                <a:t>RCDR, Alliance, CPIDAC</a:t>
              </a:r>
              <a:endParaRPr dirty="0"/>
            </a:p>
            <a:p>
              <a:pPr marL="165100" marR="0" lvl="1" indent="-171450" algn="l" rtl="0">
                <a:spcBef>
                  <a:spcPts val="300"/>
                </a:spcBef>
                <a:spcAft>
                  <a:spcPts val="0"/>
                </a:spcAft>
                <a:buClr>
                  <a:schemeClr val="dk1"/>
                </a:buClr>
                <a:buSzPts val="1500"/>
                <a:buFont typeface="Noto Sans Symbols"/>
                <a:buChar char="▪"/>
              </a:pPr>
              <a:r>
                <a:rPr lang="en" b="0" i="0" u="none" strike="noStrike" cap="none" dirty="0">
                  <a:solidFill>
                    <a:schemeClr val="dk1"/>
                  </a:solidFill>
                  <a:latin typeface="Arial"/>
                  <a:ea typeface="Arial"/>
                  <a:cs typeface="Arial"/>
                  <a:sym typeface="Arial"/>
                </a:rPr>
                <a:t>Consultations communautaires</a:t>
              </a:r>
              <a:endParaRPr dirty="0"/>
            </a:p>
            <a:p>
              <a:pPr marL="165100" marR="0" lvl="1" indent="-171450" algn="l" rtl="0">
                <a:spcBef>
                  <a:spcPts val="300"/>
                </a:spcBef>
                <a:spcAft>
                  <a:spcPts val="0"/>
                </a:spcAft>
                <a:buClr>
                  <a:schemeClr val="dk1"/>
                </a:buClr>
                <a:buSzPts val="1500"/>
                <a:buFont typeface="Noto Sans Symbols"/>
                <a:buChar char="▪"/>
              </a:pPr>
              <a:r>
                <a:rPr lang="en" b="0" i="0" u="sng" strike="noStrike" cap="none" dirty="0">
                  <a:solidFill>
                    <a:schemeClr val="hlink"/>
                  </a:solidFill>
                  <a:latin typeface="Arial"/>
                  <a:ea typeface="Arial"/>
                  <a:cs typeface="Arial"/>
                  <a:sym typeface="Arial"/>
                  <a:hlinkClick r:id="rId3"/>
                </a:rPr>
                <a:t>Rapport MoreBrains </a:t>
              </a:r>
              <a:r>
                <a:rPr lang="en" b="0" i="0" u="none" strike="noStrike" cap="none" dirty="0">
                  <a:solidFill>
                    <a:schemeClr val="dk1"/>
                  </a:solidFill>
                  <a:latin typeface="Arial"/>
                  <a:ea typeface="Arial"/>
                  <a:cs typeface="Arial"/>
                  <a:sym typeface="Arial"/>
                </a:rPr>
                <a:t>(Phase I)</a:t>
              </a:r>
              <a:endParaRPr dirty="0"/>
            </a:p>
            <a:p>
              <a:pPr marL="165100" marR="0" lvl="1" indent="-171450" algn="l" rtl="0">
                <a:spcBef>
                  <a:spcPts val="300"/>
                </a:spcBef>
                <a:spcAft>
                  <a:spcPts val="0"/>
                </a:spcAft>
                <a:buClr>
                  <a:schemeClr val="dk1"/>
                </a:buClr>
                <a:buSzPts val="1500"/>
                <a:buFont typeface="Noto Sans Symbols"/>
                <a:buChar char="▪"/>
              </a:pPr>
              <a:r>
                <a:rPr lang="en" b="0" i="0" u="sng" strike="noStrike" cap="none" dirty="0">
                  <a:solidFill>
                    <a:schemeClr val="hlink"/>
                  </a:solidFill>
                  <a:latin typeface="Arial"/>
                  <a:ea typeface="Arial"/>
                  <a:cs typeface="Arial"/>
                  <a:sym typeface="Arial"/>
                  <a:hlinkClick r:id="rId4"/>
                </a:rPr>
                <a:t>Boîte à outils de communication </a:t>
              </a:r>
              <a:r>
                <a:rPr lang="en" b="0" i="0" u="none" strike="noStrike" cap="none" dirty="0">
                  <a:solidFill>
                    <a:schemeClr val="dk1"/>
                  </a:solidFill>
                  <a:latin typeface="Arial"/>
                  <a:ea typeface="Arial"/>
                  <a:cs typeface="Arial"/>
                  <a:sym typeface="Arial"/>
                </a:rPr>
                <a:t>(phase II)</a:t>
              </a:r>
              <a:endParaRPr dirty="0"/>
            </a:p>
            <a:p>
              <a:pPr marL="165100" marR="0" lvl="1" indent="-171450" algn="l" rtl="0">
                <a:spcBef>
                  <a:spcPts val="300"/>
                </a:spcBef>
                <a:spcAft>
                  <a:spcPts val="0"/>
                </a:spcAft>
                <a:buClr>
                  <a:schemeClr val="dk1"/>
                </a:buClr>
                <a:buSzPts val="1500"/>
                <a:buFont typeface="Noto Sans Symbols"/>
                <a:buChar char="▪"/>
              </a:pPr>
              <a:r>
                <a:rPr lang="en" b="0" i="0" u="none" strike="noStrike" cap="none" dirty="0">
                  <a:solidFill>
                    <a:schemeClr val="dk1"/>
                  </a:solidFill>
                  <a:latin typeface="Arial"/>
                  <a:ea typeface="Arial"/>
                  <a:cs typeface="Arial"/>
                  <a:sym typeface="Arial"/>
                </a:rPr>
                <a:t>Entités prioritaires du PID (phase II)</a:t>
              </a:r>
              <a:endParaRPr dirty="0"/>
            </a:p>
          </p:txBody>
        </p:sp>
        <p:sp>
          <p:nvSpPr>
            <p:cNvPr id="241" name="Google Shape;241;p39"/>
            <p:cNvSpPr/>
            <p:nvPr/>
          </p:nvSpPr>
          <p:spPr>
            <a:xfrm>
              <a:off x="1278449" y="1724400"/>
              <a:ext cx="3292740" cy="426206"/>
            </a:xfrm>
            <a:prstGeom prst="roundRect">
              <a:avLst>
                <a:gd name="adj" fmla="val 16667"/>
              </a:avLst>
            </a:prstGeom>
            <a:solidFill>
              <a:srgbClr val="000080"/>
            </a:solidFill>
            <a:ln w="9525" cap="flat" cmpd="sng">
              <a:solidFill>
                <a:srgbClr val="000080"/>
              </a:solidFill>
              <a:prstDash val="solid"/>
              <a:round/>
              <a:headEnd type="none" w="sm" len="sm"/>
              <a:tailEnd type="none" w="sm" len="sm"/>
            </a:ln>
          </p:spPr>
          <p:txBody>
            <a:bodyPr spcFirstLastPara="1" wrap="square" lIns="120950" tIns="0" rIns="120950" bIns="0" anchor="ctr" anchorCtr="0">
              <a:noAutofit/>
            </a:bodyPr>
            <a:lstStyle/>
            <a:p>
              <a:pPr marL="0" marR="0" lvl="0" indent="0" algn="l" rtl="0">
                <a:lnSpc>
                  <a:spcPct val="90000"/>
                </a:lnSpc>
                <a:spcBef>
                  <a:spcPts val="0"/>
                </a:spcBef>
                <a:spcAft>
                  <a:spcPts val="0"/>
                </a:spcAft>
                <a:buNone/>
              </a:pPr>
              <a:r>
                <a:rPr lang="en" sz="1200" b="1" dirty="0">
                  <a:solidFill>
                    <a:schemeClr val="lt1"/>
                  </a:solidFill>
                  <a:latin typeface="Arial"/>
                  <a:ea typeface="Arial"/>
                  <a:cs typeface="Arial"/>
                  <a:sym typeface="Arial"/>
                </a:rPr>
                <a:t>Phases I et II</a:t>
              </a:r>
              <a:endParaRPr sz="1200" b="1" dirty="0">
                <a:solidFill>
                  <a:schemeClr val="lt1"/>
                </a:solidFill>
                <a:latin typeface="Arial"/>
                <a:ea typeface="Arial"/>
                <a:cs typeface="Arial"/>
                <a:sym typeface="Arial"/>
              </a:endParaRPr>
            </a:p>
          </p:txBody>
        </p:sp>
      </p:grpSp>
      <p:grpSp>
        <p:nvGrpSpPr>
          <p:cNvPr id="242" name="Google Shape;242;p39"/>
          <p:cNvGrpSpPr/>
          <p:nvPr/>
        </p:nvGrpSpPr>
        <p:grpSpPr>
          <a:xfrm>
            <a:off x="900113" y="1147451"/>
            <a:ext cx="3317729" cy="1773561"/>
            <a:chOff x="1047598" y="1724400"/>
            <a:chExt cx="7543190" cy="2441910"/>
          </a:xfrm>
        </p:grpSpPr>
        <p:sp>
          <p:nvSpPr>
            <p:cNvPr id="243" name="Google Shape;243;p39"/>
            <p:cNvSpPr txBox="1"/>
            <p:nvPr/>
          </p:nvSpPr>
          <p:spPr>
            <a:xfrm>
              <a:off x="1047598" y="1956442"/>
              <a:ext cx="7543190" cy="2209868"/>
            </a:xfrm>
            <a:prstGeom prst="rect">
              <a:avLst/>
            </a:prstGeom>
            <a:solidFill>
              <a:schemeClr val="lt1"/>
            </a:solidFill>
            <a:ln w="9525" cap="flat" cmpd="sng">
              <a:solidFill>
                <a:srgbClr val="000080"/>
              </a:solidFill>
              <a:prstDash val="solid"/>
              <a:round/>
              <a:headEnd type="none" w="sm" len="sm"/>
              <a:tailEnd type="none" w="sm" len="sm"/>
            </a:ln>
          </p:spPr>
          <p:txBody>
            <a:bodyPr spcFirstLastPara="1" wrap="square" lIns="101250" tIns="182250" rIns="101250" bIns="101250" anchor="t" anchorCtr="0">
              <a:noAutofit/>
            </a:bodyPr>
            <a:lstStyle/>
            <a:p>
              <a:pPr marL="165100" marR="0" lvl="1" indent="-171450" algn="l" rtl="0">
                <a:spcBef>
                  <a:spcPts val="0"/>
                </a:spcBef>
                <a:spcAft>
                  <a:spcPts val="0"/>
                </a:spcAft>
                <a:buClr>
                  <a:srgbClr val="000000"/>
                </a:buClr>
                <a:buSzPts val="1500"/>
                <a:buFont typeface="Noto Sans Symbols"/>
                <a:buChar char="▪"/>
              </a:pPr>
              <a:r>
                <a:rPr lang="en" b="0" i="0" u="none" strike="noStrike" cap="none" dirty="0">
                  <a:solidFill>
                    <a:srgbClr val="000000"/>
                  </a:solidFill>
                  <a:latin typeface="Arial"/>
                  <a:ea typeface="Arial"/>
                  <a:cs typeface="Arial"/>
                  <a:sym typeface="Arial"/>
                </a:rPr>
                <a:t>Une approche communautaire</a:t>
              </a:r>
              <a:endParaRPr dirty="0"/>
            </a:p>
            <a:p>
              <a:pPr marL="165100" marR="0" lvl="1" indent="-171450" algn="l" rtl="0">
                <a:spcBef>
                  <a:spcPts val="300"/>
                </a:spcBef>
                <a:spcAft>
                  <a:spcPts val="0"/>
                </a:spcAft>
                <a:buClr>
                  <a:srgbClr val="000000"/>
                </a:buClr>
                <a:buSzPts val="1500"/>
                <a:buFont typeface="Noto Sans Symbols"/>
                <a:buChar char="▪"/>
              </a:pPr>
              <a:r>
                <a:rPr lang="en" b="0" i="0" u="none" strike="noStrike" cap="none" dirty="0">
                  <a:solidFill>
                    <a:srgbClr val="000000"/>
                  </a:solidFill>
                  <a:latin typeface="Arial"/>
                  <a:ea typeface="Arial"/>
                  <a:cs typeface="Arial"/>
                  <a:sym typeface="Arial"/>
                </a:rPr>
                <a:t>Collaboration intersectorielle</a:t>
              </a:r>
              <a:endParaRPr dirty="0"/>
            </a:p>
            <a:p>
              <a:pPr marL="165100" marR="0" lvl="1" indent="-171450" algn="l" rtl="0">
                <a:spcBef>
                  <a:spcPts val="300"/>
                </a:spcBef>
                <a:spcAft>
                  <a:spcPts val="0"/>
                </a:spcAft>
                <a:buClr>
                  <a:srgbClr val="000000"/>
                </a:buClr>
                <a:buSzPts val="1500"/>
                <a:buFont typeface="Noto Sans Symbols"/>
                <a:buChar char="▪"/>
              </a:pPr>
              <a:r>
                <a:rPr lang="en" b="0" i="0" u="none" strike="noStrike" cap="none" dirty="0">
                  <a:solidFill>
                    <a:srgbClr val="000000"/>
                  </a:solidFill>
                  <a:latin typeface="Arial"/>
                  <a:ea typeface="Arial"/>
                  <a:cs typeface="Arial"/>
                  <a:sym typeface="Arial"/>
                </a:rPr>
                <a:t>Financement national pour soutenir les initiatives centralisées</a:t>
              </a:r>
              <a:endParaRPr dirty="0"/>
            </a:p>
            <a:p>
              <a:pPr marL="165100" marR="0" lvl="1" indent="-171450" algn="l" rtl="0">
                <a:spcBef>
                  <a:spcPts val="300"/>
                </a:spcBef>
                <a:spcAft>
                  <a:spcPts val="0"/>
                </a:spcAft>
                <a:buClr>
                  <a:srgbClr val="000000"/>
                </a:buClr>
                <a:buSzPts val="1500"/>
                <a:buFont typeface="Noto Sans Symbols"/>
                <a:buChar char="▪"/>
              </a:pPr>
              <a:r>
                <a:rPr lang="en" b="0" i="0" u="none" strike="noStrike" cap="none" dirty="0">
                  <a:solidFill>
                    <a:srgbClr val="000000"/>
                  </a:solidFill>
                  <a:latin typeface="Arial"/>
                  <a:ea typeface="Arial"/>
                  <a:cs typeface="Arial"/>
                  <a:sym typeface="Arial"/>
                </a:rPr>
                <a:t>Politiques nationales (Open Science)</a:t>
              </a:r>
              <a:endParaRPr dirty="0"/>
            </a:p>
          </p:txBody>
        </p:sp>
        <p:sp>
          <p:nvSpPr>
            <p:cNvPr id="244" name="Google Shape;244;p39"/>
            <p:cNvSpPr/>
            <p:nvPr/>
          </p:nvSpPr>
          <p:spPr>
            <a:xfrm>
              <a:off x="1278445" y="1724400"/>
              <a:ext cx="6873756" cy="426206"/>
            </a:xfrm>
            <a:prstGeom prst="roundRect">
              <a:avLst>
                <a:gd name="adj" fmla="val 16667"/>
              </a:avLst>
            </a:prstGeom>
            <a:solidFill>
              <a:srgbClr val="000080"/>
            </a:solidFill>
            <a:ln w="9525" cap="flat" cmpd="sng">
              <a:solidFill>
                <a:srgbClr val="000080"/>
              </a:solidFill>
              <a:prstDash val="solid"/>
              <a:round/>
              <a:headEnd type="none" w="sm" len="sm"/>
              <a:tailEnd type="none" w="sm" len="sm"/>
            </a:ln>
          </p:spPr>
          <p:txBody>
            <a:bodyPr spcFirstLastPara="1" wrap="square" lIns="120950" tIns="0" rIns="120950" bIns="0" anchor="ctr" anchorCtr="0">
              <a:noAutofit/>
            </a:bodyPr>
            <a:lstStyle/>
            <a:p>
              <a:pPr marL="0" marR="0" lvl="0" indent="0" algn="l" rtl="0">
                <a:lnSpc>
                  <a:spcPct val="90000"/>
                </a:lnSpc>
                <a:spcBef>
                  <a:spcPts val="0"/>
                </a:spcBef>
                <a:spcAft>
                  <a:spcPts val="0"/>
                </a:spcAft>
                <a:buNone/>
              </a:pPr>
              <a:r>
                <a:rPr lang="en" sz="1200" b="1" dirty="0">
                  <a:solidFill>
                    <a:schemeClr val="lt1"/>
                  </a:solidFill>
                  <a:latin typeface="Arial"/>
                  <a:ea typeface="Arial"/>
                  <a:cs typeface="Arial"/>
                  <a:sym typeface="Arial"/>
                </a:rPr>
                <a:t>Pourquoi une stratégie nationale ?</a:t>
              </a:r>
              <a:endParaRPr sz="1200" dirty="0"/>
            </a:p>
          </p:txBody>
        </p:sp>
      </p:grpSp>
      <p:grpSp>
        <p:nvGrpSpPr>
          <p:cNvPr id="245" name="Google Shape;245;p39"/>
          <p:cNvGrpSpPr/>
          <p:nvPr/>
        </p:nvGrpSpPr>
        <p:grpSpPr>
          <a:xfrm>
            <a:off x="900112" y="3100263"/>
            <a:ext cx="3388585" cy="1933651"/>
            <a:chOff x="1047599" y="1724400"/>
            <a:chExt cx="7127614" cy="2617253"/>
          </a:xfrm>
        </p:grpSpPr>
        <p:sp>
          <p:nvSpPr>
            <p:cNvPr id="246" name="Google Shape;246;p39"/>
            <p:cNvSpPr txBox="1"/>
            <p:nvPr/>
          </p:nvSpPr>
          <p:spPr>
            <a:xfrm>
              <a:off x="1047599" y="1932830"/>
              <a:ext cx="7127614" cy="2408823"/>
            </a:xfrm>
            <a:prstGeom prst="rect">
              <a:avLst/>
            </a:prstGeom>
            <a:solidFill>
              <a:schemeClr val="lt1"/>
            </a:solidFill>
            <a:ln w="9525" cap="flat" cmpd="sng">
              <a:solidFill>
                <a:srgbClr val="000080"/>
              </a:solidFill>
              <a:prstDash val="solid"/>
              <a:round/>
              <a:headEnd type="none" w="sm" len="sm"/>
              <a:tailEnd type="none" w="sm" len="sm"/>
            </a:ln>
          </p:spPr>
          <p:txBody>
            <a:bodyPr spcFirstLastPara="1" wrap="square" lIns="101250" tIns="182250" rIns="101250" bIns="101250" anchor="t" anchorCtr="0">
              <a:noAutofit/>
            </a:bodyPr>
            <a:lstStyle/>
            <a:p>
              <a:pPr marL="165100" marR="0" lvl="1" indent="-171450" algn="l" rtl="0">
                <a:spcBef>
                  <a:spcPts val="0"/>
                </a:spcBef>
                <a:spcAft>
                  <a:spcPts val="0"/>
                </a:spcAft>
                <a:buClr>
                  <a:schemeClr val="dk1"/>
                </a:buClr>
                <a:buSzPts val="1500"/>
                <a:buFont typeface="Noto Sans Symbols"/>
                <a:buChar char="▪"/>
              </a:pPr>
              <a:r>
                <a:rPr lang="en" sz="1200" b="0" i="0" u="none" strike="noStrike" cap="none" dirty="0">
                  <a:solidFill>
                    <a:schemeClr val="dk1"/>
                  </a:solidFill>
                  <a:latin typeface="Arial"/>
                  <a:ea typeface="Arial"/>
                  <a:cs typeface="Arial"/>
                  <a:sym typeface="Arial"/>
                </a:rPr>
                <a:t>Réunion annuelle en personne de la CPIDAC</a:t>
              </a:r>
              <a:endParaRPr sz="1200" dirty="0"/>
            </a:p>
            <a:p>
              <a:pPr marL="165100" marR="0" lvl="1" indent="-171450" algn="l" rtl="0">
                <a:spcBef>
                  <a:spcPts val="300"/>
                </a:spcBef>
                <a:spcAft>
                  <a:spcPts val="0"/>
                </a:spcAft>
                <a:buClr>
                  <a:schemeClr val="dk1"/>
                </a:buClr>
                <a:buSzPts val="1500"/>
                <a:buFont typeface="Noto Sans Symbols"/>
                <a:buChar char="▪"/>
              </a:pPr>
              <a:r>
                <a:rPr lang="en" sz="1200" b="0" i="0" u="none" strike="noStrike" cap="none" dirty="0">
                  <a:solidFill>
                    <a:schemeClr val="dk1"/>
                  </a:solidFill>
                  <a:latin typeface="Arial"/>
                  <a:ea typeface="Arial"/>
                  <a:cs typeface="Arial"/>
                  <a:sym typeface="Arial"/>
                </a:rPr>
                <a:t>Une liste de contrôle pour réussir</a:t>
              </a:r>
              <a:endParaRPr sz="1200" dirty="0"/>
            </a:p>
            <a:p>
              <a:pPr marL="165100" marR="0" lvl="1" indent="-171450" algn="l" rtl="0">
                <a:spcBef>
                  <a:spcPts val="300"/>
                </a:spcBef>
                <a:spcAft>
                  <a:spcPts val="0"/>
                </a:spcAft>
                <a:buClr>
                  <a:schemeClr val="dk1"/>
                </a:buClr>
                <a:buSzPts val="1500"/>
                <a:buFont typeface="Noto Sans Symbols"/>
                <a:buChar char="▪"/>
              </a:pPr>
              <a:r>
                <a:rPr lang="en" sz="1200" b="0" i="0" u="sng" strike="noStrike" cap="none" dirty="0">
                  <a:solidFill>
                    <a:schemeClr val="hlink"/>
                  </a:solidFill>
                  <a:latin typeface="Arial"/>
                  <a:ea typeface="Arial"/>
                  <a:cs typeface="Arial"/>
                  <a:sym typeface="Arial"/>
                  <a:hlinkClick r:id="rId4"/>
                </a:rPr>
                <a:t>Vision, mission, principes</a:t>
              </a:r>
              <a:endParaRPr sz="1200" b="0" i="0" u="none" strike="noStrike" cap="none" dirty="0">
                <a:solidFill>
                  <a:schemeClr val="dk1"/>
                </a:solidFill>
                <a:latin typeface="Arial"/>
                <a:ea typeface="Arial"/>
                <a:cs typeface="Arial"/>
                <a:sym typeface="Arial"/>
              </a:endParaRPr>
            </a:p>
            <a:p>
              <a:pPr marL="165100" marR="0" lvl="1" indent="-171450" algn="l" rtl="0">
                <a:spcBef>
                  <a:spcPts val="300"/>
                </a:spcBef>
                <a:spcAft>
                  <a:spcPts val="0"/>
                </a:spcAft>
                <a:buClr>
                  <a:schemeClr val="dk1"/>
                </a:buClr>
                <a:buSzPts val="1500"/>
                <a:buFont typeface="Noto Sans Symbols"/>
                <a:buChar char="▪"/>
              </a:pPr>
              <a:r>
                <a:rPr lang="en" sz="1200" b="0" i="0" u="none" strike="noStrike" cap="none" dirty="0">
                  <a:solidFill>
                    <a:schemeClr val="dk1"/>
                  </a:solidFill>
                  <a:latin typeface="Arial"/>
                  <a:ea typeface="Arial"/>
                  <a:cs typeface="Arial"/>
                  <a:sym typeface="Arial"/>
                </a:rPr>
                <a:t>Analyse des lacunes</a:t>
              </a:r>
              <a:endParaRPr sz="1200" dirty="0"/>
            </a:p>
            <a:p>
              <a:pPr marL="165100" marR="0" lvl="1" indent="-171450" algn="l" rtl="0">
                <a:spcBef>
                  <a:spcPts val="300"/>
                </a:spcBef>
                <a:spcAft>
                  <a:spcPts val="0"/>
                </a:spcAft>
                <a:buClr>
                  <a:schemeClr val="dk1"/>
                </a:buClr>
                <a:buSzPts val="1500"/>
                <a:buFont typeface="Noto Sans Symbols"/>
                <a:buChar char="▪"/>
              </a:pPr>
              <a:r>
                <a:rPr lang="en" sz="1200" b="0" i="0" u="sng" strike="noStrike" cap="none" dirty="0">
                  <a:solidFill>
                    <a:schemeClr val="hlink"/>
                  </a:solidFill>
                  <a:latin typeface="Arial"/>
                  <a:ea typeface="Arial"/>
                  <a:cs typeface="Arial"/>
                  <a:sym typeface="Arial"/>
                  <a:hlinkClick r:id="rId5"/>
                </a:rPr>
                <a:t>Matrice de sélection des PID</a:t>
              </a:r>
              <a:endParaRPr sz="1200" b="0" i="0" u="none" strike="noStrike" cap="none" dirty="0">
                <a:solidFill>
                  <a:schemeClr val="dk1"/>
                </a:solidFill>
                <a:latin typeface="Arial"/>
                <a:ea typeface="Arial"/>
                <a:cs typeface="Arial"/>
                <a:sym typeface="Arial"/>
              </a:endParaRPr>
            </a:p>
            <a:p>
              <a:pPr marL="165100" marR="0" lvl="1" indent="-171450" algn="l" rtl="0">
                <a:spcBef>
                  <a:spcPts val="300"/>
                </a:spcBef>
                <a:spcAft>
                  <a:spcPts val="0"/>
                </a:spcAft>
                <a:buClr>
                  <a:schemeClr val="dk1"/>
                </a:buClr>
                <a:buSzPts val="1500"/>
                <a:buFont typeface="Noto Sans Symbols"/>
                <a:buChar char="▪"/>
              </a:pPr>
              <a:r>
                <a:rPr lang="en" sz="1200" b="0" i="0" u="sng" strike="noStrike" cap="none" dirty="0">
                  <a:solidFill>
                    <a:schemeClr val="hlink"/>
                  </a:solidFill>
                  <a:latin typeface="Arial"/>
                  <a:ea typeface="Arial"/>
                  <a:cs typeface="Arial"/>
                  <a:sym typeface="Arial"/>
                  <a:hlinkClick r:id="rId6"/>
                </a:rPr>
                <a:t>Rapport final/recommandations</a:t>
              </a:r>
              <a:endParaRPr sz="1200" b="0" i="0" u="none" strike="noStrike" cap="none" dirty="0">
                <a:solidFill>
                  <a:schemeClr val="dk1"/>
                </a:solidFill>
                <a:latin typeface="Arial"/>
                <a:ea typeface="Arial"/>
                <a:cs typeface="Arial"/>
                <a:sym typeface="Arial"/>
              </a:endParaRPr>
            </a:p>
          </p:txBody>
        </p:sp>
        <p:sp>
          <p:nvSpPr>
            <p:cNvPr id="247" name="Google Shape;247;p39"/>
            <p:cNvSpPr/>
            <p:nvPr/>
          </p:nvSpPr>
          <p:spPr>
            <a:xfrm>
              <a:off x="1278449" y="1724400"/>
              <a:ext cx="3292740" cy="426206"/>
            </a:xfrm>
            <a:prstGeom prst="roundRect">
              <a:avLst>
                <a:gd name="adj" fmla="val 16667"/>
              </a:avLst>
            </a:prstGeom>
            <a:solidFill>
              <a:srgbClr val="000080"/>
            </a:solidFill>
            <a:ln w="9525" cap="flat" cmpd="sng">
              <a:solidFill>
                <a:srgbClr val="000080"/>
              </a:solidFill>
              <a:prstDash val="solid"/>
              <a:round/>
              <a:headEnd type="none" w="sm" len="sm"/>
              <a:tailEnd type="none" w="sm" len="sm"/>
            </a:ln>
          </p:spPr>
          <p:txBody>
            <a:bodyPr spcFirstLastPara="1" wrap="square" lIns="120950" tIns="0" rIns="120950" bIns="0" anchor="ctr" anchorCtr="0">
              <a:noAutofit/>
            </a:bodyPr>
            <a:lstStyle/>
            <a:p>
              <a:pPr marL="0" marR="0" lvl="0" indent="0" algn="l" rtl="0">
                <a:lnSpc>
                  <a:spcPct val="90000"/>
                </a:lnSpc>
                <a:spcBef>
                  <a:spcPts val="0"/>
                </a:spcBef>
                <a:spcAft>
                  <a:spcPts val="0"/>
                </a:spcAft>
                <a:buNone/>
              </a:pPr>
              <a:r>
                <a:rPr lang="en" sz="1200" b="1" dirty="0">
                  <a:solidFill>
                    <a:schemeClr val="lt1"/>
                  </a:solidFill>
                  <a:latin typeface="Arial"/>
                  <a:ea typeface="Arial"/>
                  <a:cs typeface="Arial"/>
                  <a:sym typeface="Arial"/>
                </a:rPr>
                <a:t>Phase III</a:t>
              </a:r>
              <a:endParaRPr sz="1200" b="1" dirty="0">
                <a:solidFill>
                  <a:schemeClr val="lt1"/>
                </a:solidFill>
                <a:latin typeface="Arial"/>
                <a:ea typeface="Arial"/>
                <a:cs typeface="Arial"/>
                <a:sym typeface="Arial"/>
              </a:endParaRPr>
            </a:p>
          </p:txBody>
        </p:sp>
      </p:grpSp>
      <p:grpSp>
        <p:nvGrpSpPr>
          <p:cNvPr id="248" name="Google Shape;248;p39"/>
          <p:cNvGrpSpPr/>
          <p:nvPr/>
        </p:nvGrpSpPr>
        <p:grpSpPr>
          <a:xfrm>
            <a:off x="4843462" y="3100263"/>
            <a:ext cx="3388585" cy="1933651"/>
            <a:chOff x="6457949" y="4133684"/>
            <a:chExt cx="4518113" cy="2578201"/>
          </a:xfrm>
        </p:grpSpPr>
        <p:grpSp>
          <p:nvGrpSpPr>
            <p:cNvPr id="249" name="Google Shape;249;p39"/>
            <p:cNvGrpSpPr/>
            <p:nvPr/>
          </p:nvGrpSpPr>
          <p:grpSpPr>
            <a:xfrm>
              <a:off x="6457949" y="4133684"/>
              <a:ext cx="4518113" cy="2578201"/>
              <a:chOff x="1047599" y="1724400"/>
              <a:chExt cx="7127614" cy="2617253"/>
            </a:xfrm>
          </p:grpSpPr>
          <p:sp>
            <p:nvSpPr>
              <p:cNvPr id="250" name="Google Shape;250;p39"/>
              <p:cNvSpPr txBox="1"/>
              <p:nvPr/>
            </p:nvSpPr>
            <p:spPr>
              <a:xfrm>
                <a:off x="1047599" y="1932830"/>
                <a:ext cx="7127614" cy="2408823"/>
              </a:xfrm>
              <a:prstGeom prst="rect">
                <a:avLst/>
              </a:prstGeom>
              <a:solidFill>
                <a:schemeClr val="lt1"/>
              </a:solidFill>
              <a:ln w="9525" cap="flat" cmpd="sng">
                <a:solidFill>
                  <a:srgbClr val="000080"/>
                </a:solidFill>
                <a:prstDash val="solid"/>
                <a:round/>
                <a:headEnd type="none" w="sm" len="sm"/>
                <a:tailEnd type="none" w="sm" len="sm"/>
              </a:ln>
            </p:spPr>
            <p:txBody>
              <a:bodyPr spcFirstLastPara="1" wrap="square" lIns="101250" tIns="182250" rIns="101250" bIns="101250" anchor="t" anchorCtr="0">
                <a:noAutofit/>
              </a:bodyPr>
              <a:lstStyle/>
              <a:p>
                <a:pPr marL="165100" marR="0" lvl="1" indent="-76200" algn="l" rtl="0">
                  <a:spcBef>
                    <a:spcPts val="0"/>
                  </a:spcBef>
                  <a:spcAft>
                    <a:spcPts val="0"/>
                  </a:spcAft>
                  <a:buClr>
                    <a:schemeClr val="dk1"/>
                  </a:buClr>
                  <a:buSzPts val="1500"/>
                  <a:buFont typeface="Noto Sans Symbols"/>
                  <a:buNone/>
                </a:pPr>
                <a:endParaRPr sz="1500" b="0" i="0" u="none" strike="noStrike" cap="none">
                  <a:solidFill>
                    <a:schemeClr val="dk1"/>
                  </a:solidFill>
                  <a:latin typeface="Arial"/>
                  <a:ea typeface="Arial"/>
                  <a:cs typeface="Arial"/>
                  <a:sym typeface="Arial"/>
                </a:endParaRPr>
              </a:p>
            </p:txBody>
          </p:sp>
          <p:sp>
            <p:nvSpPr>
              <p:cNvPr id="251" name="Google Shape;251;p39"/>
              <p:cNvSpPr/>
              <p:nvPr/>
            </p:nvSpPr>
            <p:spPr>
              <a:xfrm>
                <a:off x="1278449" y="1724400"/>
                <a:ext cx="3850014" cy="426206"/>
              </a:xfrm>
              <a:prstGeom prst="roundRect">
                <a:avLst>
                  <a:gd name="adj" fmla="val 16667"/>
                </a:avLst>
              </a:prstGeom>
              <a:solidFill>
                <a:srgbClr val="000080"/>
              </a:solidFill>
              <a:ln w="9525" cap="flat" cmpd="sng">
                <a:solidFill>
                  <a:srgbClr val="000080"/>
                </a:solidFill>
                <a:prstDash val="solid"/>
                <a:round/>
                <a:headEnd type="none" w="sm" len="sm"/>
                <a:tailEnd type="none" w="sm" len="sm"/>
              </a:ln>
            </p:spPr>
            <p:txBody>
              <a:bodyPr spcFirstLastPara="1" wrap="square" lIns="120950" tIns="0" rIns="120950" bIns="0" anchor="ctr" anchorCtr="0">
                <a:noAutofit/>
              </a:bodyPr>
              <a:lstStyle/>
              <a:p>
                <a:pPr marL="0" marR="0" lvl="0" indent="0" algn="l" rtl="0">
                  <a:lnSpc>
                    <a:spcPct val="90000"/>
                  </a:lnSpc>
                  <a:spcBef>
                    <a:spcPts val="0"/>
                  </a:spcBef>
                  <a:spcAft>
                    <a:spcPts val="0"/>
                  </a:spcAft>
                  <a:buNone/>
                </a:pPr>
                <a:r>
                  <a:rPr lang="en" sz="1200" b="1" dirty="0">
                    <a:solidFill>
                      <a:schemeClr val="lt1"/>
                    </a:solidFill>
                    <a:latin typeface="Arial"/>
                    <a:ea typeface="Arial"/>
                    <a:cs typeface="Arial"/>
                    <a:sym typeface="Arial"/>
                  </a:rPr>
                  <a:t>Prochaines étapes</a:t>
                </a:r>
                <a:endParaRPr sz="1200" b="1" dirty="0">
                  <a:solidFill>
                    <a:schemeClr val="lt1"/>
                  </a:solidFill>
                  <a:latin typeface="Arial"/>
                  <a:ea typeface="Arial"/>
                  <a:cs typeface="Arial"/>
                  <a:sym typeface="Arial"/>
                </a:endParaRPr>
              </a:p>
            </p:txBody>
          </p:sp>
        </p:grpSp>
        <p:sp>
          <p:nvSpPr>
            <p:cNvPr id="252" name="Google Shape;252;p39"/>
            <p:cNvSpPr txBox="1"/>
            <p:nvPr/>
          </p:nvSpPr>
          <p:spPr>
            <a:xfrm>
              <a:off x="6604282" y="4556277"/>
              <a:ext cx="4113994" cy="1395213"/>
            </a:xfrm>
            <a:prstGeom prst="rect">
              <a:avLst/>
            </a:prstGeom>
            <a:noFill/>
            <a:ln>
              <a:noFill/>
            </a:ln>
          </p:spPr>
          <p:txBody>
            <a:bodyPr spcFirstLastPara="1" wrap="square" lIns="68575" tIns="34275" rIns="68575" bIns="34275" anchor="t" anchorCtr="0">
              <a:spAutoFit/>
            </a:bodyPr>
            <a:lstStyle/>
            <a:p>
              <a:pPr marL="165100" marR="0" lvl="1" indent="-171450" algn="l" rtl="0">
                <a:spcBef>
                  <a:spcPts val="0"/>
                </a:spcBef>
                <a:spcAft>
                  <a:spcPts val="0"/>
                </a:spcAft>
                <a:buClr>
                  <a:schemeClr val="dk1"/>
                </a:buClr>
                <a:buSzPts val="1500"/>
                <a:buFont typeface="Noto Sans Symbols"/>
                <a:buChar char="▪"/>
              </a:pPr>
              <a:r>
                <a:rPr lang="en" b="0" i="0" u="none" strike="noStrike" cap="none" dirty="0">
                  <a:solidFill>
                    <a:schemeClr val="dk1"/>
                  </a:solidFill>
                  <a:latin typeface="Arial"/>
                  <a:ea typeface="Arial"/>
                  <a:cs typeface="Arial"/>
                  <a:sym typeface="Arial"/>
                </a:rPr>
                <a:t>Plan de travail stratégique</a:t>
              </a:r>
              <a:endParaRPr b="0" i="0" u="none" strike="noStrike" cap="none" dirty="0">
                <a:solidFill>
                  <a:schemeClr val="dk1"/>
                </a:solidFill>
                <a:latin typeface="Calibri"/>
                <a:ea typeface="Calibri"/>
                <a:cs typeface="Calibri"/>
                <a:sym typeface="Calibri"/>
              </a:endParaRPr>
            </a:p>
            <a:p>
              <a:pPr marL="165100" marR="0" lvl="1" indent="-171450" algn="l" rtl="0">
                <a:spcBef>
                  <a:spcPts val="300"/>
                </a:spcBef>
                <a:spcAft>
                  <a:spcPts val="0"/>
                </a:spcAft>
                <a:buClr>
                  <a:schemeClr val="dk1"/>
                </a:buClr>
                <a:buSzPts val="1500"/>
                <a:buFont typeface="Noto Sans Symbols"/>
                <a:buChar char="▪"/>
              </a:pPr>
              <a:r>
                <a:rPr lang="en" b="0" i="0" u="none" strike="noStrike" cap="none" dirty="0">
                  <a:solidFill>
                    <a:schemeClr val="dk1"/>
                  </a:solidFill>
                  <a:latin typeface="Arial"/>
                  <a:ea typeface="Arial"/>
                  <a:cs typeface="Arial"/>
                  <a:sym typeface="Arial"/>
                </a:rPr>
                <a:t>Plan d'action entité par entité</a:t>
              </a:r>
              <a:endParaRPr dirty="0"/>
            </a:p>
            <a:p>
              <a:pPr marL="165100" marR="0" lvl="1" indent="-171450" algn="l" rtl="0">
                <a:spcBef>
                  <a:spcPts val="300"/>
                </a:spcBef>
                <a:spcAft>
                  <a:spcPts val="0"/>
                </a:spcAft>
                <a:buClr>
                  <a:schemeClr val="dk1"/>
                </a:buClr>
                <a:buSzPts val="1500"/>
                <a:buFont typeface="Noto Sans Symbols"/>
                <a:buChar char="▪"/>
              </a:pPr>
              <a:r>
                <a:rPr lang="en" b="0" i="0" u="none" strike="noStrike" cap="none" dirty="0">
                  <a:solidFill>
                    <a:schemeClr val="dk1"/>
                  </a:solidFill>
                  <a:latin typeface="Arial"/>
                  <a:ea typeface="Arial"/>
                  <a:cs typeface="Arial"/>
                  <a:sym typeface="Arial"/>
                </a:rPr>
                <a:t>Capacité technique</a:t>
              </a:r>
              <a:endParaRPr dirty="0"/>
            </a:p>
            <a:p>
              <a:pPr marL="165100" marR="0" lvl="1" indent="-171450" algn="l" rtl="0">
                <a:spcBef>
                  <a:spcPts val="300"/>
                </a:spcBef>
                <a:spcAft>
                  <a:spcPts val="0"/>
                </a:spcAft>
                <a:buClr>
                  <a:schemeClr val="dk1"/>
                </a:buClr>
                <a:buSzPts val="1500"/>
                <a:buFont typeface="Noto Sans Symbols"/>
                <a:buChar char="▪"/>
              </a:pPr>
              <a:r>
                <a:rPr lang="en" b="0" i="0" u="none" strike="noStrike" cap="none" dirty="0">
                  <a:solidFill>
                    <a:schemeClr val="dk1"/>
                  </a:solidFill>
                  <a:latin typeface="Arial"/>
                  <a:ea typeface="Arial"/>
                  <a:cs typeface="Arial"/>
                  <a:sym typeface="Arial"/>
                </a:rPr>
                <a:t>Stratégie d'engagement</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08d77-3e1d-4aba-bd6d-efd893bee290" xsi:nil="true"/>
    <lcf76f155ced4ddcb4097134ff3c332f xmlns="5ea24afe-c493-402d-99f4-1321f3cfdafd">
      <Terms xmlns="http://schemas.microsoft.com/office/infopath/2007/PartnerControls"/>
    </lcf76f155ced4ddcb4097134ff3c332f>
    <_Flow_SignoffStatus xmlns="5ea24afe-c493-402d-99f4-1321f3cfdafd" xsi:nil="true"/>
    <sort xmlns="5ea24afe-c493-402d-99f4-1321f3cfda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4E33D3F6BDE047998127E605B76890" ma:contentTypeVersion="18" ma:contentTypeDescription="Create a new document." ma:contentTypeScope="" ma:versionID="cb9b379de0aeb9d1afc87f7ce4c6aaf4">
  <xsd:schema xmlns:xsd="http://www.w3.org/2001/XMLSchema" xmlns:xs="http://www.w3.org/2001/XMLSchema" xmlns:p="http://schemas.microsoft.com/office/2006/metadata/properties" xmlns:ns2="5ea24afe-c493-402d-99f4-1321f3cfdafd" xmlns:ns3="c3708d77-3e1d-4aba-bd6d-efd893bee290" targetNamespace="http://schemas.microsoft.com/office/2006/metadata/properties" ma:root="true" ma:fieldsID="bb75c3f93bf0c6c71a22673c83b9eb2a" ns2:_="" ns3:_="">
    <xsd:import namespace="5ea24afe-c493-402d-99f4-1321f3cfdafd"/>
    <xsd:import namespace="c3708d77-3e1d-4aba-bd6d-efd893bee290"/>
    <xsd:element name="properties">
      <xsd:complexType>
        <xsd:sequence>
          <xsd:element name="documentManagement">
            <xsd:complexType>
              <xsd:all>
                <xsd:element ref="ns2:_Flow_SignoffStatus" minOccurs="0"/>
                <xsd:element ref="ns2:sort" minOccurs="0"/>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a24afe-c493-402d-99f4-1321f3cfdafd" elementFormDefault="qualified">
    <xsd:import namespace="http://schemas.microsoft.com/office/2006/documentManagement/types"/>
    <xsd:import namespace="http://schemas.microsoft.com/office/infopath/2007/PartnerControls"/>
    <xsd:element name="_Flow_SignoffStatus" ma:index="3" nillable="true" ma:displayName="Sign-off status" ma:internalName="Sign_x002d_off_x0020_status" ma:readOnly="false">
      <xsd:simpleType>
        <xsd:restriction base="dms:Text"/>
      </xsd:simpleType>
    </xsd:element>
    <xsd:element name="sort" ma:index="4" nillable="true" ma:displayName="sort" ma:format="Dropdown" ma:internalName="sort"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698ef90-d0f4-4f7a-9f06-adaa1e3c83c5"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hidden="true"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708d77-3e1d-4aba-bd6d-efd893bee29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b8e9ced-2c20-4cd5-bf8c-7286b4c64e60}" ma:internalName="TaxCatchAll" ma:readOnly="false" ma:showField="CatchAllData" ma:web="c3708d77-3e1d-4aba-bd6d-efd893bee29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6DFD86-20F6-435C-A130-999105EEA4B2}">
  <ds:schemaRefs>
    <ds:schemaRef ds:uri="http://schemas.microsoft.com/office/2006/metadata/properties"/>
    <ds:schemaRef ds:uri="http://schemas.microsoft.com/office/infopath/2007/PartnerControls"/>
    <ds:schemaRef ds:uri="c3708d77-3e1d-4aba-bd6d-efd893bee290"/>
    <ds:schemaRef ds:uri="5ea24afe-c493-402d-99f4-1321f3cfdafd"/>
  </ds:schemaRefs>
</ds:datastoreItem>
</file>

<file path=customXml/itemProps2.xml><?xml version="1.0" encoding="utf-8"?>
<ds:datastoreItem xmlns:ds="http://schemas.openxmlformats.org/officeDocument/2006/customXml" ds:itemID="{38D72AE3-E2EE-4775-ABF7-3813D95BD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a24afe-c493-402d-99f4-1321f3cfdafd"/>
    <ds:schemaRef ds:uri="c3708d77-3e1d-4aba-bd6d-efd893bee2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16F15C-86D6-4AE0-A33F-FA015A2E92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5876</Words>
  <Application>Microsoft Office PowerPoint</Application>
  <PresentationFormat>On-screen Show (16:9)</PresentationFormat>
  <Paragraphs>428</Paragraphs>
  <Slides>37</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Calibri</vt:lpstr>
      <vt:lpstr>Lato</vt:lpstr>
      <vt:lpstr>Noto Sans Symbols</vt:lpstr>
      <vt:lpstr>Helvetica Neue</vt:lpstr>
      <vt:lpstr>Roboto</vt:lpstr>
      <vt:lpstr>Arial</vt:lpstr>
      <vt:lpstr>Times New Roman</vt:lpstr>
      <vt:lpstr>Office Theme</vt:lpstr>
      <vt:lpstr>1_Office Theme</vt:lpstr>
      <vt:lpstr>De meilleures données, une charge moins lourde, un impact plus important :   La valeur des identifiants permanents (PID) dans l'écosystème de la recherche</vt:lpstr>
      <vt:lpstr>Ordre du jour</vt:lpstr>
      <vt:lpstr>Qu'est-ce qu'un PID ?  Une très brève introduction</vt:lpstr>
      <vt:lpstr>Identifiants persistants (PID)</vt:lpstr>
      <vt:lpstr>Interopérabilité</vt:lpstr>
      <vt:lpstr>Identificateurs persistants (PID) au Canada</vt:lpstr>
      <vt:lpstr>Gouvernance du PID</vt:lpstr>
      <vt:lpstr>Les MIP au Canada : Une stratégie nationale</vt:lpstr>
      <vt:lpstr>Stratégie nationale PID</vt:lpstr>
      <vt:lpstr>Rapport final : PID prioritaires pour les entités prioritaires</vt:lpstr>
      <vt:lpstr>Valeur des PID pour les bailleurs de fonds</vt:lpstr>
      <vt:lpstr>Identifiants permanents pour les bailleurs de fonds</vt:lpstr>
      <vt:lpstr>Identifiants permanents pour les bailleurs de fonds</vt:lpstr>
      <vt:lpstr>Comprendre les avantages</vt:lpstr>
      <vt:lpstr>Valeur des PID pour les bibliothèques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Valeur des PID pour les bureaux de recherche</vt:lpstr>
      <vt:lpstr>Cas d'utilisation : Données d'activité de la recherche institutionnelle</vt:lpstr>
      <vt:lpstr>Gestion des informations sur la recherche grâce aux PID</vt:lpstr>
      <vt:lpstr>Alignement stratégique et collaboration</vt:lpstr>
      <vt:lpstr>Questions/Discussion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Claire Duncan</dc:creator>
  <cp:keywords>, docId:C93540C2C6F4AA3EAFBF1A5489B9A0A6</cp:keywords>
  <cp:lastModifiedBy>Claire Duncan</cp:lastModifiedBy>
  <cp:revision>5</cp:revision>
  <dcterms:modified xsi:type="dcterms:W3CDTF">2025-05-15T15:28:17Z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0x0101008B4E33D3F6BDE047998127E605B76890</vt:lpwstr>
  </property>
  <property fmtid="{D5CDD505-2E9C-101B-9397-08002B2CF9AE}" pid="3" name="MediaServiceImageTags">
    <vt:lpwstr/>
  </property>
</Properties>
</file>