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omments/modernComment_254_2A1A3E14.xml" ContentType="application/vnd.ms-powerpoint.comment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comments/modernComment_213_324B8F0E.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85" r:id="rId3"/>
  </p:sldMasterIdLst>
  <p:notesMasterIdLst>
    <p:notesMasterId r:id="rId39"/>
  </p:notesMasterIdLst>
  <p:sldIdLst>
    <p:sldId id="256" r:id="rId4"/>
    <p:sldId id="257" r:id="rId5"/>
    <p:sldId id="258" r:id="rId6"/>
    <p:sldId id="596" r:id="rId7"/>
    <p:sldId id="628" r:id="rId8"/>
    <p:sldId id="514" r:id="rId9"/>
    <p:sldId id="529" r:id="rId10"/>
    <p:sldId id="527" r:id="rId11"/>
    <p:sldId id="573" r:id="rId12"/>
    <p:sldId id="531"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5143500" type="screen16x9"/>
  <p:notesSz cx="6858000" cy="9144000"/>
  <p:embeddedFontLst>
    <p:embeddedFont>
      <p:font typeface="DM Sans" pitchFamily="2"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Montserrat Light" panose="00000400000000000000" pitchFamily="2"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A8B428-13C5-30DE-817F-C260DF80BC47}" name="Mélanie Plante" initials="MP" userId="S::mplante@crkn.ca::dd97373e-768d-4863-886e-4952d73ed0a5" providerId="AD"/>
  <p188:author id="{1E65635B-1335-DF5C-0F51-6E3C871FFF36}" name="Ursula Carmichael" initials="UC" userId="S::ucarmichael@crkn.ca::ded7bcba-9e46-4423-a721-09305ecf58db" providerId="AD"/>
  <p188:author id="{02A60ED9-FB30-C0FC-90FB-AA289957CE5E}" name="John Aspler" initials="JA" userId="S::jaspler@crkn.ca::07d3de7f-b3e0-4c01-ab33-4381885423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8/10/relationships/authors" Targe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s>
</file>

<file path=ppt/comments/modernComment_213_324B8F0E.xml><?xml version="1.0" encoding="utf-8"?>
<p188:cmLst xmlns:a="http://schemas.openxmlformats.org/drawingml/2006/main" xmlns:r="http://schemas.openxmlformats.org/officeDocument/2006/relationships" xmlns:p188="http://schemas.microsoft.com/office/powerpoint/2018/8/main">
  <p188:cm id="{3A6A44E6-4D94-4236-AD08-6203F36C61C8}" authorId="{5DA8B428-13C5-30DE-817F-C260DF80BC47}" status="resolved" created="2025-10-06T21:45:13.926">
    <ac:txMkLst xmlns:ac="http://schemas.microsoft.com/office/drawing/2013/main/command">
      <pc:docMk xmlns:pc="http://schemas.microsoft.com/office/powerpoint/2013/main/command"/>
      <pc:sldMk xmlns:pc="http://schemas.microsoft.com/office/powerpoint/2013/main/command" cId="843812622" sldId="531"/>
      <ac:spMk id="5" creationId="{D6178B19-CC9A-AFC9-431F-B5459886AAA7}"/>
      <ac:txMk cp="0" len="13">
        <ac:context len="65" hash="943571855"/>
      </ac:txMk>
    </ac:txMkLst>
    <p188:pos x="2332322" y="273937"/>
    <p188:txBody>
      <a:bodyPr/>
      <a:lstStyle/>
      <a:p>
        <a:r>
          <a:rPr lang="en-US"/>
          <a:t>Might be nice to have a quote to add here where they talk about their experience</a:t>
        </a:r>
      </a:p>
    </p188:txBody>
  </p188:cm>
</p188:cmLst>
</file>

<file path=ppt/comments/modernComment_254_2A1A3E14.xml><?xml version="1.0" encoding="utf-8"?>
<p188:cmLst xmlns:a="http://schemas.openxmlformats.org/drawingml/2006/main" xmlns:r="http://schemas.openxmlformats.org/officeDocument/2006/relationships" xmlns:p188="http://schemas.microsoft.com/office/powerpoint/2018/8/main">
  <p188:cm id="{39B27F66-3D16-4F30-903C-88C4507968C5}" authorId="{1E65635B-1335-DF5C-0F51-6E3C871FFF36}" status="resolved" created="2024-09-18T18:08:42.626">
    <pc:sldMkLst xmlns:pc="http://schemas.microsoft.com/office/powerpoint/2013/main/command">
      <pc:docMk/>
      <pc:sldMk cId="52028177" sldId="501"/>
    </pc:sldMkLst>
    <p188:txBody>
      <a:bodyPr/>
      <a:lstStyle/>
      <a:p>
        <a:r>
          <a:rPr lang="en-CA"/>
          <a:t>Mention funder momentum</a:t>
        </a:r>
      </a:p>
    </p188:txBody>
  </p188:cm>
  <p188:cm id="{0D9D3DD4-3840-4DF6-AAC6-7C73534CB710}" authorId="{1E65635B-1335-DF5C-0F51-6E3C871FFF36}" status="resolved" created="2024-09-18T18:09:08.542">
    <pc:sldMkLst xmlns:pc="http://schemas.microsoft.com/office/powerpoint/2013/main/command">
      <pc:docMk/>
      <pc:sldMk cId="52028177" sldId="501"/>
    </pc:sldMkLst>
    <p188:txBody>
      <a:bodyPr/>
      <a:lstStyle/>
      <a:p>
        <a:r>
          <a:rPr lang="en-CA"/>
          <a:t>Fix wording</a:t>
        </a:r>
      </a:p>
    </p188:txBody>
  </p188:cm>
  <p188:cm id="{3B5146B3-3A67-4496-BFD0-7D10D59CFB5E}" authorId="{02A60ED9-FB30-C0FC-90FB-AA289957CE5E}" status="resolved" created="2024-09-18T20:25:37.654">
    <pc:sldMkLst xmlns:pc="http://schemas.microsoft.com/office/powerpoint/2013/main/command">
      <pc:docMk/>
      <pc:sldMk cId="52028177" sldId="501"/>
    </pc:sldMkLst>
    <p188:txBody>
      <a:bodyPr/>
      <a:lstStyle/>
      <a:p>
        <a:r>
          <a:rPr lang="en-CA"/>
          <a:t>Mention the 'please join'</a:t>
        </a:r>
      </a:p>
    </p188:txBody>
  </p188:cm>
  <p188:cm id="{9531CEBF-5211-4E28-A2ED-6E843EAA9EDB}" authorId="{02A60ED9-FB30-C0FC-90FB-AA289957CE5E}" status="resolved" created="2024-09-18T20:25:52.079">
    <pc:sldMkLst xmlns:pc="http://schemas.microsoft.com/office/powerpoint/2013/main/command">
      <pc:docMk/>
      <pc:sldMk cId="52028177" sldId="501"/>
    </pc:sldMkLst>
    <p188:txBody>
      <a:bodyPr/>
      <a:lstStyle/>
      <a:p>
        <a:r>
          <a:rPr lang="en-CA"/>
          <a:t>Mention CARL/U15 only in speaker notes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serc-crsng.gc.ca/NewsDetail-DetailNouvelles_eng.asp?ID=152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6484C-45EA-8E5F-209B-400837DC7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F9EB7-D7BE-02E1-F811-B3DDBE8C62B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C5C8F8-5FE2-94FA-70EF-089E5F11431F}"/>
              </a:ext>
            </a:extLst>
          </p:cNvPr>
          <p:cNvSpPr>
            <a:spLocks noGrp="1"/>
          </p:cNvSpPr>
          <p:nvPr>
            <p:ph type="body" idx="1"/>
          </p:nvPr>
        </p:nvSpPr>
        <p:spPr/>
        <p:txBody>
          <a:bodyPr/>
          <a:lstStyle/>
          <a:p>
            <a:pPr marL="0" indent="0">
              <a:buFont typeface="Arial" panose="020B0604020202020204" pitchFamily="34" charset="0"/>
              <a:buNone/>
            </a:pPr>
            <a:r>
              <a:rPr lang="en-US"/>
              <a:t>Pour situer FRQ au niveau mondial : avec 25 000 DOI, c'est le deuxième plus grand émetteur d'identifiants de subventions au monde. </a:t>
            </a:r>
          </a:p>
          <a:p>
            <a:pPr marL="171450" indent="-171450">
              <a:buFont typeface="Arial" panose="020B0604020202020204" pitchFamily="34" charset="0"/>
              <a:buChar char="•"/>
            </a:pPr>
            <a:r>
              <a:rPr lang="en-US"/>
              <a:t>La plupart de ces DOI sont associés à des ROR (ce qui n'est pas le cas pour la plupart des autres émetteurs d'identifiants de subventions, y compris le bureau de l'UE)</a:t>
            </a:r>
          </a:p>
          <a:p>
            <a:pPr marL="171450" indent="-171450">
              <a:buFont typeface="Arial" panose="020B0604020202020204" pitchFamily="34" charset="0"/>
              <a:buChar char="•"/>
            </a:pPr>
            <a:r>
              <a:rPr lang="en-US"/>
              <a:t>Un nombre croissant de DOI de subventions associés à des identifiants ORCID pour FRQ</a:t>
            </a:r>
            <a:endParaRPr lang="en-CA"/>
          </a:p>
        </p:txBody>
      </p:sp>
      <p:sp>
        <p:nvSpPr>
          <p:cNvPr id="4" name="Slide Number Placeholder 3">
            <a:extLst>
              <a:ext uri="{FF2B5EF4-FFF2-40B4-BE49-F238E27FC236}">
                <a16:creationId xmlns:a16="http://schemas.microsoft.com/office/drawing/2014/main" id="{0D1BFDB7-E7D5-6F96-7ED9-FB19A99480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80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dfe50be3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dfe50be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dfe50be3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dfe50be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fe50be39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dfe50be39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dfe50be39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dfe50be39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fe50be39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fe50be39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fe50be39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dfe50be39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fe50be39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fe50be39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fe50be39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dfe50be39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dfe50be39d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dfe50be39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f40e0bb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df40e0bb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dfe50be39d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dfe50be39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fe50be39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dfe50be39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fe50be39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fe50be39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fe50be39d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fe50be39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fe50be39d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dfe50be39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dfe50be3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dfe50be3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dfe50be39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dfe50be39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dfe50be39d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dfe50be39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f40e0bb5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df40e0bb5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dfe50be39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dfe50be39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fe50be39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dfe50be3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dfe50be39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dfe50be39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f40e0bb5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df40e0bb5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dfe50be39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dfe50be39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dfe50be39d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dfe50be39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dfe50be39d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dfe50be3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dfe50be39d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dfe50be39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John – FR</a:t>
            </a:r>
            <a:endParaRPr lang="en-US" b="1" dirty="0">
              <a:ea typeface="Calibri"/>
              <a:cs typeface="Calibri"/>
            </a:endParaRPr>
          </a:p>
          <a:p>
            <a:endParaRPr lang="en-US" dirty="0">
              <a:solidFill>
                <a:srgbClr val="444444"/>
              </a:solidFill>
              <a:ea typeface="Calibri"/>
              <a:cs typeface="Calibri"/>
            </a:endParaRPr>
          </a:p>
          <a:p>
            <a:r>
              <a:rPr lang="en-US" dirty="0"/>
              <a:t>Le RCDR </a:t>
            </a:r>
            <a:r>
              <a:rPr lang="en-US" dirty="0" err="1"/>
              <a:t>gère </a:t>
            </a:r>
            <a:r>
              <a:rPr lang="en-US" dirty="0"/>
              <a:t>deux consortiums </a:t>
            </a:r>
            <a:r>
              <a:rPr lang="en-US" dirty="0" err="1"/>
              <a:t>canadiens </a:t>
            </a:r>
            <a:r>
              <a:rPr lang="en-US" dirty="0"/>
              <a:t>qui </a:t>
            </a:r>
            <a:r>
              <a:rPr lang="en-US" dirty="0" err="1"/>
              <a:t>soutiennent l'adoption </a:t>
            </a:r>
            <a:r>
              <a:rPr lang="en-US" dirty="0"/>
              <a:t>à </a:t>
            </a:r>
            <a:r>
              <a:rPr lang="en-US" dirty="0" err="1"/>
              <a:t>l'échelle nationale </a:t>
            </a:r>
            <a:r>
              <a:rPr lang="en-US" dirty="0"/>
              <a:t>des </a:t>
            </a:r>
            <a:r>
              <a:rPr lang="en-US" dirty="0" err="1"/>
              <a:t>identifiants pérennes </a:t>
            </a:r>
            <a:r>
              <a:rPr lang="en-US" dirty="0"/>
              <a:t>(PID), </a:t>
            </a:r>
            <a:r>
              <a:rPr lang="en-US" dirty="0" err="1"/>
              <a:t>lesquels </a:t>
            </a:r>
            <a:r>
              <a:rPr lang="en-US" dirty="0"/>
              <a:t>(</a:t>
            </a:r>
            <a:r>
              <a:rPr lang="en-US" dirty="0" err="1"/>
              <a:t>comme </a:t>
            </a:r>
            <a:r>
              <a:rPr lang="en-US" dirty="0"/>
              <a:t>beaucoup </a:t>
            </a:r>
            <a:r>
              <a:rPr lang="en-US" dirty="0" err="1"/>
              <a:t>d'entre </a:t>
            </a:r>
            <a:r>
              <a:rPr lang="en-US" dirty="0"/>
              <a:t>vous le </a:t>
            </a:r>
            <a:r>
              <a:rPr lang="en-US" dirty="0" err="1"/>
              <a:t>savent</a:t>
            </a:r>
            <a:r>
              <a:rPr lang="en-US" dirty="0"/>
              <a:t>) constituent des </a:t>
            </a:r>
            <a:r>
              <a:rPr lang="en-US" dirty="0" err="1"/>
              <a:t>références numériques </a:t>
            </a:r>
            <a:r>
              <a:rPr lang="en-US" dirty="0"/>
              <a:t>durables / </a:t>
            </a:r>
            <a:r>
              <a:rPr lang="en-US" dirty="0" err="1"/>
              <a:t>pérennes désignant différentes </a:t>
            </a:r>
            <a:r>
              <a:rPr lang="en-US" i="1" dirty="0" err="1"/>
              <a:t>entités </a:t>
            </a:r>
            <a:r>
              <a:rPr lang="en-US" dirty="0"/>
              <a:t>dans </a:t>
            </a:r>
            <a:r>
              <a:rPr lang="en-US" dirty="0" err="1"/>
              <a:t>l'écosystème </a:t>
            </a:r>
            <a:r>
              <a:rPr lang="en-US" dirty="0"/>
              <a:t>de la recherche (</a:t>
            </a:r>
            <a:r>
              <a:rPr lang="en-US" i="1" dirty="0" err="1"/>
              <a:t>personnes</a:t>
            </a:r>
            <a:r>
              <a:rPr lang="en-US" i="1" dirty="0"/>
              <a:t>, </a:t>
            </a:r>
            <a:r>
              <a:rPr lang="en-US" i="1" dirty="0" err="1"/>
              <a:t>lieux</a:t>
            </a:r>
            <a:r>
              <a:rPr lang="en-US" i="1" dirty="0"/>
              <a:t>, </a:t>
            </a:r>
            <a:r>
              <a:rPr lang="en-US" i="1" dirty="0" err="1"/>
              <a:t>objets</a:t>
            </a:r>
            <a:r>
              <a:rPr lang="en-US" dirty="0"/>
              <a:t>) et </a:t>
            </a:r>
            <a:r>
              <a:rPr lang="en-US" dirty="0" err="1"/>
              <a:t>permettant </a:t>
            </a:r>
            <a:r>
              <a:rPr lang="en-US" dirty="0"/>
              <a:t>de </a:t>
            </a:r>
            <a:r>
              <a:rPr lang="en-US" dirty="0" err="1"/>
              <a:t>relier ces </a:t>
            </a:r>
            <a:r>
              <a:rPr lang="en-US" i="1" dirty="0" err="1"/>
              <a:t>entités </a:t>
            </a:r>
            <a:r>
              <a:rPr lang="en-US" dirty="0"/>
              <a:t>et </a:t>
            </a:r>
            <a:r>
              <a:rPr lang="en-US" dirty="0" err="1"/>
              <a:t>leurs métadonnées </a:t>
            </a:r>
            <a:r>
              <a:rPr lang="en-US" dirty="0"/>
              <a:t>à travers le temps, </a:t>
            </a:r>
            <a:r>
              <a:rPr lang="en-US" dirty="0" err="1"/>
              <a:t>l'espace</a:t>
            </a:r>
            <a:r>
              <a:rPr lang="en-US" dirty="0"/>
              <a:t>, les </a:t>
            </a:r>
            <a:r>
              <a:rPr lang="en-US" dirty="0" err="1"/>
              <a:t>domaines </a:t>
            </a:r>
            <a:r>
              <a:rPr lang="en-US" dirty="0"/>
              <a:t>de recherche et les </a:t>
            </a:r>
            <a:r>
              <a:rPr lang="en-US" dirty="0" err="1"/>
              <a:t>systèmes logiciels </a:t>
            </a:r>
            <a:r>
              <a:rPr lang="en-US" dirty="0"/>
              <a:t>– en </a:t>
            </a:r>
            <a:r>
              <a:rPr lang="en-US" dirty="0" err="1"/>
              <a:t>d'autres termes</a:t>
            </a:r>
            <a:r>
              <a:rPr lang="en-US" dirty="0"/>
              <a:t>, </a:t>
            </a:r>
            <a:r>
              <a:rPr lang="en-US" dirty="0" err="1"/>
              <a:t>ils sont essentiels </a:t>
            </a:r>
            <a:r>
              <a:rPr lang="en-US" dirty="0"/>
              <a:t>à la </a:t>
            </a:r>
            <a:r>
              <a:rPr lang="en-US" dirty="0" err="1"/>
              <a:t>désambiguïsation</a:t>
            </a:r>
            <a:r>
              <a:rPr lang="en-US" dirty="0"/>
              <a:t>, à </a:t>
            </a:r>
            <a:r>
              <a:rPr lang="en-US" dirty="0" err="1"/>
              <a:t>l'interconnexion </a:t>
            </a:r>
            <a:r>
              <a:rPr lang="en-US" dirty="0"/>
              <a:t>et à </a:t>
            </a:r>
            <a:r>
              <a:rPr lang="en-US" dirty="0" err="1"/>
              <a:t>l'interopérabilité </a:t>
            </a:r>
            <a:r>
              <a:rPr lang="en-US" dirty="0"/>
              <a:t>des </a:t>
            </a:r>
            <a:r>
              <a:rPr lang="en-US" i="1" dirty="0" err="1"/>
              <a:t>entités </a:t>
            </a:r>
            <a:r>
              <a:rPr lang="en-US" dirty="0"/>
              <a:t>de recherche.</a:t>
            </a:r>
            <a:endParaRPr lang="en-US" dirty="0">
              <a:solidFill>
                <a:srgbClr val="444444"/>
              </a:solidFill>
            </a:endParaRPr>
          </a:p>
          <a:p>
            <a:r>
              <a:rPr lang="en-US" dirty="0"/>
              <a:t> </a:t>
            </a:r>
            <a:endParaRPr lang="en-US" dirty="0">
              <a:solidFill>
                <a:srgbClr val="444444"/>
              </a:solidFill>
            </a:endParaRPr>
          </a:p>
          <a:p>
            <a:pPr marL="171450" indent="-171450">
              <a:buFont typeface="Arial,Sans-Serif"/>
              <a:buChar char="•"/>
            </a:pPr>
            <a:r>
              <a:rPr lang="en-US" dirty="0"/>
              <a:t>Le RCDR </a:t>
            </a:r>
            <a:r>
              <a:rPr lang="en-US" dirty="0" err="1"/>
              <a:t>gère </a:t>
            </a:r>
            <a:r>
              <a:rPr lang="en-US" dirty="0"/>
              <a:t>le consortium ORCID-CA </a:t>
            </a:r>
            <a:r>
              <a:rPr lang="fr-CA" dirty="0"/>
              <a:t>(financé en partie par l’Alliance de recherche </a:t>
            </a:r>
            <a:r>
              <a:rPr lang="fr-CA" dirty="0" err="1"/>
              <a:t>numérique </a:t>
            </a:r>
            <a:r>
              <a:rPr lang="fr-CA" dirty="0"/>
              <a:t>du Canada) </a:t>
            </a:r>
            <a:r>
              <a:rPr lang="en-US" dirty="0" err="1"/>
              <a:t>depuis</a:t>
            </a:r>
            <a:r>
              <a:rPr lang="en-US" dirty="0"/>
              <a:t> 2017 ; </a:t>
            </a:r>
            <a:endParaRPr lang="en-US" dirty="0">
              <a:solidFill>
                <a:srgbClr val="444444"/>
              </a:solidFill>
            </a:endParaRPr>
          </a:p>
          <a:p>
            <a:pPr marL="171450" indent="-171450">
              <a:buFont typeface="Arial,Sans-Serif"/>
              <a:buChar char="•"/>
            </a:pPr>
            <a:r>
              <a:rPr lang="en-US" dirty="0"/>
              <a:t>Le RCDR et </a:t>
            </a:r>
            <a:r>
              <a:rPr lang="en-US" dirty="0" err="1"/>
              <a:t>l'Alliance gèrent conjointement </a:t>
            </a:r>
            <a:r>
              <a:rPr lang="en-US" dirty="0"/>
              <a:t>le consortium DataCite Canada </a:t>
            </a:r>
            <a:r>
              <a:rPr lang="en-US" dirty="0" err="1"/>
              <a:t>depuis</a:t>
            </a:r>
            <a:r>
              <a:rPr lang="en-US" dirty="0"/>
              <a:t> 2020.</a:t>
            </a:r>
            <a:endParaRPr lang="en-US" dirty="0">
              <a:solidFill>
                <a:srgbClr val="444444"/>
              </a:solidFill>
            </a:endParaRPr>
          </a:p>
          <a:p>
            <a:pPr marL="171450" indent="-171450">
              <a:buFont typeface="Arial,Sans-Serif"/>
              <a:buChar char="•"/>
            </a:pPr>
            <a:endParaRPr lang="en-US" dirty="0">
              <a:solidFill>
                <a:srgbClr val="000000"/>
              </a:solidFill>
              <a:ea typeface="Calibri"/>
              <a:cs typeface="Calibri"/>
            </a:endParaRPr>
          </a:p>
          <a:p>
            <a:r>
              <a:rPr lang="en-US" b="1" dirty="0">
                <a:solidFill>
                  <a:srgbClr val="000000"/>
                </a:solidFill>
              </a:rPr>
              <a:t>ORCID </a:t>
            </a:r>
            <a:r>
              <a:rPr lang="en-US" dirty="0">
                <a:solidFill>
                  <a:srgbClr val="000000"/>
                </a:solidFill>
              </a:rPr>
              <a:t>est un </a:t>
            </a:r>
            <a:r>
              <a:rPr lang="en-US" dirty="0" err="1">
                <a:solidFill>
                  <a:srgbClr val="000000"/>
                </a:solidFill>
              </a:rPr>
              <a:t>organisme </a:t>
            </a:r>
            <a:r>
              <a:rPr lang="en-US" dirty="0">
                <a:solidFill>
                  <a:srgbClr val="000000"/>
                </a:solidFill>
              </a:rPr>
              <a:t>international à but non </a:t>
            </a:r>
            <a:r>
              <a:rPr lang="en-US" dirty="0" err="1">
                <a:solidFill>
                  <a:srgbClr val="000000"/>
                </a:solidFill>
              </a:rPr>
              <a:t>lucratif </a:t>
            </a:r>
            <a:r>
              <a:rPr lang="en-US" dirty="0">
                <a:solidFill>
                  <a:srgbClr val="000000"/>
                </a:solidFill>
              </a:rPr>
              <a:t>qui aide les </a:t>
            </a:r>
            <a:r>
              <a:rPr lang="en-US" dirty="0" err="1">
                <a:solidFill>
                  <a:srgbClr val="000000"/>
                </a:solidFill>
              </a:rPr>
              <a:t>chercheurs </a:t>
            </a:r>
            <a:r>
              <a:rPr lang="en-US" dirty="0">
                <a:solidFill>
                  <a:srgbClr val="000000"/>
                </a:solidFill>
              </a:rPr>
              <a:t>à </a:t>
            </a:r>
            <a:r>
              <a:rPr lang="en-US" dirty="0" err="1">
                <a:solidFill>
                  <a:srgbClr val="000000"/>
                </a:solidFill>
              </a:rPr>
              <a:t>s'identifier </a:t>
            </a:r>
            <a:r>
              <a:rPr lang="en-US" dirty="0">
                <a:solidFill>
                  <a:srgbClr val="000000"/>
                </a:solidFill>
              </a:rPr>
              <a:t>et à </a:t>
            </a:r>
            <a:r>
              <a:rPr lang="en-US" dirty="0" err="1">
                <a:solidFill>
                  <a:srgbClr val="000000"/>
                </a:solidFill>
              </a:rPr>
              <a:t>éviter </a:t>
            </a:r>
            <a:r>
              <a:rPr lang="en-US" dirty="0">
                <a:solidFill>
                  <a:srgbClr val="000000"/>
                </a:solidFill>
              </a:rPr>
              <a:t>toute </a:t>
            </a:r>
            <a:r>
              <a:rPr lang="en-US" dirty="0" err="1">
                <a:solidFill>
                  <a:srgbClr val="000000"/>
                </a:solidFill>
              </a:rPr>
              <a:t>ambiguïté </a:t>
            </a:r>
            <a:r>
              <a:rPr lang="en-US" dirty="0">
                <a:solidFill>
                  <a:srgbClr val="000000"/>
                </a:solidFill>
              </a:rPr>
              <a:t>grâce à </a:t>
            </a:r>
            <a:r>
              <a:rPr lang="en-US" dirty="0" err="1">
                <a:solidFill>
                  <a:srgbClr val="000000"/>
                </a:solidFill>
              </a:rPr>
              <a:t>l'utilisation </a:t>
            </a:r>
            <a:r>
              <a:rPr lang="en-US" dirty="0">
                <a:solidFill>
                  <a:srgbClr val="000000"/>
                </a:solidFill>
              </a:rPr>
              <a:t>des </a:t>
            </a:r>
            <a:r>
              <a:rPr lang="en-US" dirty="0" err="1">
                <a:solidFill>
                  <a:srgbClr val="000000"/>
                </a:solidFill>
              </a:rPr>
              <a:t>identifiants </a:t>
            </a:r>
            <a:r>
              <a:rPr lang="en-US" dirty="0">
                <a:solidFill>
                  <a:srgbClr val="000000"/>
                </a:solidFill>
              </a:rPr>
              <a:t>ORCID (un </a:t>
            </a:r>
            <a:r>
              <a:rPr lang="en-US" dirty="0" err="1">
                <a:solidFill>
                  <a:srgbClr val="000000"/>
                </a:solidFill>
              </a:rPr>
              <a:t>identifiant </a:t>
            </a:r>
            <a:r>
              <a:rPr lang="en-US" dirty="0">
                <a:solidFill>
                  <a:srgbClr val="000000"/>
                </a:solidFill>
              </a:rPr>
              <a:t>unique pour chaque </a:t>
            </a:r>
            <a:r>
              <a:rPr lang="en-US" dirty="0" err="1">
                <a:solidFill>
                  <a:srgbClr val="000000"/>
                </a:solidFill>
              </a:rPr>
              <a:t>personne</a:t>
            </a:r>
            <a:r>
              <a:rPr lang="en-US" dirty="0">
                <a:solidFill>
                  <a:srgbClr val="000000"/>
                </a:solidFill>
              </a:rPr>
              <a:t>). </a:t>
            </a:r>
            <a:r>
              <a:rPr lang="en-US" b="1" dirty="0">
                <a:solidFill>
                  <a:srgbClr val="000000"/>
                </a:solidFill>
              </a:rPr>
              <a:t>ORCID-CA </a:t>
            </a:r>
            <a:r>
              <a:rPr lang="en-US" dirty="0">
                <a:solidFill>
                  <a:srgbClr val="000000"/>
                </a:solidFill>
              </a:rPr>
              <a:t>compte 63 </a:t>
            </a:r>
            <a:r>
              <a:rPr lang="en-US" dirty="0" err="1">
                <a:solidFill>
                  <a:srgbClr val="000000"/>
                </a:solidFill>
              </a:rPr>
              <a:t>membres</a:t>
            </a:r>
            <a:r>
              <a:rPr lang="en-US" dirty="0">
                <a:solidFill>
                  <a:srgbClr val="000000"/>
                </a:solidFill>
              </a:rPr>
              <a:t>, </a:t>
            </a:r>
            <a:r>
              <a:rPr lang="fr-CA" dirty="0">
                <a:solidFill>
                  <a:srgbClr val="000000"/>
                </a:solidFill>
              </a:rPr>
              <a:t>soit 9 de plus qu'en mai de l'année dernière. Notamment, cette année, nous avons franchi le seuil important des 60 membres, ce qui nous permet de réduire les frais de tous les membres d'ORCID-CA de 15 %. Les 63 membres d'ORCID-CA comprennent toutes les universités de l'U15. </a:t>
            </a:r>
            <a:r>
              <a:rPr lang="fr-CA" dirty="0"/>
              <a:t>Notamment, la tendance des bailleurs de fonds à rejoindre ORCID-CA et à adopter et mettre en œuvre les </a:t>
            </a:r>
            <a:r>
              <a:rPr lang="fr-CA" dirty="0" err="1"/>
              <a:t>PID </a:t>
            </a:r>
            <a:r>
              <a:rPr lang="fr-CA" dirty="0"/>
              <a:t>se poursuit, notamment le FRQ, le CRSNG et le CRSH (NSERC/SSHRC), la FCI et la Société canadienne du cancer. De plus, les IRSC (CIHR) ont l’intention d’adhérer d’ici 2027.</a:t>
            </a:r>
            <a:endParaRPr lang="fr-CA" dirty="0">
              <a:ea typeface="Calibri" panose="020F0502020204030204"/>
              <a:cs typeface="Calibri" panose="020F0502020204030204"/>
            </a:endParaRPr>
          </a:p>
          <a:p>
            <a:endParaRPr lang="fr-CA" dirty="0">
              <a:ea typeface="Calibri" panose="020F0502020204030204"/>
              <a:cs typeface="Calibri" panose="020F0502020204030204"/>
            </a:endParaRPr>
          </a:p>
          <a:p>
            <a:r>
              <a:rPr lang="fr-CA" dirty="0"/>
              <a:t>Du côté </a:t>
            </a:r>
            <a:r>
              <a:rPr lang="fr-CA" b="1" dirty="0"/>
              <a:t>de DataCite, </a:t>
            </a:r>
            <a:r>
              <a:rPr lang="fr-CA" dirty="0"/>
              <a:t>une agence d'enregistrement des identifiants d'objets numériques (DOI) qui permet l'enregistrement de DOI (un PID pour les objets – par exemple les ensembles de données), </a:t>
            </a:r>
            <a:r>
              <a:rPr lang="fr-CA" b="1" dirty="0"/>
              <a:t>DataCite Canada </a:t>
            </a:r>
            <a:r>
              <a:rPr lang="fr-CA" dirty="0"/>
              <a:t>compte désormais 95 membres, soit une augmentation significative de 10 membres depuis mai 2025 – et, à ce jour, plus de 775 000 DOI ont été enregistrés au sein de DataCite Canada. </a:t>
            </a:r>
            <a:endParaRPr lang="en-US" dirty="0">
              <a:solidFill>
                <a:srgbClr val="444444"/>
              </a:solidFill>
              <a:ea typeface="Calibri"/>
              <a:cs typeface="Calibri"/>
            </a:endParaRPr>
          </a:p>
          <a:p>
            <a:pPr>
              <a:lnSpc>
                <a:spcPct val="107000"/>
              </a:lnSpc>
              <a:spcAft>
                <a:spcPts val="800"/>
              </a:spcAft>
            </a:pPr>
            <a:endParaRPr lang="fr-CA" b="1" dirty="0">
              <a:solidFill>
                <a:srgbClr val="444444"/>
              </a:solidFill>
            </a:endParaRPr>
          </a:p>
          <a:p>
            <a:endParaRPr lang="en-US" b="1" dirty="0"/>
          </a:p>
          <a:p>
            <a:r>
              <a:rPr lang="en-US" b="1" dirty="0"/>
              <a:t>John – FR</a:t>
            </a:r>
            <a:endParaRPr lang="en-US" dirty="0">
              <a:ea typeface="Calibri"/>
              <a:cs typeface="Calibri"/>
            </a:endParaRPr>
          </a:p>
          <a:p>
            <a:endParaRPr lang="en-US" dirty="0">
              <a:ea typeface="Calibri"/>
              <a:cs typeface="Calibri"/>
            </a:endParaRPr>
          </a:p>
          <a:p>
            <a:r>
              <a:rPr lang="en-US" dirty="0">
                <a:ea typeface="Calibri"/>
                <a:cs typeface="Calibri"/>
              </a:rPr>
              <a:t>Le CRKN administre deux consortiums canadiens qui soutiennent l'adoption nationale des identifiants persistants (PID), qui (comme beaucoup d'entre vous le savent) sont des références numériques durables à différentes </a:t>
            </a:r>
            <a:r>
              <a:rPr lang="en-US" i="1" dirty="0">
                <a:ea typeface="Calibri"/>
                <a:cs typeface="Calibri"/>
              </a:rPr>
              <a:t>entités </a:t>
            </a:r>
            <a:r>
              <a:rPr lang="en-US" dirty="0">
                <a:ea typeface="Calibri"/>
                <a:cs typeface="Calibri"/>
              </a:rPr>
              <a:t>de l'écosystème de la recherche (</a:t>
            </a:r>
            <a:r>
              <a:rPr lang="en-US" i="1" dirty="0">
                <a:ea typeface="Calibri"/>
                <a:cs typeface="Calibri"/>
              </a:rPr>
              <a:t>personnes, lieux, objets</a:t>
            </a:r>
            <a:r>
              <a:rPr lang="en-US" dirty="0">
                <a:ea typeface="Calibri"/>
                <a:cs typeface="Calibri"/>
              </a:rPr>
              <a:t>) qui relient les informations de recherche à travers le temps, l'espace, les domaines de recherche et les systèmes logiciels – en d'autres termes, ils sont fondamentaux pour la désambiguïsation, la connexion et l'interopérabilité des entités de recherche.</a:t>
            </a:r>
            <a:endParaRPr lang="en-CA" dirty="0">
              <a:ea typeface="Calibri"/>
              <a:cs typeface="Calibri"/>
            </a:endParaRPr>
          </a:p>
          <a:p>
            <a:endParaRPr lang="en-US" dirty="0"/>
          </a:p>
          <a:p>
            <a:pPr marL="171450" indent="-171450">
              <a:buFont typeface="Arial"/>
              <a:buChar char="•"/>
            </a:pPr>
            <a:r>
              <a:rPr lang="en-US" dirty="0"/>
              <a:t>Le CRKN assure la direction administrative et héberge le consortium ORCID-CA depuis 2017 ; </a:t>
            </a:r>
            <a:endParaRPr lang="en-US" dirty="0">
              <a:ea typeface="Calibri"/>
              <a:cs typeface="Calibri"/>
            </a:endParaRPr>
          </a:p>
          <a:p>
            <a:pPr marL="171450" indent="-171450">
              <a:buFont typeface="Arial" panose="020B0604020202020204" pitchFamily="34" charset="0"/>
              <a:buChar char="•"/>
            </a:pPr>
            <a:r>
              <a:rPr lang="en-US" dirty="0"/>
              <a:t>Le CRKN et l’Alliance de la recherche numérique du Canada (l’Alliance) co-gèrent le consortium DataCite Canada depuis 2020.</a:t>
            </a:r>
            <a:endParaRPr lang="en-US" dirty="0">
              <a:ea typeface="Calibri"/>
              <a:cs typeface="Calibri"/>
            </a:endParaRPr>
          </a:p>
          <a:p>
            <a:pPr marL="171450" indent="-171450">
              <a:buFont typeface="Arial" panose="020B0604020202020204" pitchFamily="34" charset="0"/>
              <a:buChar char="•"/>
            </a:pPr>
            <a:endParaRPr lang="en-US" dirty="0">
              <a:ea typeface="Calibri"/>
              <a:cs typeface="Calibri"/>
            </a:endParaRPr>
          </a:p>
          <a:p>
            <a:r>
              <a:rPr lang="en-CA" b="1" dirty="0"/>
              <a:t>ORCID </a:t>
            </a:r>
            <a:r>
              <a:rPr lang="en-CA" dirty="0"/>
              <a:t>est une organisation mondiale à but non lucratif qui aide les chercheurs à s’identifier et à lever toute ambiguïté sur leur identité grâce à l’utilisation des identifiants ORCID (un identifiant personnel unique). ORCID-CA est le consortium national canadien ORCID, administré par le CRKN, qui aide les établissements canadiens à intégrer ORCID dans leurs systèmes locaux et à promouvoir l’utilisation d’ORCID par les chercheurs. Nous comptons 63 membres répartis dans 9 provinces – y compris tous les membres de l’U15 –, 95 intégrations de membres et environ 180 000 identifiants ORCID iD actifs sur les 280 000 associés à des adresses électroniques se terminant par .ca. </a:t>
            </a:r>
            <a:r>
              <a:rPr lang="en-US" dirty="0"/>
              <a:t>Ces 63 membres représentent 9 de plus qu’en mai de l’année dernière. Il s’agit d’une étape importante pour ORCID-CA, car nous avons dépassé le seuil des 60 membres pour l’année de licence 2026–2027, ce qui réduit les frais de 15 % pour tous les membres d’ORCID-CA. </a:t>
            </a:r>
            <a:endParaRPr lang="en-US" dirty="0">
              <a:ea typeface="Calibri"/>
              <a:cs typeface="Calibri"/>
            </a:endParaRPr>
          </a:p>
          <a:p>
            <a:r>
              <a:rPr lang="en-US" dirty="0"/>
              <a:t> </a:t>
            </a:r>
            <a:endParaRPr lang="en-US" dirty="0">
              <a:ea typeface="Calibri"/>
              <a:cs typeface="Calibri"/>
            </a:endParaRPr>
          </a:p>
          <a:p>
            <a:r>
              <a:rPr lang="en-US" dirty="0"/>
              <a:t>Les 63 membres d’ORCID-CA comprennent une grande partie des membres de l’ABRC ainsi que toutes les universités du U15. Il convient de noter que la tendance des organismes de financement à rejoindre ORCID-CA et à adopter et mettre en œuvre les PID se poursuit. Comme vous le savez, le CRSNG et le CRSH ont rejoint ORCID-CA au début de 2024 (et, bien sûr, en 2022, le Fonds de recherche du Québec est devenu notre premier organisme de financement membre). Depuis l’année dernière, nous avons recruté la FCI et la Société canadienne du cancer (notre premier organisme de financement à but non lucratif et non gouvernemental). De plus, les IRSC nous ont fait part de leur intention de nous rejoindre, espérons-le, au cours de cet exercice financier.</a:t>
            </a:r>
            <a:endParaRPr lang="en-US" dirty="0">
              <a:ea typeface="Calibri"/>
              <a:cs typeface="Calibri"/>
            </a:endParaRPr>
          </a:p>
          <a:p>
            <a:pPr marL="171450" indent="-171450">
              <a:buFont typeface="Arial" panose="020B0604020202020204" pitchFamily="34" charset="0"/>
              <a:buChar char="•"/>
            </a:pPr>
            <a:endParaRPr lang="en-US" dirty="0"/>
          </a:p>
          <a:p>
            <a:r>
              <a:rPr lang="en-CA" dirty="0"/>
              <a:t>De même, </a:t>
            </a:r>
            <a:r>
              <a:rPr lang="en-CA" b="1" dirty="0"/>
              <a:t>DataCite </a:t>
            </a:r>
            <a:r>
              <a:rPr lang="en-CA" dirty="0"/>
              <a:t>est une agence mondiale d’enregistrement d’identifiants d’objets numériques (DOI) qui permet l’enregistrement de DOI – un identifiant permanent (PID) pour les résultats de recherche tels que les ensembles de données. Le Consortium DataCite Canada veille à ce que les institutions canadiennes bénéficient d’un soutien durable pour l’enregistrement de DOI auprès de DataCite. Nous comptons 95 membres gérant 126 dépôts, et environ 775 000 DOI au total ont été enregistrés par nos membres.</a:t>
            </a:r>
            <a:endParaRPr lang="en-CA" dirty="0">
              <a:ea typeface="Calibri"/>
              <a:cs typeface="Calibri"/>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9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b="1"/>
              <a:t>John - FR</a:t>
            </a:r>
            <a:endParaRPr lang="en-US"/>
          </a:p>
          <a:p>
            <a:r>
              <a:rPr lang="en-US"/>
              <a:t> </a:t>
            </a:r>
            <a:endParaRPr lang="en-US">
              <a:ea typeface="Calibri"/>
              <a:cs typeface="Calibri"/>
            </a:endParaRPr>
          </a:p>
          <a:p>
            <a:r>
              <a:rPr lang="en-US" b="1"/>
              <a:t>Pourquoi </a:t>
            </a:r>
            <a:r>
              <a:rPr lang="en-US" b="1" err="1"/>
              <a:t>une</a:t>
            </a:r>
            <a:r>
              <a:rPr lang="en-US" b="1"/>
              <a:t> </a:t>
            </a:r>
            <a:r>
              <a:rPr lang="en-US" b="1" err="1"/>
              <a:t>stratégie</a:t>
            </a:r>
            <a:r>
              <a:rPr lang="en-US" b="1"/>
              <a:t> </a:t>
            </a:r>
            <a:r>
              <a:rPr lang="en-US" b="1" err="1"/>
              <a:t>nationale</a:t>
            </a:r>
            <a:r>
              <a:rPr lang="en-US" b="1"/>
              <a:t> ? </a:t>
            </a:r>
            <a:r>
              <a:rPr lang="en-US"/>
              <a:t>Les PID </a:t>
            </a:r>
            <a:r>
              <a:rPr lang="en-US" err="1"/>
              <a:t>connectent</a:t>
            </a:r>
            <a:r>
              <a:rPr lang="en-US"/>
              <a:t> tout, </a:t>
            </a:r>
            <a:r>
              <a:rPr lang="en-US" err="1"/>
              <a:t>ce</a:t>
            </a:r>
            <a:r>
              <a:rPr lang="en-US"/>
              <a:t> qui </a:t>
            </a:r>
            <a:r>
              <a:rPr lang="en-US" err="1"/>
              <a:t>nécessite</a:t>
            </a:r>
            <a:r>
              <a:rPr lang="en-US"/>
              <a:t> </a:t>
            </a:r>
            <a:r>
              <a:rPr lang="en-US" err="1"/>
              <a:t>une</a:t>
            </a:r>
            <a:r>
              <a:rPr lang="en-US"/>
              <a:t> collaboration </a:t>
            </a:r>
            <a:r>
              <a:rPr lang="en-US" err="1"/>
              <a:t>importante</a:t>
            </a:r>
            <a:r>
              <a:rPr lang="en-US"/>
              <a:t> entre </a:t>
            </a:r>
            <a:r>
              <a:rPr lang="en-US" err="1"/>
              <a:t>tous</a:t>
            </a:r>
            <a:r>
              <a:rPr lang="en-US"/>
              <a:t> les </a:t>
            </a:r>
            <a:r>
              <a:rPr lang="en-US" err="1"/>
              <a:t>secteurs</a:t>
            </a:r>
            <a:r>
              <a:rPr lang="en-US"/>
              <a:t> et les </a:t>
            </a:r>
            <a:r>
              <a:rPr lang="en-US" err="1"/>
              <a:t>acteurs</a:t>
            </a:r>
            <a:r>
              <a:rPr lang="en-US"/>
              <a:t> </a:t>
            </a:r>
            <a:r>
              <a:rPr lang="en-US" err="1"/>
              <a:t>concernés</a:t>
            </a:r>
            <a:r>
              <a:rPr lang="en-US"/>
              <a:t> de la recherche — les </a:t>
            </a:r>
            <a:r>
              <a:rPr lang="en-US" err="1"/>
              <a:t>universités</a:t>
            </a:r>
            <a:r>
              <a:rPr lang="en-US"/>
              <a:t> (</a:t>
            </a:r>
            <a:r>
              <a:rPr lang="en-US" err="1"/>
              <a:t>incluant</a:t>
            </a:r>
            <a:r>
              <a:rPr lang="en-US"/>
              <a:t> les </a:t>
            </a:r>
            <a:r>
              <a:rPr lang="en-US" err="1"/>
              <a:t>bureaux</a:t>
            </a:r>
            <a:r>
              <a:rPr lang="en-US"/>
              <a:t> de recherche et les bibliothèques), les </a:t>
            </a:r>
            <a:r>
              <a:rPr lang="en-US" err="1"/>
              <a:t>departements</a:t>
            </a:r>
            <a:r>
              <a:rPr lang="en-US"/>
              <a:t>  </a:t>
            </a:r>
            <a:r>
              <a:rPr lang="en-US" err="1"/>
              <a:t>gouvernementaux</a:t>
            </a:r>
            <a:r>
              <a:rPr lang="en-US"/>
              <a:t>, les </a:t>
            </a:r>
            <a:r>
              <a:rPr lang="en-US" err="1"/>
              <a:t>organismes</a:t>
            </a:r>
            <a:r>
              <a:rPr lang="en-US"/>
              <a:t> de </a:t>
            </a:r>
            <a:r>
              <a:rPr lang="en-US" err="1"/>
              <a:t>financement</a:t>
            </a:r>
            <a:r>
              <a:rPr lang="en-US"/>
              <a:t>, les </a:t>
            </a:r>
            <a:r>
              <a:rPr lang="en-US" err="1"/>
              <a:t>éditeurs</a:t>
            </a:r>
            <a:r>
              <a:rPr lang="en-US"/>
              <a:t>, etc. De plus, assurer un </a:t>
            </a:r>
            <a:r>
              <a:rPr lang="en-US" err="1"/>
              <a:t>soutien</a:t>
            </a:r>
            <a:r>
              <a:rPr lang="en-US"/>
              <a:t>, des orientations et un </a:t>
            </a:r>
            <a:r>
              <a:rPr lang="en-US" err="1"/>
              <a:t>financement</a:t>
            </a:r>
            <a:r>
              <a:rPr lang="en-US"/>
              <a:t> </a:t>
            </a:r>
            <a:r>
              <a:rPr lang="en-US" err="1"/>
              <a:t>nationaux</a:t>
            </a:r>
            <a:r>
              <a:rPr lang="en-US"/>
              <a:t> pour </a:t>
            </a:r>
            <a:r>
              <a:rPr lang="en-US" err="1"/>
              <a:t>ces</a:t>
            </a:r>
            <a:r>
              <a:rPr lang="en-US"/>
              <a:t> initiatives </a:t>
            </a:r>
            <a:r>
              <a:rPr lang="en-US" err="1"/>
              <a:t>aidera</a:t>
            </a:r>
            <a:r>
              <a:rPr lang="en-US"/>
              <a:t> les institutions à </a:t>
            </a:r>
            <a:r>
              <a:rPr lang="en-US" err="1"/>
              <a:t>atteindre</a:t>
            </a:r>
            <a:r>
              <a:rPr lang="en-US"/>
              <a:t> </a:t>
            </a:r>
            <a:r>
              <a:rPr lang="en-US" err="1"/>
              <a:t>certains</a:t>
            </a:r>
            <a:r>
              <a:rPr lang="en-US"/>
              <a:t> de </a:t>
            </a:r>
            <a:r>
              <a:rPr lang="en-US" err="1"/>
              <a:t>leurs</a:t>
            </a:r>
            <a:r>
              <a:rPr lang="en-US"/>
              <a:t> </a:t>
            </a:r>
            <a:r>
              <a:rPr lang="en-US" err="1"/>
              <a:t>objectifs</a:t>
            </a:r>
            <a:r>
              <a:rPr lang="en-US"/>
              <a:t> </a:t>
            </a:r>
            <a:r>
              <a:rPr lang="en-US" err="1"/>
              <a:t>en</a:t>
            </a:r>
            <a:r>
              <a:rPr lang="en-US"/>
              <a:t> matière de science ouverte. Des </a:t>
            </a:r>
            <a:r>
              <a:rPr lang="en-US" err="1"/>
              <a:t>ressources</a:t>
            </a:r>
            <a:r>
              <a:rPr lang="en-US"/>
              <a:t> et des politiques locales </a:t>
            </a:r>
            <a:r>
              <a:rPr lang="en-US" err="1"/>
              <a:t>sont</a:t>
            </a:r>
            <a:r>
              <a:rPr lang="en-US"/>
              <a:t> </a:t>
            </a:r>
            <a:r>
              <a:rPr lang="en-US" err="1"/>
              <a:t>nécessaires</a:t>
            </a:r>
            <a:r>
              <a:rPr lang="en-US"/>
              <a:t> pour </a:t>
            </a:r>
            <a:r>
              <a:rPr lang="en-US" err="1"/>
              <a:t>une</a:t>
            </a:r>
            <a:r>
              <a:rPr lang="en-US"/>
              <a:t> </a:t>
            </a:r>
            <a:r>
              <a:rPr lang="en-US" err="1"/>
              <a:t>réponse</a:t>
            </a:r>
            <a:r>
              <a:rPr lang="en-US"/>
              <a:t> </a:t>
            </a:r>
            <a:r>
              <a:rPr lang="en-US" err="1"/>
              <a:t>nationale</a:t>
            </a:r>
            <a:r>
              <a:rPr lang="en-US"/>
              <a:t> </a:t>
            </a:r>
            <a:r>
              <a:rPr lang="en-US" err="1"/>
              <a:t>en</a:t>
            </a:r>
            <a:r>
              <a:rPr lang="en-US"/>
              <a:t> matière de PID, </a:t>
            </a:r>
            <a:r>
              <a:rPr lang="en-US" err="1"/>
              <a:t>même</a:t>
            </a:r>
            <a:r>
              <a:rPr lang="en-US"/>
              <a:t> </a:t>
            </a:r>
            <a:r>
              <a:rPr lang="en-US" err="1"/>
              <a:t>si</a:t>
            </a:r>
            <a:r>
              <a:rPr lang="en-US"/>
              <a:t> les PID </a:t>
            </a:r>
            <a:r>
              <a:rPr lang="en-US" err="1"/>
              <a:t>sont</a:t>
            </a:r>
            <a:r>
              <a:rPr lang="en-US"/>
              <a:t> </a:t>
            </a:r>
            <a:r>
              <a:rPr lang="en-US" err="1"/>
              <a:t>essentiellement</a:t>
            </a:r>
            <a:r>
              <a:rPr lang="en-US"/>
              <a:t> des initiatives </a:t>
            </a:r>
            <a:r>
              <a:rPr lang="en-US" err="1"/>
              <a:t>internationales</a:t>
            </a:r>
            <a:r>
              <a:rPr lang="en-US"/>
              <a:t>. Parmi les façons </a:t>
            </a:r>
            <a:r>
              <a:rPr lang="en-US" err="1"/>
              <a:t>dont</a:t>
            </a:r>
            <a:r>
              <a:rPr lang="en-US"/>
              <a:t> nous </a:t>
            </a:r>
            <a:r>
              <a:rPr lang="en-US" err="1"/>
              <a:t>nous</a:t>
            </a:r>
            <a:r>
              <a:rPr lang="en-US"/>
              <a:t> </a:t>
            </a:r>
            <a:r>
              <a:rPr lang="en-US" err="1"/>
              <a:t>engageons</a:t>
            </a:r>
            <a:r>
              <a:rPr lang="en-US"/>
              <a:t> à </a:t>
            </a:r>
            <a:r>
              <a:rPr lang="en-US" err="1"/>
              <a:t>l'international</a:t>
            </a:r>
            <a:r>
              <a:rPr lang="en-US"/>
              <a:t>, </a:t>
            </a:r>
            <a:r>
              <a:rPr lang="en-US" err="1"/>
              <a:t>afin</a:t>
            </a:r>
            <a:r>
              <a:rPr lang="en-US"/>
              <a:t> </a:t>
            </a:r>
            <a:r>
              <a:rPr lang="en-US" err="1"/>
              <a:t>d'assurer</a:t>
            </a:r>
            <a:r>
              <a:rPr lang="en-US"/>
              <a:t> </a:t>
            </a:r>
            <a:r>
              <a:rPr lang="en-US" err="1"/>
              <a:t>une</a:t>
            </a:r>
            <a:r>
              <a:rPr lang="en-US"/>
              <a:t> voix canadienne dans la direction  des PID à </a:t>
            </a:r>
            <a:r>
              <a:rPr lang="en-US" err="1"/>
              <a:t>l'échelle</a:t>
            </a:r>
            <a:r>
              <a:rPr lang="en-US"/>
              <a:t> </a:t>
            </a:r>
            <a:r>
              <a:rPr lang="en-US" err="1"/>
              <a:t>mondiale</a:t>
            </a:r>
            <a:r>
              <a:rPr lang="en-US"/>
              <a:t>, </a:t>
            </a:r>
            <a:r>
              <a:rPr lang="en-US" err="1"/>
              <a:t>inclus</a:t>
            </a:r>
            <a:r>
              <a:rPr lang="en-US"/>
              <a:t> le </a:t>
            </a:r>
            <a:r>
              <a:rPr lang="en-US" err="1"/>
              <a:t>groupe</a:t>
            </a:r>
            <a:r>
              <a:rPr lang="en-US"/>
              <a:t> </a:t>
            </a:r>
            <a:r>
              <a:rPr lang="en-US" err="1"/>
              <a:t>d'intérêt</a:t>
            </a:r>
            <a:r>
              <a:rPr lang="en-US"/>
              <a:t> sur les strategies nationales des PID à la Research Data Alliance, </a:t>
            </a:r>
            <a:r>
              <a:rPr lang="en-US" err="1"/>
              <a:t>ainsi</a:t>
            </a:r>
            <a:r>
              <a:rPr lang="en-US"/>
              <a:t> </a:t>
            </a:r>
            <a:r>
              <a:rPr lang="en-US" err="1"/>
              <a:t>que</a:t>
            </a:r>
            <a:r>
              <a:rPr lang="en-US"/>
              <a:t> des </a:t>
            </a:r>
            <a:r>
              <a:rPr lang="en-US" err="1"/>
              <a:t>représentants</a:t>
            </a:r>
            <a:r>
              <a:rPr lang="en-US"/>
              <a:t> </a:t>
            </a:r>
            <a:r>
              <a:rPr lang="en-US" err="1"/>
              <a:t>siégeant</a:t>
            </a:r>
            <a:r>
              <a:rPr lang="en-US"/>
              <a:t> au conseil </a:t>
            </a:r>
            <a:r>
              <a:rPr lang="en-US" err="1"/>
              <a:t>d'administration</a:t>
            </a:r>
            <a:r>
              <a:rPr lang="en-US"/>
              <a:t> </a:t>
            </a:r>
            <a:r>
              <a:rPr lang="en-US" err="1"/>
              <a:t>d'ORCID</a:t>
            </a:r>
            <a:r>
              <a:rPr lang="en-US"/>
              <a:t> et </a:t>
            </a:r>
            <a:r>
              <a:rPr lang="en-US" err="1"/>
              <a:t>aussi</a:t>
            </a:r>
            <a:r>
              <a:rPr lang="en-US"/>
              <a:t> </a:t>
            </a:r>
            <a:r>
              <a:rPr lang="en-US" err="1"/>
              <a:t>celui</a:t>
            </a:r>
            <a:r>
              <a:rPr lang="en-US"/>
              <a:t> de </a:t>
            </a:r>
            <a:r>
              <a:rPr lang="en-US" err="1"/>
              <a:t>DataCite</a:t>
            </a:r>
            <a:r>
              <a:rPr lang="en-US"/>
              <a:t>.</a:t>
            </a:r>
            <a:endParaRPr lang="en-US">
              <a:ea typeface="Calibri"/>
              <a:cs typeface="Calibri"/>
            </a:endParaRPr>
          </a:p>
          <a:p>
            <a:r>
              <a:rPr lang="en-US"/>
              <a:t> </a:t>
            </a:r>
            <a:endParaRPr lang="en-US">
              <a:ea typeface="Calibri"/>
              <a:cs typeface="Calibri"/>
            </a:endParaRPr>
          </a:p>
          <a:p>
            <a:r>
              <a:rPr lang="en-CA" b="1" err="1"/>
              <a:t>Stratégie</a:t>
            </a:r>
            <a:r>
              <a:rPr lang="en-CA" b="1"/>
              <a:t> PID :</a:t>
            </a:r>
            <a:r>
              <a:rPr lang="en-CA"/>
              <a:t> Au </a:t>
            </a:r>
            <a:r>
              <a:rPr lang="en-CA" err="1"/>
              <a:t>cours</a:t>
            </a:r>
            <a:r>
              <a:rPr lang="en-CA"/>
              <a:t> des cinq </a:t>
            </a:r>
            <a:r>
              <a:rPr lang="en-CA" err="1"/>
              <a:t>dernières</a:t>
            </a:r>
            <a:r>
              <a:rPr lang="en-CA"/>
              <a:t> </a:t>
            </a:r>
            <a:r>
              <a:rPr lang="en-CA" err="1"/>
              <a:t>années</a:t>
            </a:r>
            <a:r>
              <a:rPr lang="en-CA"/>
              <a:t>, le RCDR a </a:t>
            </a:r>
            <a:r>
              <a:rPr lang="en-CA" err="1"/>
              <a:t>collaboré</a:t>
            </a:r>
            <a:r>
              <a:rPr lang="en-CA"/>
              <a:t> avec </a:t>
            </a:r>
            <a:r>
              <a:rPr lang="en-CA" err="1"/>
              <a:t>l'Alliance</a:t>
            </a:r>
            <a:r>
              <a:rPr lang="en-CA"/>
              <a:t> et le </a:t>
            </a:r>
            <a:r>
              <a:rPr lang="fr"/>
              <a:t>CCCPID </a:t>
            </a:r>
            <a:r>
              <a:rPr lang="en-CA"/>
              <a:t>pour </a:t>
            </a:r>
            <a:r>
              <a:rPr lang="en-CA" err="1"/>
              <a:t>élaborer</a:t>
            </a:r>
            <a:r>
              <a:rPr lang="en-CA"/>
              <a:t> </a:t>
            </a:r>
            <a:r>
              <a:rPr lang="en-CA" err="1"/>
              <a:t>une</a:t>
            </a:r>
            <a:r>
              <a:rPr lang="en-CA"/>
              <a:t> </a:t>
            </a:r>
            <a:r>
              <a:rPr lang="en-CA" err="1"/>
              <a:t>Stratégie</a:t>
            </a:r>
            <a:r>
              <a:rPr lang="en-CA"/>
              <a:t> </a:t>
            </a:r>
            <a:r>
              <a:rPr lang="en-CA" err="1"/>
              <a:t>nationale</a:t>
            </a:r>
            <a:r>
              <a:rPr lang="en-CA"/>
              <a:t> sur les PID. Dans </a:t>
            </a:r>
            <a:r>
              <a:rPr lang="en-CA" err="1"/>
              <a:t>cette</a:t>
            </a:r>
            <a:r>
              <a:rPr lang="en-CA"/>
              <a:t> </a:t>
            </a:r>
            <a:r>
              <a:rPr lang="en-CA" err="1"/>
              <a:t>optique</a:t>
            </a:r>
            <a:r>
              <a:rPr lang="en-CA"/>
              <a:t>, nous </a:t>
            </a:r>
            <a:r>
              <a:rPr lang="en-CA" err="1"/>
              <a:t>avons</a:t>
            </a:r>
            <a:r>
              <a:rPr lang="en-CA"/>
              <a:t> </a:t>
            </a:r>
            <a:r>
              <a:rPr lang="en-CA" err="1"/>
              <a:t>publié</a:t>
            </a:r>
            <a:r>
              <a:rPr lang="en-CA"/>
              <a:t> </a:t>
            </a:r>
            <a:r>
              <a:rPr lang="en-CA" err="1"/>
              <a:t>une</a:t>
            </a:r>
            <a:r>
              <a:rPr lang="en-CA"/>
              <a:t> </a:t>
            </a:r>
            <a:r>
              <a:rPr lang="en-CA" err="1"/>
              <a:t>Trousse</a:t>
            </a:r>
            <a:r>
              <a:rPr lang="en-CA"/>
              <a:t> de communication </a:t>
            </a:r>
            <a:r>
              <a:rPr lang="en-CA" err="1"/>
              <a:t>en</a:t>
            </a:r>
            <a:r>
              <a:rPr lang="en-CA"/>
              <a:t> 2025, et plus </a:t>
            </a:r>
            <a:r>
              <a:rPr lang="en-CA" err="1"/>
              <a:t>tôt</a:t>
            </a:r>
            <a:r>
              <a:rPr lang="en-CA"/>
              <a:t> </a:t>
            </a:r>
            <a:r>
              <a:rPr lang="en-CA" err="1"/>
              <a:t>cette</a:t>
            </a:r>
            <a:r>
              <a:rPr lang="en-CA"/>
              <a:t> </a:t>
            </a:r>
            <a:r>
              <a:rPr lang="en-CA" err="1"/>
              <a:t>année</a:t>
            </a:r>
            <a:r>
              <a:rPr lang="en-CA"/>
              <a:t> (il y a à </a:t>
            </a:r>
            <a:r>
              <a:rPr lang="en-CA" err="1"/>
              <a:t>peine</a:t>
            </a:r>
            <a:r>
              <a:rPr lang="en-CA"/>
              <a:t> un </a:t>
            </a:r>
            <a:r>
              <a:rPr lang="en-CA" err="1"/>
              <a:t>mois</a:t>
            </a:r>
            <a:r>
              <a:rPr lang="en-CA"/>
              <a:t>), nous </a:t>
            </a:r>
            <a:r>
              <a:rPr lang="en-CA" err="1"/>
              <a:t>avons</a:t>
            </a:r>
            <a:r>
              <a:rPr lang="en-CA"/>
              <a:t> </a:t>
            </a:r>
            <a:r>
              <a:rPr lang="en-CA" err="1"/>
              <a:t>eu</a:t>
            </a:r>
            <a:r>
              <a:rPr lang="en-CA"/>
              <a:t> le plaisir </a:t>
            </a:r>
            <a:r>
              <a:rPr lang="en-CA" err="1"/>
              <a:t>d'annoncer</a:t>
            </a:r>
            <a:r>
              <a:rPr lang="en-CA"/>
              <a:t> la publication d'un document </a:t>
            </a:r>
            <a:r>
              <a:rPr lang="en-CA" err="1"/>
              <a:t>intitulé</a:t>
            </a:r>
            <a:r>
              <a:rPr lang="en-CA"/>
              <a:t> "</a:t>
            </a:r>
            <a:r>
              <a:rPr lang="fr" b="1"/>
              <a:t>Stratégie du Canada sur les identifiants pérennes"</a:t>
            </a:r>
            <a:r>
              <a:rPr lang="en-CA"/>
              <a:t>. Cette </a:t>
            </a:r>
            <a:r>
              <a:rPr lang="en-CA" err="1"/>
              <a:t>année</a:t>
            </a:r>
            <a:r>
              <a:rPr lang="en-CA"/>
              <a:t>, </a:t>
            </a:r>
            <a:r>
              <a:rPr lang="en-CA" err="1"/>
              <a:t>notre</a:t>
            </a:r>
            <a:r>
              <a:rPr lang="en-CA"/>
              <a:t> </a:t>
            </a:r>
            <a:r>
              <a:rPr lang="en-CA" err="1"/>
              <a:t>objectif</a:t>
            </a:r>
            <a:r>
              <a:rPr lang="en-CA"/>
              <a:t> est de faire </a:t>
            </a:r>
            <a:r>
              <a:rPr lang="en-CA" err="1"/>
              <a:t>connaître</a:t>
            </a:r>
            <a:r>
              <a:rPr lang="en-CA"/>
              <a:t> </a:t>
            </a:r>
            <a:r>
              <a:rPr lang="en-CA" err="1"/>
              <a:t>cette</a:t>
            </a:r>
            <a:r>
              <a:rPr lang="en-CA"/>
              <a:t> </a:t>
            </a:r>
            <a:r>
              <a:rPr lang="en-CA" err="1"/>
              <a:t>stratégie</a:t>
            </a:r>
            <a:r>
              <a:rPr lang="en-CA"/>
              <a:t> le plus </a:t>
            </a:r>
            <a:r>
              <a:rPr lang="en-CA" err="1"/>
              <a:t>largement</a:t>
            </a:r>
            <a:r>
              <a:rPr lang="en-CA"/>
              <a:t> possible et </a:t>
            </a:r>
            <a:r>
              <a:rPr lang="en-CA" err="1"/>
              <a:t>d'élaborer</a:t>
            </a:r>
            <a:r>
              <a:rPr lang="en-CA"/>
              <a:t> des </a:t>
            </a:r>
            <a:r>
              <a:rPr lang="en-CA" err="1"/>
              <a:t>recommandations</a:t>
            </a:r>
            <a:r>
              <a:rPr lang="en-CA"/>
              <a:t> </a:t>
            </a:r>
            <a:r>
              <a:rPr lang="en-CA" err="1"/>
              <a:t>concrètes</a:t>
            </a:r>
            <a:r>
              <a:rPr lang="en-CA"/>
              <a:t> </a:t>
            </a:r>
            <a:r>
              <a:rPr lang="en-CA" err="1"/>
              <a:t>supplémentaires</a:t>
            </a:r>
            <a:r>
              <a:rPr lang="en-CA"/>
              <a:t> sur la façon de </a:t>
            </a:r>
            <a:r>
              <a:rPr lang="en-CA" err="1"/>
              <a:t>mettre</a:t>
            </a:r>
            <a:r>
              <a:rPr lang="en-CA"/>
              <a:t> </a:t>
            </a:r>
            <a:r>
              <a:rPr lang="en-CA" err="1"/>
              <a:t>en</a:t>
            </a:r>
            <a:r>
              <a:rPr lang="en-CA"/>
              <a:t> </a:t>
            </a:r>
            <a:r>
              <a:rPr lang="en-CA" err="1"/>
              <a:t>œuvre</a:t>
            </a:r>
            <a:r>
              <a:rPr lang="en-CA"/>
              <a:t> les PID pour </a:t>
            </a:r>
            <a:r>
              <a:rPr lang="en-CA" err="1"/>
              <a:t>chaque</a:t>
            </a:r>
            <a:r>
              <a:rPr lang="en-CA"/>
              <a:t> </a:t>
            </a:r>
            <a:r>
              <a:rPr lang="en-CA" err="1"/>
              <a:t>entité</a:t>
            </a:r>
            <a:r>
              <a:rPr lang="en-CA"/>
              <a:t> </a:t>
            </a:r>
            <a:r>
              <a:rPr lang="en-CA" err="1"/>
              <a:t>ciblée</a:t>
            </a:r>
            <a:r>
              <a:rPr lang="en-CA"/>
              <a:t> dans </a:t>
            </a:r>
            <a:r>
              <a:rPr lang="en-CA" err="1"/>
              <a:t>cette</a:t>
            </a:r>
            <a:r>
              <a:rPr lang="en-CA"/>
              <a:t> </a:t>
            </a:r>
            <a:r>
              <a:rPr lang="en-CA" err="1"/>
              <a:t>stratégie</a:t>
            </a:r>
            <a:r>
              <a:rPr lang="en-CA"/>
              <a:t>.</a:t>
            </a:r>
            <a:endParaRPr lang="en-US"/>
          </a:p>
          <a:p>
            <a:r>
              <a:rPr lang="en-US"/>
              <a:t> </a:t>
            </a:r>
            <a:endParaRPr lang="en-US">
              <a:ea typeface="Calibri"/>
              <a:cs typeface="Calibri"/>
            </a:endParaRPr>
          </a:p>
          <a:p>
            <a:r>
              <a:rPr lang="en-US"/>
              <a:t>Merci !</a:t>
            </a:r>
          </a:p>
          <a:p>
            <a:r>
              <a:rPr lang="en-US"/>
              <a:t> </a:t>
            </a:r>
            <a:endParaRPr lang="en-US">
              <a:ea typeface="Calibri"/>
              <a:cs typeface="Calibri"/>
            </a:endParaRPr>
          </a:p>
          <a:p>
            <a:r>
              <a:rPr lang="en-US" b="1"/>
              <a:t>John - EN</a:t>
            </a:r>
            <a:endParaRPr lang="en-US"/>
          </a:p>
          <a:p>
            <a:r>
              <a:rPr lang="en-US"/>
              <a:t> </a:t>
            </a:r>
            <a:endParaRPr lang="en-US">
              <a:ea typeface="Calibri"/>
              <a:cs typeface="Calibri"/>
            </a:endParaRPr>
          </a:p>
          <a:p>
            <a:r>
              <a:rPr lang="en-US" b="1" i="0"/>
              <a:t>Why a national strategy? </a:t>
            </a:r>
            <a:r>
              <a:rPr lang="en-US" b="0" i="0"/>
              <a:t>PIDs</a:t>
            </a:r>
            <a:r>
              <a:rPr lang="en-US" i="0"/>
              <a:t> connect everything, which requires significant collaboration across all sectors </a:t>
            </a:r>
            <a:r>
              <a:rPr lang="en-US"/>
              <a:t>of the </a:t>
            </a:r>
            <a:r>
              <a:rPr lang="en-US" i="0"/>
              <a:t>research </a:t>
            </a:r>
            <a:r>
              <a:rPr lang="en-CA"/>
              <a:t>ecosystem </a:t>
            </a:r>
            <a:r>
              <a:rPr lang="en-US"/>
              <a:t>– universities (including both research offices and libraries), government departments, funders, publishers, etc</a:t>
            </a:r>
            <a:r>
              <a:rPr lang="en-US" i="0"/>
              <a:t>. </a:t>
            </a:r>
            <a:r>
              <a:rPr lang="en-US"/>
              <a:t>Furthermore, ensuring national support, guidance, and funding for these initiatives will benefit Canadian research overall and support institutions to meet some of their goals for open science or open access. A few years ago, the Canadian government issued guidance and requirements for government research on Open Science and PIDs figure into the under-development action plans. </a:t>
            </a:r>
            <a:r>
              <a:rPr lang="en-US" i="0"/>
              <a:t>Ultimately, local resources and policies are required for a national response to PIDs, even though PIDs are essentially international endeavors. Some of the ways we are engaging internationally, to ensure a Canadian voice in the direction of PIDs globally, include </a:t>
            </a:r>
            <a:r>
              <a:rPr lang="en-US"/>
              <a:t>the</a:t>
            </a:r>
            <a:r>
              <a:rPr lang="en-US" i="0"/>
              <a:t> National PID Strategy IG at the Research Data Alliance, and</a:t>
            </a:r>
            <a:r>
              <a:rPr lang="en-US"/>
              <a:t> service on both the </a:t>
            </a:r>
            <a:r>
              <a:rPr lang="en-US" i="0"/>
              <a:t>ORCID </a:t>
            </a:r>
            <a:r>
              <a:rPr lang="en-US"/>
              <a:t>Board</a:t>
            </a:r>
            <a:r>
              <a:rPr lang="en-US" i="0"/>
              <a:t> of Directors and </a:t>
            </a:r>
            <a:r>
              <a:rPr lang="en-US" i="0" err="1"/>
              <a:t>DataCite</a:t>
            </a:r>
            <a:r>
              <a:rPr lang="en-US" i="0"/>
              <a:t> Board of Directors.</a:t>
            </a:r>
            <a:r>
              <a:rPr lang="en-US"/>
              <a:t> </a:t>
            </a:r>
            <a:endParaRPr lang="en-US">
              <a:ea typeface="Calibri"/>
              <a:cs typeface="Calibri"/>
            </a:endParaRPr>
          </a:p>
          <a:p>
            <a:r>
              <a:rPr lang="en-US">
                <a:solidFill>
                  <a:srgbClr val="444444"/>
                </a:solidFill>
              </a:rPr>
              <a:t> </a:t>
            </a:r>
            <a:endParaRPr lang="en-US"/>
          </a:p>
          <a:p>
            <a:r>
              <a:rPr lang="en-US" b="1"/>
              <a:t>PID Strategy: </a:t>
            </a:r>
            <a:r>
              <a:rPr lang="en-US"/>
              <a:t>Over the last five years, CRKN has collaborated with the Alliance and the CPIDAC to develop a National PID Strategy. Toward this end, we published a Communications Toolkit in 2025, and earlier this year (literally a month ago), we are delighted to share that we published a document actually titled</a:t>
            </a:r>
            <a:r>
              <a:rPr lang="en-US" b="1"/>
              <a:t> 'Canada's Persistent Identifiers Strategy.'</a:t>
            </a:r>
            <a:r>
              <a:rPr lang="en-US"/>
              <a:t> This year, our goal is to amplify this strategy as broadly as possible and to develop additional concrete recommendations how to implement PIDs for each entity prioritized in this strategy.</a:t>
            </a:r>
            <a:r>
              <a:rPr lang="en-US">
                <a:solidFill>
                  <a:srgbClr val="444444"/>
                </a:solidFill>
              </a:rPr>
              <a:t> </a:t>
            </a:r>
            <a:endParaRPr lang="en-US"/>
          </a:p>
          <a:p>
            <a:r>
              <a:rPr lang="en-US">
                <a:solidFill>
                  <a:srgbClr val="444444"/>
                </a:solidFill>
              </a:rPr>
              <a:t> </a:t>
            </a:r>
            <a:endParaRPr lang="en-US"/>
          </a:p>
          <a:p>
            <a:r>
              <a:rPr lang="en-US"/>
              <a:t>Thank you!</a:t>
            </a:r>
            <a:endParaRPr lang="en-US">
              <a:solidFill>
                <a:srgbClr val="444444"/>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03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CA" sz="1800">
                <a:effectLst/>
                <a:latin typeface="Arial"/>
                <a:ea typeface="Times New Roman" panose="02020603050405020304" pitchFamily="18" charset="0"/>
                <a:cs typeface="Arial"/>
              </a:rPr>
              <a:t>Nous savons que l'ORCID est l'identifiant personnel (PID), que les DOI sont destinés aux publications et que les ROR aux organisations – il est désormais facile d'adhérer à ce principe et de le recommander.</a:t>
            </a:r>
          </a:p>
          <a:p>
            <a:pPr algn="just"/>
            <a:endParaRPr lang="en-CA" sz="1800">
              <a:effectLst/>
              <a:latin typeface="Arial" panose="020B0604020202020204" pitchFamily="34" charset="0"/>
              <a:ea typeface="Times New Roman" panose="02020603050405020304" pitchFamily="18" charset="0"/>
            </a:endParaRPr>
          </a:p>
          <a:p>
            <a:pPr algn="just"/>
            <a:r>
              <a:rPr lang="en-CA" sz="1800" dirty="0">
                <a:effectLst/>
                <a:latin typeface="Arial"/>
                <a:ea typeface="Times New Roman" panose="02020603050405020304" pitchFamily="18" charset="0"/>
                <a:cs typeface="Arial"/>
              </a:rPr>
              <a:t>Cependant, nous sommes ravis de vous présenter aujourd’hui les PID émergents et leur situation actuelle au Canada. Cela inclut les DOI pour </a:t>
            </a:r>
            <a:r>
              <a:rPr lang="en-CA" sz="1800" dirty="0">
                <a:latin typeface="Arial"/>
                <a:ea typeface="Times New Roman" panose="02020603050405020304" pitchFamily="18" charset="0"/>
                <a:cs typeface="Arial"/>
              </a:rPr>
              <a:t>le financement </a:t>
            </a:r>
            <a:r>
              <a:rPr lang="en-CA" sz="1800" dirty="0">
                <a:effectLst/>
                <a:latin typeface="Arial"/>
                <a:ea typeface="Times New Roman" panose="02020603050405020304" pitchFamily="18" charset="0"/>
                <a:cs typeface="Arial"/>
              </a:rPr>
              <a:t>et </a:t>
            </a:r>
            <a:r>
              <a:rPr lang="en-CA" sz="1800" dirty="0" err="1">
                <a:effectLst/>
                <a:latin typeface="Arial"/>
                <a:ea typeface="Times New Roman" panose="02020603050405020304" pitchFamily="18" charset="0"/>
                <a:cs typeface="Arial"/>
              </a:rPr>
              <a:t>les RAiD </a:t>
            </a:r>
            <a:r>
              <a:rPr lang="en-CA" sz="1800" dirty="0">
                <a:effectLst/>
                <a:latin typeface="Arial"/>
                <a:ea typeface="Times New Roman" panose="02020603050405020304" pitchFamily="18" charset="0"/>
                <a:cs typeface="Arial"/>
              </a:rPr>
              <a:t>pour les projets.</a:t>
            </a:r>
          </a:p>
        </p:txBody>
      </p:sp>
      <p:sp>
        <p:nvSpPr>
          <p:cNvPr id="4" name="Slide Number Placeholder 3"/>
          <p:cNvSpPr>
            <a:spLocks noGrp="1"/>
          </p:cNvSpPr>
          <p:nvPr>
            <p:ph type="sldNum" sz="quarter" idx="5"/>
          </p:nvPr>
        </p:nvSpPr>
        <p:spPr/>
        <p:txBody>
          <a:bodyPr/>
          <a:lstStyle/>
          <a:p>
            <a:fld id="{99889AE4-CC13-B047-94B3-4F58D79A4F6D}" type="slidenum">
              <a:rPr lang="en-US" smtClean="0"/>
              <a:t>6</a:t>
            </a:fld>
            <a:endParaRPr lang="en-US"/>
          </a:p>
        </p:txBody>
      </p:sp>
    </p:spTree>
    <p:extLst>
      <p:ext uri="{BB962C8B-B14F-4D97-AF65-F5344CB8AC3E}">
        <p14:creationId xmlns:p14="http://schemas.microsoft.com/office/powerpoint/2010/main" val="282213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30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F57B-C486-3531-D69F-D8A1B9330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77430-1CE1-5F42-1CF4-B0811CB15E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297888-AB46-1459-3E80-99DE53D0A30E}"/>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Les deux organismes d'enregistrement de PID qui fournissent des DOI pour les subventions au Canada sont </a:t>
            </a:r>
            <a:r>
              <a:rPr lang="en-CA" sz="1200" kern="1200" dirty="0" err="1">
                <a:solidFill>
                  <a:schemeClr val="tx1"/>
                </a:solidFill>
                <a:effectLst/>
                <a:latin typeface="+mn-lt"/>
                <a:ea typeface="+mn-ea"/>
                <a:cs typeface="+mn-cs"/>
              </a:rPr>
              <a:t>Crossref </a:t>
            </a:r>
            <a:r>
              <a:rPr lang="en-CA" sz="1200" kern="1200" dirty="0">
                <a:solidFill>
                  <a:schemeClr val="tx1"/>
                </a:solidFill>
                <a:effectLst/>
                <a:latin typeface="+mn-lt"/>
                <a:ea typeface="+mn-ea"/>
                <a:cs typeface="+mn-cs"/>
              </a:rPr>
              <a:t>et </a:t>
            </a:r>
            <a:r>
              <a:rPr lang="en-CA" sz="1200" kern="1200" dirty="0" err="1">
                <a:solidFill>
                  <a:schemeClr val="tx1"/>
                </a:solidFill>
                <a:effectLst/>
                <a:latin typeface="+mn-lt"/>
                <a:ea typeface="+mn-ea"/>
                <a:cs typeface="+mn-cs"/>
              </a:rPr>
              <a:t>DataCite</a:t>
            </a:r>
            <a:r>
              <a:rPr lang="en-CA" sz="1200" kern="1200" dirty="0">
                <a:solidFill>
                  <a:schemeClr val="tx1"/>
                </a:solidFill>
                <a:effectLst/>
                <a:latin typeface="+mn-lt"/>
                <a:ea typeface="+mn-ea"/>
                <a:cs typeface="+mn-cs"/>
              </a:rPr>
              <a:t>. </a:t>
            </a:r>
            <a:endParaRPr lang="en-CA" dirty="0">
              <a:ea typeface="Calibri"/>
              <a:cs typeface="Calibri"/>
            </a:endParaRPr>
          </a:p>
          <a:p>
            <a:r>
              <a:rPr lang="en-CA" dirty="0">
                <a:ea typeface="Calibri"/>
                <a:cs typeface="Calibri"/>
              </a:rPr>
              <a:t>Il s'agit de deux services relativement récents : </a:t>
            </a:r>
            <a:r>
              <a:rPr lang="en-CA" dirty="0" err="1">
                <a:ea typeface="Calibri"/>
                <a:cs typeface="Calibri"/>
              </a:rPr>
              <a:t>Crossref </a:t>
            </a:r>
            <a:r>
              <a:rPr lang="en-CA" dirty="0">
                <a:ea typeface="Calibri"/>
                <a:cs typeface="Calibri"/>
              </a:rPr>
              <a:t>a démarré en 2019 et compte </a:t>
            </a:r>
            <a:r>
              <a:rPr lang="en-CA" dirty="0"/>
              <a:t>aujourd'hui quarante-huit (48) organisations ayant enregistré près de 200 000 identifiants de subventions</a:t>
            </a:r>
            <a:r>
              <a:rPr lang="en-CA" dirty="0">
                <a:ea typeface="Calibri"/>
                <a:cs typeface="Calibri"/>
              </a:rPr>
              <a:t>, tandis que </a:t>
            </a:r>
            <a:r>
              <a:rPr lang="en-CA" dirty="0" err="1">
                <a:ea typeface="Calibri"/>
                <a:cs typeface="Calibri"/>
              </a:rPr>
              <a:t>DataCite </a:t>
            </a:r>
            <a:r>
              <a:rPr lang="en-CA" dirty="0">
                <a:ea typeface="Calibri"/>
                <a:cs typeface="Calibri"/>
              </a:rPr>
              <a:t>a été lancé en 2024 et compte aujourd'hui un peu plus de 8 000 DOI enregistrés par seulement 6 organisations, dont 99 % </a:t>
            </a:r>
            <a:r>
              <a:rPr lang="en-CA" dirty="0"/>
              <a:t>ont été enregistrés par California Digital Libraries (CDL) dans le cadre d'un projet pilote. Il s'agit encore d'un service récent, qui suscite un intérêt croissant et connaît une légère hausse, mais le Canada serait sans aucun doute à l'avant-garde de cette initiative.</a:t>
            </a:r>
            <a:endParaRPr lang="en-CA" kern="1200" dirty="0">
              <a:solidFill>
                <a:schemeClr val="tx1"/>
              </a:solidFill>
              <a:effectLst/>
              <a:ea typeface="Calibri"/>
              <a:cs typeface="Calibri"/>
            </a:endParaRPr>
          </a:p>
          <a:p>
            <a:r>
              <a:rPr lang="en-CA" sz="1200" kern="1200">
                <a:solidFill>
                  <a:schemeClr val="tx1"/>
                </a:solidFill>
                <a:effectLst/>
                <a:latin typeface="+mn-lt"/>
                <a:ea typeface="+mn-ea"/>
                <a:cs typeface="+mn-cs"/>
              </a:rPr>
              <a:t> </a:t>
            </a:r>
            <a:endParaRPr lang="en-CA" sz="1200" kern="1200">
              <a:solidFill>
                <a:schemeClr val="tx1"/>
              </a:solidFill>
              <a:effectLst/>
              <a:latin typeface="+mn-lt"/>
              <a:ea typeface="Calibri"/>
              <a:cs typeface="Calibri"/>
            </a:endParaRPr>
          </a:p>
          <a:p>
            <a:endParaRPr lang="en-CA" dirty="0"/>
          </a:p>
          <a:p>
            <a:endParaRPr lang="en-CA" sz="1200" kern="1200" dirty="0">
              <a:solidFill>
                <a:schemeClr val="tx1"/>
              </a:solidFill>
              <a:effectLst/>
              <a:latin typeface="+mn-lt"/>
              <a:ea typeface="Calibri"/>
              <a:cs typeface="Calibri"/>
            </a:endParaRPr>
          </a:p>
          <a:p>
            <a:r>
              <a:rPr lang="en-CA" sz="1200" kern="1200" dirty="0">
                <a:solidFill>
                  <a:schemeClr val="tx1"/>
                </a:solidFill>
                <a:effectLst/>
                <a:latin typeface="+mn-lt"/>
                <a:ea typeface="+mn-ea"/>
                <a:cs typeface="+mn-cs"/>
              </a:rPr>
              <a:t> </a:t>
            </a:r>
            <a:endParaRPr lang="en-CA" sz="1200" kern="1200" dirty="0">
              <a:solidFill>
                <a:schemeClr val="tx1"/>
              </a:solidFill>
              <a:effectLst/>
              <a:latin typeface="+mn-lt"/>
              <a:ea typeface="Calibri"/>
              <a:cs typeface="Calibri"/>
            </a:endParaRPr>
          </a:p>
          <a:p>
            <a:endParaRPr lang="en-CA" sz="1200" kern="1200" dirty="0">
              <a:solidFill>
                <a:schemeClr val="tx1"/>
              </a:solidFill>
              <a:effectLst/>
              <a:latin typeface="+mn-lt"/>
              <a:ea typeface="Calibri"/>
              <a:cs typeface="Calibri"/>
            </a:endParaRPr>
          </a:p>
          <a:p>
            <a:r>
              <a:rPr lang="en-CA" sz="1200" kern="1200" dirty="0">
                <a:solidFill>
                  <a:schemeClr val="tx1"/>
                </a:solidFill>
                <a:effectLst/>
                <a:latin typeface="+mn-lt"/>
                <a:ea typeface="+mn-ea"/>
                <a:cs typeface="+mn-cs"/>
              </a:rPr>
              <a:t> </a:t>
            </a:r>
            <a:endParaRPr lang="en-CA" sz="1200" kern="1200" dirty="0">
              <a:solidFill>
                <a:schemeClr val="tx1"/>
              </a:solidFill>
              <a:effectLst/>
              <a:latin typeface="+mn-lt"/>
              <a:ea typeface="Calibri"/>
              <a:cs typeface="Calibri"/>
            </a:endParaRPr>
          </a:p>
          <a:p>
            <a:pPr>
              <a:defRPr/>
            </a:pPr>
            <a:endParaRPr lang="en-CA" sz="1200" kern="1200" dirty="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1F779A69-3CF6-9C0D-570D-8F7569AA057F}"/>
              </a:ext>
            </a:extLst>
          </p:cNvPr>
          <p:cNvSpPr>
            <a:spLocks noGrp="1"/>
          </p:cNvSpPr>
          <p:nvPr>
            <p:ph type="sldNum" sz="quarter" idx="5"/>
          </p:nvPr>
        </p:nvSpPr>
        <p:spPr/>
        <p:txBody>
          <a:bodyPr/>
          <a:lstStyle/>
          <a:p>
            <a:fld id="{99889AE4-CC13-B047-94B3-4F58D79A4F6D}" type="slidenum">
              <a:rPr lang="en-US" smtClean="0"/>
              <a:t>8</a:t>
            </a:fld>
            <a:endParaRPr lang="en-US"/>
          </a:p>
        </p:txBody>
      </p:sp>
    </p:spTree>
    <p:extLst>
      <p:ext uri="{BB962C8B-B14F-4D97-AF65-F5344CB8AC3E}">
        <p14:creationId xmlns:p14="http://schemas.microsoft.com/office/powerpoint/2010/main" val="60732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1AAE5-D0CA-1282-1771-6FB52C424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B621-6112-ECAB-4BAB-28C2A7070C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F02425-3DBB-F5E4-10F7-A3A991ED8DBF}"/>
              </a:ext>
            </a:extLst>
          </p:cNvPr>
          <p:cNvSpPr>
            <a:spLocks noGrp="1"/>
          </p:cNvSpPr>
          <p:nvPr>
            <p:ph type="body" idx="1"/>
          </p:nvPr>
        </p:nvSpPr>
        <p:spPr/>
        <p:txBody>
          <a:bodyPr/>
          <a:lstStyle/>
          <a:p>
            <a:pPr fontAlgn="base"/>
            <a:r>
              <a:rPr lang="en-US"/>
              <a:t>Concrètement, qu'est-ce que cela signifie au Canada ?</a:t>
            </a:r>
          </a:p>
          <a:p>
            <a:r>
              <a:rPr lang="en-US"/>
              <a:t>En 2024, ORCID, </a:t>
            </a:r>
            <a:r>
              <a:rPr lang="en-US" sz="1200" b="0" i="0" u="none" strike="noStrike" kern="1200">
                <a:solidFill>
                  <a:schemeClr val="tx1"/>
                </a:solidFill>
                <a:effectLst/>
                <a:latin typeface="+mn-lt"/>
                <a:ea typeface="+mn-ea"/>
                <a:cs typeface="+mn-cs"/>
              </a:rPr>
              <a:t>le RCDR, la FCI, les FRQ et les trois organismes exploraient les prochaines étapes et les possibilités </a:t>
            </a:r>
            <a:r>
              <a:rPr lang="en-US"/>
              <a:t>d’utilisation des PID pour le financement </a:t>
            </a:r>
            <a:r>
              <a:rPr lang="en-US" sz="1200" b="0" i="0" u="none" strike="noStrike" kern="1200">
                <a:solidFill>
                  <a:schemeClr val="tx1"/>
                </a:solidFill>
                <a:effectLst/>
                <a:latin typeface="+mn-lt"/>
                <a:ea typeface="+mn-ea"/>
                <a:cs typeface="+mn-cs"/>
              </a:rPr>
              <a:t>: que peut-on faire, et comment ?</a:t>
            </a:r>
            <a:endParaRPr lang="en-US">
              <a:ea typeface="Calibri"/>
              <a:cs typeface="Calibri"/>
            </a:endParaRPr>
          </a:p>
          <a:p>
            <a:pPr rtl="0" fontAlgn="base"/>
            <a:endParaRPr lang="en-US" sz="1200" b="0" i="0" u="none" strike="noStrike" kern="1200">
              <a:solidFill>
                <a:schemeClr val="tx1"/>
              </a:solidFill>
              <a:effectLst/>
              <a:latin typeface="+mn-lt"/>
              <a:ea typeface="Calibri"/>
              <a:cs typeface="Calibri"/>
            </a:endParaRPr>
          </a:p>
          <a:p>
            <a:pPr>
              <a:defRPr/>
            </a:pPr>
            <a:r>
              <a:rPr lang="en-US" dirty="0">
                <a:ea typeface="Calibri" panose="020F0502020204030204"/>
                <a:cs typeface="Calibri" panose="020F0502020204030204"/>
              </a:rPr>
              <a:t>Il en est ressorti les premiers développements d'intégrations des PID visant soit à se connecter aux plateformes de financement, soit à transférer les données de financement vers les dossiers ORCID.</a:t>
            </a:r>
            <a:endParaRPr lang="en-US" dirty="0"/>
          </a:p>
          <a:p>
            <a:pPr fontAlgn="base">
              <a:defRPr/>
            </a:pPr>
            <a:endParaRPr lang="en-US" dirty="0"/>
          </a:p>
          <a:p>
            <a:pPr>
              <a:defRPr/>
            </a:pPr>
            <a:r>
              <a:rPr lang="en-US" dirty="0"/>
              <a:t>Au printemps 2025, les </a:t>
            </a:r>
            <a:r>
              <a:rPr lang="en-US" sz="1200" b="0" i="0" u="none" strike="noStrike" kern="1200" dirty="0">
                <a:solidFill>
                  <a:schemeClr val="tx1"/>
                </a:solidFill>
                <a:effectLst/>
                <a:latin typeface="+mn-lt"/>
                <a:ea typeface="+mn-ea"/>
                <a:cs typeface="+mn-cs"/>
              </a:rPr>
              <a:t>trois organismes </a:t>
            </a:r>
            <a:r>
              <a:rPr lang="en-US" sz="1200" b="0" i="0" u="sng" strike="noStrike" kern="1200" dirty="0">
                <a:solidFill>
                  <a:schemeClr val="tx1"/>
                </a:solidFill>
                <a:effectLst/>
                <a:latin typeface="+mn-lt"/>
                <a:ea typeface="+mn-ea"/>
                <a:cs typeface="+mn-cs"/>
                <a:hlinkClick r:id="rId3"/>
              </a:rPr>
              <a:t>ont intégré ORCID à la plateforme Convergence</a:t>
            </a:r>
            <a:r>
              <a:rPr lang="en-US" sz="1200" b="0" i="0" u="none" strike="noStrike" kern="1200" dirty="0">
                <a:solidFill>
                  <a:schemeClr val="tx1"/>
                </a:solidFill>
                <a:effectLst/>
                <a:latin typeface="+mn-lt"/>
                <a:ea typeface="+mn-ea"/>
                <a:cs typeface="+mn-cs"/>
              </a:rPr>
              <a:t>. Cette plateforme vise à aider les chercheurs à recueillir des informations à partir des dossiers ORCID pour les aider à remplir le formulaire de demande (c.-à-d. emploi/affiliation, formation, financement).</a:t>
            </a:r>
            <a:r>
              <a:rPr lang="en-US" dirty="0"/>
              <a:t> 3 000 </a:t>
            </a:r>
            <a:r>
              <a:rPr lang="en-US" dirty="0" err="1"/>
              <a:t>identifiants</a:t>
            </a:r>
            <a:r>
              <a:rPr lang="en-US" dirty="0"/>
              <a:t> ORCID connectés au cours des premiers mois, en phase avec les cycles de concours, et ce chiffre dépasse désormais largement les 8 500 = déjà le système connecté n° 1 au Canada.</a:t>
            </a:r>
            <a:endParaRPr lang="en-US" sz="1200" b="0" i="0" u="none" strike="noStrike" kern="1200" dirty="0">
              <a:solidFill>
                <a:schemeClr val="tx1"/>
              </a:solidFill>
              <a:effectLst/>
              <a:latin typeface="+mn-lt"/>
              <a:ea typeface="Calibri"/>
              <a:cs typeface="Calibri"/>
            </a:endParaRPr>
          </a:p>
          <a:p>
            <a:pPr rtl="0" fontAlgn="base"/>
            <a:endParaRPr lang="en-US" sz="1200" b="0" i="0" u="none" strike="noStrike" kern="1200">
              <a:solidFill>
                <a:schemeClr val="tx1"/>
              </a:solidFill>
              <a:effectLst/>
              <a:latin typeface="+mn-lt"/>
              <a:ea typeface="+mn-ea"/>
              <a:cs typeface="+mn-cs"/>
            </a:endParaRPr>
          </a:p>
          <a:p>
            <a:pPr fontAlgn="base"/>
            <a:r>
              <a:rPr lang="en-US" dirty="0"/>
              <a:t>À l’été 2025, les FRQ ont lancé une intégration complète d’ORCID dans </a:t>
            </a:r>
            <a:r>
              <a:rPr lang="en-US" dirty="0" err="1"/>
              <a:t>FRQNet</a:t>
            </a:r>
            <a:r>
              <a:rPr lang="en-US" dirty="0"/>
              <a:t>. Cette intégration permet aux chercheurs de </a:t>
            </a:r>
            <a:r>
              <a:rPr lang="en-US" b="1" dirty="0"/>
              <a:t>collecter des informations </a:t>
            </a:r>
            <a:r>
              <a:rPr lang="en-US" dirty="0"/>
              <a:t>à partir de leurs dossiers ORCID pour les aider à remplir leur demande (toutes les métadonnées) et de transférer leurs </a:t>
            </a:r>
            <a:r>
              <a:rPr lang="en-US" b="1" dirty="0"/>
              <a:t>subventions </a:t>
            </a:r>
            <a:r>
              <a:rPr lang="en-US" dirty="0"/>
              <a:t>(avec les identifiants de subvention) ainsi que les informations</a:t>
            </a:r>
            <a:r>
              <a:rPr lang="en-US" b="1" dirty="0"/>
              <a:t> relatives à l’évaluation du financement </a:t>
            </a:r>
            <a:r>
              <a:rPr lang="en-US" dirty="0"/>
              <a:t>vers leurs dossiers ORCID via leur compte </a:t>
            </a:r>
            <a:r>
              <a:rPr lang="en-US" dirty="0" err="1"/>
              <a:t>FRQNet</a:t>
            </a:r>
            <a:r>
              <a:rPr lang="en-US" dirty="0"/>
              <a:t>.</a:t>
            </a:r>
            <a:endParaRPr lang="en-US" dirty="0">
              <a:ea typeface="Calibri"/>
              <a:cs typeface="Calibri"/>
            </a:endParaRPr>
          </a:p>
          <a:p>
            <a:pPr fontAlgn="base">
              <a:defRPr/>
            </a:pPr>
            <a:r>
              <a:rPr lang="en-US" dirty="0"/>
              <a:t>En peu de temps, avec 2 000 </a:t>
            </a:r>
            <a:r>
              <a:rPr lang="en-US" dirty="0" err="1"/>
              <a:t>identifiants</a:t>
            </a:r>
            <a:r>
              <a:rPr lang="en-US" dirty="0"/>
              <a:t> ORCID connectés, il est devenu le troisième système le plus connecté au Canada ; puis, avec plus de 3 500 identifiants, il est devenu le deuxième système le plus connecté au Canada, comptant désormais plus de 50 dossiers mis à jour avec des informations de financement. </a:t>
            </a:r>
            <a:r>
              <a:rPr lang="en-CA" dirty="0"/>
              <a:t>Les FRQ sont également un leader mondial en matière d’identifiants permanents (PID) pour les bailleurs de fonds, puisqu’ils ont enregistré plus de 26 000 identifiants de subvention </a:t>
            </a:r>
            <a:r>
              <a:rPr lang="en-CA" dirty="0" err="1"/>
              <a:t>Crossref </a:t>
            </a:r>
            <a:r>
              <a:rPr lang="en-CA" dirty="0"/>
              <a:t>depuis 2019, ce qui fait des FRQ le deuxième plus grand émetteur d’identifiants de subvention au monde – derrière l’Office des publications de l’Union européenne (53 925). La plupart des identifiants de subvention des FRQ incluent également des identifiants ROR.</a:t>
            </a:r>
            <a:endParaRPr lang="en-US" dirty="0">
              <a:ea typeface="Calibri"/>
              <a:cs typeface="Calibri"/>
            </a:endParaRPr>
          </a:p>
          <a:p>
            <a:endParaRPr lang="en-US" dirty="0">
              <a:ea typeface="Calibri"/>
              <a:cs typeface="Calibri"/>
            </a:endParaRPr>
          </a:p>
          <a:p>
            <a:pPr>
              <a:defRPr/>
            </a:pPr>
            <a:r>
              <a:rPr lang="en-US" b="1" dirty="0"/>
              <a:t>La FCI et la Société canadienne du cancer prévoient de mettre en place un système similaire à celui du FRQ dans leurs propres processus de financement ; nous avons constaté de nombreux développements à cet égard au cours de l’année écoulée.</a:t>
            </a:r>
            <a:endParaRPr lang="en-US"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TGMS à terme, mais aucun calendrier ni aucune précision sur le lien avec le CV narratif.</a:t>
            </a:r>
          </a:p>
          <a:p>
            <a:endParaRPr lang="en-US" b="1">
              <a:ea typeface="Calibri"/>
              <a:cs typeface="Calibri"/>
            </a:endParaRPr>
          </a:p>
          <a:p>
            <a:r>
              <a:rPr lang="en-US"/>
              <a:t>Nous avons donc désormais deux bailleurs de fonds majeurs, l’un fédéral et l’autre provincial, en tête du classement. </a:t>
            </a:r>
          </a:p>
          <a:p>
            <a:endParaRPr lang="en-US" b="1" dirty="0">
              <a:ea typeface="Calibri"/>
              <a:cs typeface="Calibri"/>
            </a:endParaRPr>
          </a:p>
          <a:p>
            <a:r>
              <a:rPr lang="en-CA" dirty="0"/>
              <a:t>Le Canada est à l’avant-garde de la mise en œuvre des PID dans le domaine du financement, le FRQ ayant pris une longueur d’avance en mettant en place des PID pour les subventions via les identifiants de subvention </a:t>
            </a:r>
            <a:r>
              <a:rPr lang="en-CA" dirty="0" err="1"/>
              <a:t>Crossref </a:t>
            </a:r>
            <a:r>
              <a:rPr lang="en-CA" dirty="0"/>
              <a:t>(y compris en transmettant ces identifiants à ORCID) ; les trois organismes subventionnaires envisagent les prochaines étapes ; et le FCI présentera aujourd’hui son cas d’utilisation des DOI </a:t>
            </a:r>
            <a:r>
              <a:rPr lang="en-CA" dirty="0" err="1"/>
              <a:t>DataCite </a:t>
            </a:r>
            <a:r>
              <a:rPr lang="en-CA" dirty="0"/>
              <a:t>pour les bourses.</a:t>
            </a:r>
            <a:endParaRPr lang="en-US" dirty="0"/>
          </a:p>
          <a:p>
            <a:endParaRPr lang="en-US" b="1">
              <a:ea typeface="Calibri" panose="020F0502020204030204"/>
              <a:cs typeface="Calibri" panose="020F0502020204030204"/>
            </a:endParaRPr>
          </a:p>
          <a:p>
            <a:pPr marL="171450" indent="-171450">
              <a:buFont typeface="Arial" panose="020B0604020202020204" pitchFamily="34" charset="0"/>
              <a:buChar char="•"/>
            </a:pPr>
            <a:endParaRPr lang="en-CA">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BFFB334-52D8-19B2-F94D-A974E9427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38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405871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6D72F7C-642E-6D4B-8EA5-EBB8CC9ABB4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962EF62-68BC-EE49-9D7D-F81559FDD871}"/>
              </a:ext>
            </a:extLst>
          </p:cNvPr>
          <p:cNvSpPr>
            <a:spLocks noGrp="1"/>
          </p:cNvSpPr>
          <p:nvPr>
            <p:ph type="ctrTitle"/>
          </p:nvPr>
        </p:nvSpPr>
        <p:spPr>
          <a:xfrm>
            <a:off x="900112" y="1771153"/>
            <a:ext cx="7955653" cy="1741961"/>
          </a:xfrm>
        </p:spPr>
        <p:txBody>
          <a:bodyPr anchor="t"/>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CB178BB-E478-E24F-9F87-288CC14961FD}"/>
              </a:ext>
            </a:extLst>
          </p:cNvPr>
          <p:cNvSpPr>
            <a:spLocks noGrp="1"/>
          </p:cNvSpPr>
          <p:nvPr>
            <p:ph type="subTitle" idx="1"/>
          </p:nvPr>
        </p:nvSpPr>
        <p:spPr>
          <a:xfrm>
            <a:off x="900112" y="3923969"/>
            <a:ext cx="6443665" cy="900024"/>
          </a:xfrm>
        </p:spPr>
        <p:txBody>
          <a:bodyP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descr="A close up of a logo&#10;&#10;Description automatically generated">
            <a:extLst>
              <a:ext uri="{FF2B5EF4-FFF2-40B4-BE49-F238E27FC236}">
                <a16:creationId xmlns:a16="http://schemas.microsoft.com/office/drawing/2014/main" id="{BBBC8EFB-311D-FA4C-86C9-F0D4AE49DE6A}"/>
              </a:ext>
            </a:extLst>
          </p:cNvPr>
          <p:cNvPicPr>
            <a:picLocks noChangeAspect="1"/>
          </p:cNvPicPr>
          <p:nvPr userDrawn="1"/>
        </p:nvPicPr>
        <p:blipFill>
          <a:blip r:embed="rId3"/>
          <a:stretch>
            <a:fillRect/>
          </a:stretch>
        </p:blipFill>
        <p:spPr>
          <a:xfrm>
            <a:off x="900111" y="357121"/>
            <a:ext cx="2528888" cy="1108553"/>
          </a:xfrm>
          <a:prstGeom prst="rect">
            <a:avLst/>
          </a:prstGeom>
        </p:spPr>
      </p:pic>
      <p:cxnSp>
        <p:nvCxnSpPr>
          <p:cNvPr id="14" name="Straight Connector 13">
            <a:extLst>
              <a:ext uri="{FF2B5EF4-FFF2-40B4-BE49-F238E27FC236}">
                <a16:creationId xmlns:a16="http://schemas.microsoft.com/office/drawing/2014/main" id="{444C5E4C-1563-EC43-BFE5-5B21D9CDBEC1}"/>
              </a:ext>
            </a:extLst>
          </p:cNvPr>
          <p:cNvCxnSpPr>
            <a:cxnSpLocks/>
          </p:cNvCxnSpPr>
          <p:nvPr userDrawn="1"/>
        </p:nvCxnSpPr>
        <p:spPr>
          <a:xfrm flipH="1">
            <a:off x="900111" y="3818594"/>
            <a:ext cx="795565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38EEBE-E2FE-604B-B3FD-92786E9497C7}"/>
              </a:ext>
            </a:extLst>
          </p:cNvPr>
          <p:cNvSpPr txBox="1"/>
          <p:nvPr userDrawn="1"/>
        </p:nvSpPr>
        <p:spPr>
          <a:xfrm>
            <a:off x="7513190" y="4531555"/>
            <a:ext cx="1461427" cy="369332"/>
          </a:xfrm>
          <a:prstGeom prst="rect">
            <a:avLst/>
          </a:prstGeom>
          <a:noFill/>
        </p:spPr>
        <p:txBody>
          <a:bodyPr wrap="none" rtlCol="0">
            <a:spAutoFit/>
          </a:bodyPr>
          <a:lstStyle/>
          <a:p>
            <a:pPr algn="r"/>
            <a:r>
              <a:rPr lang="en-US" sz="1800" b="0" i="0" spc="38" baseline="0" err="1">
                <a:solidFill>
                  <a:schemeClr val="bg1"/>
                </a:solidFill>
                <a:latin typeface="Arial" panose="020B0604020202020204" pitchFamily="34" charset="0"/>
                <a:cs typeface="Arial" panose="020B0604020202020204" pitchFamily="34" charset="0"/>
              </a:rPr>
              <a:t>crkn-rcdr.ca</a:t>
            </a:r>
            <a:endParaRPr lang="en-US" sz="1800" b="0" i="0" spc="38"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92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84E2AD-3497-B644-9A36-AE297DFFC5DD}"/>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D962EF62-68BC-EE49-9D7D-F81559FDD871}"/>
              </a:ext>
            </a:extLst>
          </p:cNvPr>
          <p:cNvSpPr>
            <a:spLocks noGrp="1"/>
          </p:cNvSpPr>
          <p:nvPr>
            <p:ph type="ctrTitle"/>
          </p:nvPr>
        </p:nvSpPr>
        <p:spPr>
          <a:xfrm>
            <a:off x="900112" y="1771153"/>
            <a:ext cx="7955653" cy="1741961"/>
          </a:xfrm>
        </p:spPr>
        <p:txBody>
          <a:bodyPr anchor="t"/>
          <a:lstStyle>
            <a:lvl1pPr algn="l">
              <a:defRPr sz="45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CB178BB-E478-E24F-9F87-288CC14961FD}"/>
              </a:ext>
            </a:extLst>
          </p:cNvPr>
          <p:cNvSpPr>
            <a:spLocks noGrp="1"/>
          </p:cNvSpPr>
          <p:nvPr>
            <p:ph type="subTitle" idx="1"/>
          </p:nvPr>
        </p:nvSpPr>
        <p:spPr>
          <a:xfrm>
            <a:off x="900112" y="3923969"/>
            <a:ext cx="6443665" cy="900024"/>
          </a:xfrm>
        </p:spPr>
        <p:txBody>
          <a:bodyPr>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BBBC8EFB-311D-FA4C-86C9-F0D4AE49DE6A}"/>
              </a:ext>
            </a:extLst>
          </p:cNvPr>
          <p:cNvPicPr>
            <a:picLocks noChangeAspect="1"/>
          </p:cNvPicPr>
          <p:nvPr userDrawn="1"/>
        </p:nvPicPr>
        <p:blipFill>
          <a:blip r:embed="rId3"/>
          <a:srcRect/>
          <a:stretch/>
        </p:blipFill>
        <p:spPr>
          <a:xfrm>
            <a:off x="900111" y="357121"/>
            <a:ext cx="2528887" cy="1108553"/>
          </a:xfrm>
          <a:prstGeom prst="rect">
            <a:avLst/>
          </a:prstGeom>
        </p:spPr>
      </p:pic>
      <p:cxnSp>
        <p:nvCxnSpPr>
          <p:cNvPr id="14" name="Straight Connector 13">
            <a:extLst>
              <a:ext uri="{FF2B5EF4-FFF2-40B4-BE49-F238E27FC236}">
                <a16:creationId xmlns:a16="http://schemas.microsoft.com/office/drawing/2014/main" id="{444C5E4C-1563-EC43-BFE5-5B21D9CDBEC1}"/>
              </a:ext>
            </a:extLst>
          </p:cNvPr>
          <p:cNvCxnSpPr>
            <a:cxnSpLocks/>
          </p:cNvCxnSpPr>
          <p:nvPr userDrawn="1"/>
        </p:nvCxnSpPr>
        <p:spPr>
          <a:xfrm flipH="1">
            <a:off x="900111" y="3818594"/>
            <a:ext cx="795565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38EEBE-E2FE-604B-B3FD-92786E9497C7}"/>
              </a:ext>
            </a:extLst>
          </p:cNvPr>
          <p:cNvSpPr txBox="1"/>
          <p:nvPr userDrawn="1"/>
        </p:nvSpPr>
        <p:spPr>
          <a:xfrm>
            <a:off x="7513190" y="4531555"/>
            <a:ext cx="1461427" cy="369332"/>
          </a:xfrm>
          <a:prstGeom prst="rect">
            <a:avLst/>
          </a:prstGeom>
          <a:noFill/>
        </p:spPr>
        <p:txBody>
          <a:bodyPr wrap="none" rtlCol="0">
            <a:spAutoFit/>
          </a:bodyPr>
          <a:lstStyle/>
          <a:p>
            <a:pPr algn="r"/>
            <a:r>
              <a:rPr lang="en-US" sz="1800" b="0" i="0" spc="38" baseline="0" err="1">
                <a:solidFill>
                  <a:schemeClr val="tx1"/>
                </a:solidFill>
                <a:latin typeface="Arial" panose="020B0604020202020204" pitchFamily="34" charset="0"/>
                <a:cs typeface="Arial" panose="020B0604020202020204" pitchFamily="34" charset="0"/>
              </a:rPr>
              <a:t>crkn-rcdr.ca</a:t>
            </a:r>
            <a:endParaRPr lang="en-US" sz="1800" b="0" i="0" spc="38" baseline="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705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88B327-DB5B-0543-8B3C-D7E2DEAF746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345113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84634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50974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360997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04083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277467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352E196-6623-C440-8BFA-23DAFAD53C3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2860340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17308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102446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78885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313870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A65A-C905-564E-A8AC-2A1724E86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B0DA7-93E4-A84A-8AD4-D57B0B703A49}"/>
              </a:ext>
            </a:extLst>
          </p:cNvPr>
          <p:cNvSpPr>
            <a:spLocks noGrp="1"/>
          </p:cNvSpPr>
          <p:nvPr>
            <p:ph sz="half" idx="1"/>
          </p:nvPr>
        </p:nvSpPr>
        <p:spPr>
          <a:xfrm>
            <a:off x="900113" y="133940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9069B8-A13B-9C42-A463-705F8F7EA6B6}"/>
              </a:ext>
            </a:extLst>
          </p:cNvPr>
          <p:cNvSpPr>
            <a:spLocks noGrp="1"/>
          </p:cNvSpPr>
          <p:nvPr>
            <p:ph sz="half" idx="2"/>
          </p:nvPr>
        </p:nvSpPr>
        <p:spPr>
          <a:xfrm>
            <a:off x="4900613" y="133940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34F037-43BE-1D43-92D4-8A25A94A495A}"/>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9" name="Picture 8" descr="A picture containing music&#10;&#10;Description automatically generated">
            <a:extLst>
              <a:ext uri="{FF2B5EF4-FFF2-40B4-BE49-F238E27FC236}">
                <a16:creationId xmlns:a16="http://schemas.microsoft.com/office/drawing/2014/main" id="{67A757D0-3F7A-A943-A47A-D92BDDA1EA21}"/>
              </a:ext>
            </a:extLst>
          </p:cNvPr>
          <p:cNvPicPr>
            <a:picLocks noChangeAspect="1"/>
          </p:cNvPicPr>
          <p:nvPr userDrawn="1"/>
        </p:nvPicPr>
        <p:blipFill>
          <a:blip r:embed="rId2"/>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1283293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C2E7-F5CF-8342-9F53-93F17579B90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5149F0A-F7DD-0249-85FF-2B3C03703A6C}"/>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6" name="Picture 5" descr="A picture containing music&#10;&#10;Description automatically generated">
            <a:extLst>
              <a:ext uri="{FF2B5EF4-FFF2-40B4-BE49-F238E27FC236}">
                <a16:creationId xmlns:a16="http://schemas.microsoft.com/office/drawing/2014/main" id="{BB74A960-DD50-C744-A529-45A8777A19B1}"/>
              </a:ext>
            </a:extLst>
          </p:cNvPr>
          <p:cNvPicPr>
            <a:picLocks noChangeAspect="1"/>
          </p:cNvPicPr>
          <p:nvPr userDrawn="1"/>
        </p:nvPicPr>
        <p:blipFill>
          <a:blip r:embed="rId2"/>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2766899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1F0D92-2779-D942-B9F1-684C57DC9244}"/>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6" name="Picture 5" descr="A picture containing music&#10;&#10;Description automatically generated">
            <a:extLst>
              <a:ext uri="{FF2B5EF4-FFF2-40B4-BE49-F238E27FC236}">
                <a16:creationId xmlns:a16="http://schemas.microsoft.com/office/drawing/2014/main" id="{ADAE610C-3540-7040-96D5-3FF3EA6C6594}"/>
              </a:ext>
            </a:extLst>
          </p:cNvPr>
          <p:cNvPicPr>
            <a:picLocks noChangeAspect="1"/>
          </p:cNvPicPr>
          <p:nvPr userDrawn="1"/>
        </p:nvPicPr>
        <p:blipFill>
          <a:blip r:embed="rId2"/>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132830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8D01715-0F35-414A-A167-13E9EEEC9A5B}"/>
              </a:ext>
            </a:extLst>
          </p:cNvPr>
          <p:cNvSpPr>
            <a:spLocks noGrp="1"/>
          </p:cNvSpPr>
          <p:nvPr>
            <p:ph type="subTitle" idx="13" hasCustomPrompt="1"/>
          </p:nvPr>
        </p:nvSpPr>
        <p:spPr>
          <a:xfrm>
            <a:off x="656035" y="3381375"/>
            <a:ext cx="7006028" cy="256224"/>
          </a:xfrm>
        </p:spPr>
        <p:txBody>
          <a:bodyPr lIns="0" tIns="0" rIns="0" bIns="0">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p>
        </p:txBody>
      </p:sp>
      <p:sp>
        <p:nvSpPr>
          <p:cNvPr id="11" name="Slide Number Placeholder 5">
            <a:extLst>
              <a:ext uri="{FF2B5EF4-FFF2-40B4-BE49-F238E27FC236}">
                <a16:creationId xmlns:a16="http://schemas.microsoft.com/office/drawing/2014/main" id="{C0D24760-E4B4-CF41-BD2D-41667E87A750}"/>
              </a:ext>
            </a:extLst>
          </p:cNvPr>
          <p:cNvSpPr>
            <a:spLocks noGrp="1"/>
          </p:cNvSpPr>
          <p:nvPr>
            <p:ph type="sldNum" sz="quarter" idx="4"/>
          </p:nvPr>
        </p:nvSpPr>
        <p:spPr>
          <a:xfrm>
            <a:off x="6430566" y="4597004"/>
            <a:ext cx="2057400" cy="273844"/>
          </a:xfrm>
          <a:prstGeom prst="rect">
            <a:avLst/>
          </a:prstGeom>
        </p:spPr>
        <p:txBody>
          <a:bodyPr vert="horz" lIns="0" tIns="0" rIns="0" bIns="0" rtlCol="0" anchor="b" anchorCtr="0"/>
          <a:lstStyle>
            <a:lvl1pPr algn="r">
              <a:defRPr sz="750">
                <a:solidFill>
                  <a:schemeClr val="tx1"/>
                </a:solidFill>
                <a:latin typeface="Effra" panose="020B0603020203020204" pitchFamily="34" charset="0"/>
                <a:cs typeface="Effra" panose="020B0603020203020204" pitchFamily="34" charset="0"/>
              </a:defRPr>
            </a:lvl1pPr>
          </a:lstStyle>
          <a:p>
            <a:fld id="{3C9533AE-A712-CF41-A409-5A780E65BBC7}" type="slidenum">
              <a:rPr lang="en-US" smtClean="0"/>
              <a:pPr/>
              <a:t>‹#›</a:t>
            </a:fld>
            <a:endParaRPr lang="en-US"/>
          </a:p>
        </p:txBody>
      </p:sp>
      <p:sp>
        <p:nvSpPr>
          <p:cNvPr id="8" name="Title 1">
            <a:extLst>
              <a:ext uri="{FF2B5EF4-FFF2-40B4-BE49-F238E27FC236}">
                <a16:creationId xmlns:a16="http://schemas.microsoft.com/office/drawing/2014/main" id="{BB7765D5-0322-7948-92AE-BC3D08671AEF}"/>
              </a:ext>
            </a:extLst>
          </p:cNvPr>
          <p:cNvSpPr>
            <a:spLocks noGrp="1"/>
          </p:cNvSpPr>
          <p:nvPr>
            <p:ph type="ctrTitle" hasCustomPrompt="1"/>
          </p:nvPr>
        </p:nvSpPr>
        <p:spPr>
          <a:xfrm>
            <a:off x="656035" y="2654454"/>
            <a:ext cx="7831931" cy="640560"/>
          </a:xfrm>
        </p:spPr>
        <p:txBody>
          <a:bodyPr wrap="square" lIns="0" tIns="0" rIns="0" bIns="0" anchor="t" anchorCtr="0">
            <a:spAutoFit/>
          </a:bodyPr>
          <a:lstStyle>
            <a:lvl1pPr algn="l">
              <a:defRPr sz="4500">
                <a:solidFill>
                  <a:srgbClr val="3E6C1E"/>
                </a:solidFill>
              </a:defRPr>
            </a:lvl1pPr>
          </a:lstStyle>
          <a:p>
            <a:r>
              <a:rPr lang="en-US"/>
              <a:t>Click to add title</a:t>
            </a:r>
          </a:p>
        </p:txBody>
      </p:sp>
      <p:pic>
        <p:nvPicPr>
          <p:cNvPr id="7" name="Picture 6">
            <a:extLst>
              <a:ext uri="{FF2B5EF4-FFF2-40B4-BE49-F238E27FC236}">
                <a16:creationId xmlns:a16="http://schemas.microsoft.com/office/drawing/2014/main" id="{8C22AF18-93ED-7A40-9AA2-DFFA71685163}"/>
              </a:ext>
            </a:extLst>
          </p:cNvPr>
          <p:cNvPicPr>
            <a:picLocks noChangeAspect="1"/>
          </p:cNvPicPr>
          <p:nvPr userDrawn="1"/>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24992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FA6918F-F490-D321-1600-B9B885B1D706}"/>
              </a:ext>
            </a:extLst>
          </p:cNvPr>
          <p:cNvSpPr>
            <a:spLocks noGrp="1"/>
          </p:cNvSpPr>
          <p:nvPr>
            <p:ph type="ctrTitle" hasCustomPrompt="1"/>
          </p:nvPr>
        </p:nvSpPr>
        <p:spPr>
          <a:xfrm>
            <a:off x="2571751" y="1403271"/>
            <a:ext cx="5947172" cy="1790700"/>
          </a:xfrm>
        </p:spPr>
        <p:txBody>
          <a:bodyPr anchor="b"/>
          <a:lstStyle>
            <a:lvl1pPr algn="r">
              <a:defRPr sz="45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68D3A7E3-90E0-F207-6342-9A2530535B93}"/>
              </a:ext>
            </a:extLst>
          </p:cNvPr>
          <p:cNvSpPr>
            <a:spLocks noGrp="1"/>
          </p:cNvSpPr>
          <p:nvPr>
            <p:ph type="subTitle" idx="1"/>
          </p:nvPr>
        </p:nvSpPr>
        <p:spPr>
          <a:xfrm>
            <a:off x="3375422" y="3377898"/>
            <a:ext cx="5143500" cy="423148"/>
          </a:xfrm>
        </p:spPr>
        <p:txBody>
          <a:bodyPr anchor="ctr"/>
          <a:lstStyle>
            <a:lvl1pPr marL="0" indent="0" algn="r">
              <a:buNone/>
              <a:defRPr sz="1800" b="0" i="0">
                <a:solidFill>
                  <a:schemeClr val="bg1"/>
                </a:solidFill>
                <a:latin typeface="Montserrat Ligh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6" name="Picture 15" descr="A black background with white text&#10;&#10;Description automatically generated">
            <a:extLst>
              <a:ext uri="{FF2B5EF4-FFF2-40B4-BE49-F238E27FC236}">
                <a16:creationId xmlns:a16="http://schemas.microsoft.com/office/drawing/2014/main" id="{DBDF7E02-1873-943C-8588-C1A8D3CBA2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8283" y="4408122"/>
            <a:ext cx="3340640" cy="423148"/>
          </a:xfrm>
          <a:prstGeom prst="rect">
            <a:avLst/>
          </a:prstGeom>
        </p:spPr>
      </p:pic>
    </p:spTree>
    <p:extLst>
      <p:ext uri="{BB962C8B-B14F-4D97-AF65-F5344CB8AC3E}">
        <p14:creationId xmlns:p14="http://schemas.microsoft.com/office/powerpoint/2010/main" val="2897866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big arrow">
    <p:bg>
      <p:bgPr>
        <a:solidFill>
          <a:srgbClr val="F4F4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4551DE-39BD-D1A2-DA5C-FA605B197BA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587" y="-17146"/>
            <a:ext cx="9270732" cy="5214787"/>
          </a:xfrm>
          <a:prstGeom prst="rect">
            <a:avLst/>
          </a:prstGeom>
        </p:spPr>
      </p:pic>
      <p:sp>
        <p:nvSpPr>
          <p:cNvPr id="20" name="Title 1">
            <a:extLst>
              <a:ext uri="{FF2B5EF4-FFF2-40B4-BE49-F238E27FC236}">
                <a16:creationId xmlns:a16="http://schemas.microsoft.com/office/drawing/2014/main" id="{E6CA9DD8-8075-2140-31EE-B47EF6BE5877}"/>
              </a:ext>
            </a:extLst>
          </p:cNvPr>
          <p:cNvSpPr>
            <a:spLocks noGrp="1"/>
          </p:cNvSpPr>
          <p:nvPr>
            <p:ph type="title"/>
          </p:nvPr>
        </p:nvSpPr>
        <p:spPr>
          <a:xfrm>
            <a:off x="628650" y="486384"/>
            <a:ext cx="7886700" cy="778060"/>
          </a:xfrm>
        </p:spPr>
        <p:txBody>
          <a:bodyPr/>
          <a:lstStyle>
            <a:lvl1pPr algn="l">
              <a:defRPr/>
            </a:lvl1pPr>
          </a:lstStyle>
          <a:p>
            <a:r>
              <a:rPr lang="en-US"/>
              <a:t>Click to edit Master title style</a:t>
            </a:r>
          </a:p>
        </p:txBody>
      </p:sp>
      <p:sp>
        <p:nvSpPr>
          <p:cNvPr id="21" name="Text Placeholder 11">
            <a:extLst>
              <a:ext uri="{FF2B5EF4-FFF2-40B4-BE49-F238E27FC236}">
                <a16:creationId xmlns:a16="http://schemas.microsoft.com/office/drawing/2014/main" id="{8433E3B1-09E3-413B-7766-E8E131F89361}"/>
              </a:ext>
            </a:extLst>
          </p:cNvPr>
          <p:cNvSpPr>
            <a:spLocks noGrp="1"/>
          </p:cNvSpPr>
          <p:nvPr>
            <p:ph type="body" sz="quarter" idx="10"/>
          </p:nvPr>
        </p:nvSpPr>
        <p:spPr>
          <a:xfrm>
            <a:off x="628650" y="1445256"/>
            <a:ext cx="7886700" cy="3211860"/>
          </a:xfrm>
        </p:spPr>
        <p:txBody>
          <a:bodyPr/>
          <a:lstStyle>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173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FD0FBF-70AE-5114-DE24-8D6BB80BBC10}"/>
              </a:ext>
            </a:extLst>
          </p:cNvPr>
          <p:cNvSpPr>
            <a:spLocks noGrp="1"/>
          </p:cNvSpPr>
          <p:nvPr>
            <p:ph type="pic" sz="quarter" idx="10"/>
          </p:nvPr>
        </p:nvSpPr>
        <p:spPr>
          <a:xfrm>
            <a:off x="0" y="0"/>
            <a:ext cx="9144000" cy="5143500"/>
          </a:xfrm>
        </p:spPr>
        <p:txBody>
          <a:bodyPr/>
          <a:lstStyle/>
          <a:p>
            <a:endParaRPr lang="en-US"/>
          </a:p>
        </p:txBody>
      </p:sp>
      <p:pic>
        <p:nvPicPr>
          <p:cNvPr id="3" name="Picture 2" descr="A black and blue background&#10;&#10;Description automatically generated">
            <a:extLst>
              <a:ext uri="{FF2B5EF4-FFF2-40B4-BE49-F238E27FC236}">
                <a16:creationId xmlns:a16="http://schemas.microsoft.com/office/drawing/2014/main" id="{26F5EB4A-F6D4-27BD-E9BB-8EC0BC3E4C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9" y="0"/>
            <a:ext cx="9144000" cy="5143500"/>
          </a:xfrm>
          <a:prstGeom prst="rect">
            <a:avLst/>
          </a:prstGeom>
        </p:spPr>
      </p:pic>
    </p:spTree>
    <p:extLst>
      <p:ext uri="{BB962C8B-B14F-4D97-AF65-F5344CB8AC3E}">
        <p14:creationId xmlns:p14="http://schemas.microsoft.com/office/powerpoint/2010/main" val="134196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ust text +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7B2A-2921-183D-713B-96A76345538E}"/>
              </a:ext>
            </a:extLst>
          </p:cNvPr>
          <p:cNvSpPr>
            <a:spLocks noGrp="1"/>
          </p:cNvSpPr>
          <p:nvPr>
            <p:ph type="title"/>
          </p:nvPr>
        </p:nvSpPr>
        <p:spPr>
          <a:xfrm>
            <a:off x="628650" y="486384"/>
            <a:ext cx="7886700" cy="778060"/>
          </a:xfrm>
        </p:spPr>
        <p:txBody>
          <a:bodyPr/>
          <a:lstStyle>
            <a:lvl1pPr algn="l">
              <a:defRPr/>
            </a:lvl1pPr>
          </a:lstStyle>
          <a:p>
            <a:r>
              <a:rPr lang="en-US"/>
              <a:t>Click to edit Master title style</a:t>
            </a:r>
          </a:p>
        </p:txBody>
      </p:sp>
      <p:pic>
        <p:nvPicPr>
          <p:cNvPr id="3" name="Picture 2" descr="A black and yellow triangle&#10;&#10;AI-generated content may be incorrect.">
            <a:extLst>
              <a:ext uri="{FF2B5EF4-FFF2-40B4-BE49-F238E27FC236}">
                <a16:creationId xmlns:a16="http://schemas.microsoft.com/office/drawing/2014/main" id="{1A3BDADA-FE10-3A5B-9875-84CA91B888C8}"/>
              </a:ext>
            </a:extLst>
          </p:cNvPr>
          <p:cNvPicPr>
            <a:picLocks noChangeAspect="1"/>
          </p:cNvPicPr>
          <p:nvPr userDrawn="1"/>
        </p:nvPicPr>
        <p:blipFill>
          <a:blip r:embed="rId2"/>
          <a:srcRect l="43945"/>
          <a:stretch>
            <a:fillRect/>
          </a:stretch>
        </p:blipFill>
        <p:spPr>
          <a:xfrm>
            <a:off x="8089241" y="335362"/>
            <a:ext cx="719396" cy="721895"/>
          </a:xfrm>
          <a:prstGeom prst="rect">
            <a:avLst/>
          </a:prstGeom>
        </p:spPr>
      </p:pic>
      <p:sp>
        <p:nvSpPr>
          <p:cNvPr id="4" name="Text Placeholder 11">
            <a:extLst>
              <a:ext uri="{FF2B5EF4-FFF2-40B4-BE49-F238E27FC236}">
                <a16:creationId xmlns:a16="http://schemas.microsoft.com/office/drawing/2014/main" id="{70ACAD05-02FA-2E2C-3681-38730C4612DE}"/>
              </a:ext>
            </a:extLst>
          </p:cNvPr>
          <p:cNvSpPr>
            <a:spLocks noGrp="1"/>
          </p:cNvSpPr>
          <p:nvPr>
            <p:ph type="body" sz="quarter" idx="10"/>
          </p:nvPr>
        </p:nvSpPr>
        <p:spPr>
          <a:xfrm>
            <a:off x="628650" y="1445256"/>
            <a:ext cx="7886700" cy="3211860"/>
          </a:xfrm>
        </p:spPr>
        <p:txBody>
          <a:bodyPr/>
          <a:lstStyle>
            <a:lvl3pPr>
              <a:defRPr sz="16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715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text +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7B2A-2921-183D-713B-96A76345538E}"/>
              </a:ext>
            </a:extLst>
          </p:cNvPr>
          <p:cNvSpPr>
            <a:spLocks noGrp="1"/>
          </p:cNvSpPr>
          <p:nvPr>
            <p:ph type="title"/>
          </p:nvPr>
        </p:nvSpPr>
        <p:spPr>
          <a:xfrm>
            <a:off x="628650" y="486384"/>
            <a:ext cx="7886700" cy="778060"/>
          </a:xfrm>
        </p:spPr>
        <p:txBody>
          <a:bodyPr/>
          <a:lstStyle>
            <a:lvl1pPr algn="l">
              <a:defRPr/>
            </a:lvl1pPr>
          </a:lstStyle>
          <a:p>
            <a:r>
              <a:rPr lang="en-US"/>
              <a:t>Click to edit Master title style</a:t>
            </a:r>
          </a:p>
        </p:txBody>
      </p:sp>
      <p:sp>
        <p:nvSpPr>
          <p:cNvPr id="8" name="Text Placeholder 11">
            <a:extLst>
              <a:ext uri="{FF2B5EF4-FFF2-40B4-BE49-F238E27FC236}">
                <a16:creationId xmlns:a16="http://schemas.microsoft.com/office/drawing/2014/main" id="{E83C9DA5-4E83-FE39-4178-B1A3AD8B63B9}"/>
              </a:ext>
            </a:extLst>
          </p:cNvPr>
          <p:cNvSpPr>
            <a:spLocks noGrp="1"/>
          </p:cNvSpPr>
          <p:nvPr>
            <p:ph type="body" sz="quarter" idx="10"/>
          </p:nvPr>
        </p:nvSpPr>
        <p:spPr>
          <a:xfrm>
            <a:off x="628650" y="1445255"/>
            <a:ext cx="3786188" cy="3211860"/>
          </a:xfrm>
        </p:spPr>
        <p:txBody>
          <a:bodyPr/>
          <a:lstStyle>
            <a:lvl3pPr>
              <a:defRPr sz="16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1">
            <a:extLst>
              <a:ext uri="{FF2B5EF4-FFF2-40B4-BE49-F238E27FC236}">
                <a16:creationId xmlns:a16="http://schemas.microsoft.com/office/drawing/2014/main" id="{CFFD9C9C-DE22-2081-2A7A-3F6147345D5B}"/>
              </a:ext>
            </a:extLst>
          </p:cNvPr>
          <p:cNvSpPr>
            <a:spLocks noGrp="1"/>
          </p:cNvSpPr>
          <p:nvPr>
            <p:ph type="body" sz="quarter" idx="11"/>
          </p:nvPr>
        </p:nvSpPr>
        <p:spPr>
          <a:xfrm>
            <a:off x="4729162" y="1445255"/>
            <a:ext cx="3786188" cy="3211860"/>
          </a:xfrm>
        </p:spPr>
        <p:txBody>
          <a:bodyPr/>
          <a:lstStyle>
            <a:lvl3pPr>
              <a:defRPr sz="16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yellow triangle&#10;&#10;AI-generated content may be incorrect.">
            <a:extLst>
              <a:ext uri="{FF2B5EF4-FFF2-40B4-BE49-F238E27FC236}">
                <a16:creationId xmlns:a16="http://schemas.microsoft.com/office/drawing/2014/main" id="{21451776-E518-4FDD-3E47-058A7B6F8194}"/>
              </a:ext>
            </a:extLst>
          </p:cNvPr>
          <p:cNvPicPr>
            <a:picLocks noChangeAspect="1"/>
          </p:cNvPicPr>
          <p:nvPr userDrawn="1"/>
        </p:nvPicPr>
        <p:blipFill>
          <a:blip r:embed="rId2"/>
          <a:srcRect l="43945"/>
          <a:stretch>
            <a:fillRect/>
          </a:stretch>
        </p:blipFill>
        <p:spPr>
          <a:xfrm>
            <a:off x="8089241" y="335362"/>
            <a:ext cx="719396" cy="721895"/>
          </a:xfrm>
          <a:prstGeom prst="rect">
            <a:avLst/>
          </a:prstGeom>
        </p:spPr>
      </p:pic>
    </p:spTree>
    <p:extLst>
      <p:ext uri="{BB962C8B-B14F-4D97-AF65-F5344CB8AC3E}">
        <p14:creationId xmlns:p14="http://schemas.microsoft.com/office/powerpoint/2010/main" val="3613531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A black and blue background&#10;&#10;Description automatically generated">
            <a:extLst>
              <a:ext uri="{FF2B5EF4-FFF2-40B4-BE49-F238E27FC236}">
                <a16:creationId xmlns:a16="http://schemas.microsoft.com/office/drawing/2014/main" id="{B35EFBC1-37A5-F937-199E-D62EDB3102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41" y="-24063"/>
            <a:ext cx="9144000" cy="514350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F2B3C935-2DA5-9F12-534F-01829CD6D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94" y="2407649"/>
            <a:ext cx="4098441" cy="519136"/>
          </a:xfrm>
          <a:prstGeom prst="rect">
            <a:avLst/>
          </a:prstGeom>
        </p:spPr>
      </p:pic>
      <p:pic>
        <p:nvPicPr>
          <p:cNvPr id="7" name="Graphic 6" descr="Envelope with solid fill">
            <a:extLst>
              <a:ext uri="{FF2B5EF4-FFF2-40B4-BE49-F238E27FC236}">
                <a16:creationId xmlns:a16="http://schemas.microsoft.com/office/drawing/2014/main" id="{492D7783-8017-AE33-167A-7FBEEE44EA1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99876" y="4624759"/>
            <a:ext cx="248129" cy="248129"/>
          </a:xfrm>
          <a:prstGeom prst="rect">
            <a:avLst/>
          </a:prstGeom>
        </p:spPr>
      </p:pic>
      <p:sp>
        <p:nvSpPr>
          <p:cNvPr id="9" name="TextBox 8">
            <a:extLst>
              <a:ext uri="{FF2B5EF4-FFF2-40B4-BE49-F238E27FC236}">
                <a16:creationId xmlns:a16="http://schemas.microsoft.com/office/drawing/2014/main" id="{B3722D81-D5B8-FEFD-1AB3-FE60EFC57FA1}"/>
              </a:ext>
            </a:extLst>
          </p:cNvPr>
          <p:cNvSpPr txBox="1"/>
          <p:nvPr userDrawn="1"/>
        </p:nvSpPr>
        <p:spPr>
          <a:xfrm>
            <a:off x="4958752" y="4648200"/>
            <a:ext cx="2187689" cy="369332"/>
          </a:xfrm>
          <a:prstGeom prst="rect">
            <a:avLst/>
          </a:prstGeom>
          <a:noFill/>
        </p:spPr>
        <p:txBody>
          <a:bodyPr wrap="square">
            <a:spAutoFit/>
          </a:bodyPr>
          <a:lstStyle/>
          <a:p>
            <a:pPr lvl="0"/>
            <a:r>
              <a:rPr lang="en-US" sz="900" err="1">
                <a:latin typeface="Montserrat" pitchFamily="2" charset="77"/>
              </a:rPr>
              <a:t>firstname.lastname@alliancecan.ca</a:t>
            </a:r>
            <a:endParaRPr lang="en-US" sz="900">
              <a:latin typeface="Montserrat" pitchFamily="2" charset="77"/>
            </a:endParaRPr>
          </a:p>
        </p:txBody>
      </p:sp>
      <p:sp>
        <p:nvSpPr>
          <p:cNvPr id="12" name="TextBox 11">
            <a:extLst>
              <a:ext uri="{FF2B5EF4-FFF2-40B4-BE49-F238E27FC236}">
                <a16:creationId xmlns:a16="http://schemas.microsoft.com/office/drawing/2014/main" id="{D7D80BF3-8B06-22EE-4B00-FFB7A3AE81BC}"/>
              </a:ext>
            </a:extLst>
          </p:cNvPr>
          <p:cNvSpPr txBox="1"/>
          <p:nvPr userDrawn="1"/>
        </p:nvSpPr>
        <p:spPr>
          <a:xfrm>
            <a:off x="928316" y="4643437"/>
            <a:ext cx="1038225" cy="230832"/>
          </a:xfrm>
          <a:prstGeom prst="rect">
            <a:avLst/>
          </a:prstGeom>
          <a:noFill/>
        </p:spPr>
        <p:txBody>
          <a:bodyPr wrap="square">
            <a:spAutoFit/>
          </a:bodyPr>
          <a:lstStyle/>
          <a:p>
            <a:pPr lvl="0"/>
            <a:r>
              <a:rPr lang="en-US" sz="900" err="1">
                <a:latin typeface="Montserrat" pitchFamily="2" charset="77"/>
              </a:rPr>
              <a:t>alliancecan.ca</a:t>
            </a:r>
            <a:endParaRPr lang="en-US" sz="900">
              <a:latin typeface="Montserrat" pitchFamily="2" charset="77"/>
            </a:endParaRPr>
          </a:p>
        </p:txBody>
      </p:sp>
      <p:pic>
        <p:nvPicPr>
          <p:cNvPr id="14" name="Graphic 13">
            <a:extLst>
              <a:ext uri="{FF2B5EF4-FFF2-40B4-BE49-F238E27FC236}">
                <a16:creationId xmlns:a16="http://schemas.microsoft.com/office/drawing/2014/main" id="{90133DC5-B406-DE97-E8A7-5353D3B3170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065703" y="4656824"/>
            <a:ext cx="171450" cy="171450"/>
          </a:xfrm>
          <a:prstGeom prst="rect">
            <a:avLst/>
          </a:prstGeom>
        </p:spPr>
      </p:pic>
      <p:pic>
        <p:nvPicPr>
          <p:cNvPr id="16" name="Graphic 15">
            <a:extLst>
              <a:ext uri="{FF2B5EF4-FFF2-40B4-BE49-F238E27FC236}">
                <a16:creationId xmlns:a16="http://schemas.microsoft.com/office/drawing/2014/main" id="{7E028909-1F88-0E2D-B797-A9CD828BCB6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4453" y="4643437"/>
            <a:ext cx="180975" cy="180975"/>
          </a:xfrm>
          <a:prstGeom prst="rect">
            <a:avLst/>
          </a:prstGeom>
        </p:spPr>
      </p:pic>
      <p:sp>
        <p:nvSpPr>
          <p:cNvPr id="17" name="TextBox 16">
            <a:extLst>
              <a:ext uri="{FF2B5EF4-FFF2-40B4-BE49-F238E27FC236}">
                <a16:creationId xmlns:a16="http://schemas.microsoft.com/office/drawing/2014/main" id="{2C84AD16-CAE8-C35A-6FE8-5E047E3F8BF2}"/>
              </a:ext>
            </a:extLst>
          </p:cNvPr>
          <p:cNvSpPr txBox="1"/>
          <p:nvPr userDrawn="1"/>
        </p:nvSpPr>
        <p:spPr>
          <a:xfrm>
            <a:off x="2246678" y="4643437"/>
            <a:ext cx="1038225" cy="230832"/>
          </a:xfrm>
          <a:prstGeom prst="rect">
            <a:avLst/>
          </a:prstGeom>
          <a:noFill/>
        </p:spPr>
        <p:txBody>
          <a:bodyPr wrap="square">
            <a:spAutoFit/>
          </a:bodyPr>
          <a:lstStyle/>
          <a:p>
            <a:pPr lvl="0"/>
            <a:r>
              <a:rPr lang="en-US" sz="900">
                <a:latin typeface="Montserrat" pitchFamily="2" charset="77"/>
              </a:rPr>
              <a:t>@</a:t>
            </a:r>
            <a:r>
              <a:rPr lang="en-US" sz="900" err="1">
                <a:latin typeface="Montserrat" pitchFamily="2" charset="77"/>
              </a:rPr>
              <a:t>Alliance_Can</a:t>
            </a:r>
            <a:endParaRPr lang="en-US" sz="900">
              <a:latin typeface="Montserrat" pitchFamily="2" charset="77"/>
            </a:endParaRPr>
          </a:p>
        </p:txBody>
      </p:sp>
      <p:sp>
        <p:nvSpPr>
          <p:cNvPr id="18" name="TextBox 17">
            <a:extLst>
              <a:ext uri="{FF2B5EF4-FFF2-40B4-BE49-F238E27FC236}">
                <a16:creationId xmlns:a16="http://schemas.microsoft.com/office/drawing/2014/main" id="{23B84A10-1B7B-CED6-CFE1-7A9AAE0AA892}"/>
              </a:ext>
            </a:extLst>
          </p:cNvPr>
          <p:cNvSpPr txBox="1"/>
          <p:nvPr userDrawn="1"/>
        </p:nvSpPr>
        <p:spPr>
          <a:xfrm>
            <a:off x="3717441" y="4643437"/>
            <a:ext cx="1038225" cy="230832"/>
          </a:xfrm>
          <a:prstGeom prst="rect">
            <a:avLst/>
          </a:prstGeom>
          <a:noFill/>
        </p:spPr>
        <p:txBody>
          <a:bodyPr wrap="square">
            <a:spAutoFit/>
          </a:bodyPr>
          <a:lstStyle/>
          <a:p>
            <a:pPr lvl="0"/>
            <a:r>
              <a:rPr lang="en-US" sz="900">
                <a:latin typeface="Montserrat" pitchFamily="2" charset="77"/>
              </a:rPr>
              <a:t>/</a:t>
            </a:r>
            <a:r>
              <a:rPr lang="en-US" sz="900" err="1">
                <a:latin typeface="Montserrat" pitchFamily="2" charset="77"/>
              </a:rPr>
              <a:t>AllianceCan</a:t>
            </a:r>
            <a:endParaRPr lang="en-US" sz="900">
              <a:latin typeface="Montserrat" pitchFamily="2" charset="77"/>
            </a:endParaRPr>
          </a:p>
        </p:txBody>
      </p:sp>
      <p:pic>
        <p:nvPicPr>
          <p:cNvPr id="20" name="Graphic 19" descr="World with solid fill">
            <a:extLst>
              <a:ext uri="{FF2B5EF4-FFF2-40B4-BE49-F238E27FC236}">
                <a16:creationId xmlns:a16="http://schemas.microsoft.com/office/drawing/2014/main" id="{1B161350-33EB-3E51-3F9E-911F26EF6F6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7226" y="4623536"/>
            <a:ext cx="248129" cy="248129"/>
          </a:xfrm>
          <a:prstGeom prst="rect">
            <a:avLst/>
          </a:prstGeom>
        </p:spPr>
      </p:pic>
    </p:spTree>
    <p:extLst>
      <p:ext uri="{BB962C8B-B14F-4D97-AF65-F5344CB8AC3E}">
        <p14:creationId xmlns:p14="http://schemas.microsoft.com/office/powerpoint/2010/main" val="149754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6D72F7C-642E-6D4B-8EA5-EBB8CC9ABB4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962EF62-68BC-EE49-9D7D-F81559FDD871}"/>
              </a:ext>
            </a:extLst>
          </p:cNvPr>
          <p:cNvSpPr>
            <a:spLocks noGrp="1"/>
          </p:cNvSpPr>
          <p:nvPr>
            <p:ph type="ctrTitle"/>
          </p:nvPr>
        </p:nvSpPr>
        <p:spPr>
          <a:xfrm>
            <a:off x="900112" y="1771153"/>
            <a:ext cx="7955653" cy="1741961"/>
          </a:xfrm>
        </p:spPr>
        <p:txBody>
          <a:bodyPr anchor="t"/>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CB178BB-E478-E24F-9F87-288CC14961FD}"/>
              </a:ext>
            </a:extLst>
          </p:cNvPr>
          <p:cNvSpPr>
            <a:spLocks noGrp="1"/>
          </p:cNvSpPr>
          <p:nvPr>
            <p:ph type="subTitle" idx="1"/>
          </p:nvPr>
        </p:nvSpPr>
        <p:spPr>
          <a:xfrm>
            <a:off x="900112" y="3923969"/>
            <a:ext cx="6443665" cy="900024"/>
          </a:xfrm>
        </p:spPr>
        <p:txBody>
          <a:bodyP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descr="A close up of a logo&#10;&#10;Description automatically generated">
            <a:extLst>
              <a:ext uri="{FF2B5EF4-FFF2-40B4-BE49-F238E27FC236}">
                <a16:creationId xmlns:a16="http://schemas.microsoft.com/office/drawing/2014/main" id="{BBBC8EFB-311D-FA4C-86C9-F0D4AE49DE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111" y="357121"/>
            <a:ext cx="2528888" cy="1108553"/>
          </a:xfrm>
          <a:prstGeom prst="rect">
            <a:avLst/>
          </a:prstGeom>
        </p:spPr>
      </p:pic>
      <p:cxnSp>
        <p:nvCxnSpPr>
          <p:cNvPr id="14" name="Straight Connector 13">
            <a:extLst>
              <a:ext uri="{FF2B5EF4-FFF2-40B4-BE49-F238E27FC236}">
                <a16:creationId xmlns:a16="http://schemas.microsoft.com/office/drawing/2014/main" id="{444C5E4C-1563-EC43-BFE5-5B21D9CDBEC1}"/>
              </a:ext>
            </a:extLst>
          </p:cNvPr>
          <p:cNvCxnSpPr>
            <a:cxnSpLocks/>
          </p:cNvCxnSpPr>
          <p:nvPr userDrawn="1"/>
        </p:nvCxnSpPr>
        <p:spPr>
          <a:xfrm flipH="1">
            <a:off x="900111" y="3818594"/>
            <a:ext cx="795565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38EEBE-E2FE-604B-B3FD-92786E9497C7}"/>
              </a:ext>
            </a:extLst>
          </p:cNvPr>
          <p:cNvSpPr txBox="1"/>
          <p:nvPr userDrawn="1"/>
        </p:nvSpPr>
        <p:spPr>
          <a:xfrm>
            <a:off x="7513190" y="4531555"/>
            <a:ext cx="1461427" cy="369332"/>
          </a:xfrm>
          <a:prstGeom prst="rect">
            <a:avLst/>
          </a:prstGeom>
          <a:noFill/>
        </p:spPr>
        <p:txBody>
          <a:bodyPr wrap="none" rtlCol="0">
            <a:spAutoFit/>
          </a:bodyPr>
          <a:lstStyle/>
          <a:p>
            <a:pPr algn="r"/>
            <a:r>
              <a:rPr lang="en-US" sz="1800" b="0" i="0" spc="38" baseline="0" err="1">
                <a:solidFill>
                  <a:schemeClr val="bg1"/>
                </a:solidFill>
                <a:latin typeface="Arial" panose="020B0604020202020204" pitchFamily="34" charset="0"/>
                <a:cs typeface="Arial" panose="020B0604020202020204" pitchFamily="34" charset="0"/>
              </a:rPr>
              <a:t>crkn-rcdr.ca</a:t>
            </a:r>
            <a:endParaRPr lang="en-US" sz="1800" b="0" i="0" spc="38"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621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84E2AD-3497-B644-9A36-AE297DFFC5DD}"/>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D962EF62-68BC-EE49-9D7D-F81559FDD871}"/>
              </a:ext>
            </a:extLst>
          </p:cNvPr>
          <p:cNvSpPr>
            <a:spLocks noGrp="1"/>
          </p:cNvSpPr>
          <p:nvPr>
            <p:ph type="ctrTitle"/>
          </p:nvPr>
        </p:nvSpPr>
        <p:spPr>
          <a:xfrm>
            <a:off x="900112" y="1771153"/>
            <a:ext cx="7955653" cy="1741961"/>
          </a:xfrm>
        </p:spPr>
        <p:txBody>
          <a:bodyPr anchor="t"/>
          <a:lstStyle>
            <a:lvl1pPr algn="l">
              <a:defRPr sz="45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CB178BB-E478-E24F-9F87-288CC14961FD}"/>
              </a:ext>
            </a:extLst>
          </p:cNvPr>
          <p:cNvSpPr>
            <a:spLocks noGrp="1"/>
          </p:cNvSpPr>
          <p:nvPr>
            <p:ph type="subTitle" idx="1"/>
          </p:nvPr>
        </p:nvSpPr>
        <p:spPr>
          <a:xfrm>
            <a:off x="900112" y="3923969"/>
            <a:ext cx="6443665" cy="900024"/>
          </a:xfrm>
        </p:spPr>
        <p:txBody>
          <a:bodyPr>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BBBC8EFB-311D-FA4C-86C9-F0D4AE49DE6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111" y="357121"/>
            <a:ext cx="2528887" cy="1108553"/>
          </a:xfrm>
          <a:prstGeom prst="rect">
            <a:avLst/>
          </a:prstGeom>
        </p:spPr>
      </p:pic>
      <p:cxnSp>
        <p:nvCxnSpPr>
          <p:cNvPr id="14" name="Straight Connector 13">
            <a:extLst>
              <a:ext uri="{FF2B5EF4-FFF2-40B4-BE49-F238E27FC236}">
                <a16:creationId xmlns:a16="http://schemas.microsoft.com/office/drawing/2014/main" id="{444C5E4C-1563-EC43-BFE5-5B21D9CDBEC1}"/>
              </a:ext>
            </a:extLst>
          </p:cNvPr>
          <p:cNvCxnSpPr>
            <a:cxnSpLocks/>
          </p:cNvCxnSpPr>
          <p:nvPr userDrawn="1"/>
        </p:nvCxnSpPr>
        <p:spPr>
          <a:xfrm flipH="1">
            <a:off x="900111" y="3818594"/>
            <a:ext cx="795565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38EEBE-E2FE-604B-B3FD-92786E9497C7}"/>
              </a:ext>
            </a:extLst>
          </p:cNvPr>
          <p:cNvSpPr txBox="1"/>
          <p:nvPr userDrawn="1"/>
        </p:nvSpPr>
        <p:spPr>
          <a:xfrm>
            <a:off x="7513190" y="4531555"/>
            <a:ext cx="1461427" cy="369332"/>
          </a:xfrm>
          <a:prstGeom prst="rect">
            <a:avLst/>
          </a:prstGeom>
          <a:noFill/>
        </p:spPr>
        <p:txBody>
          <a:bodyPr wrap="none" rtlCol="0">
            <a:spAutoFit/>
          </a:bodyPr>
          <a:lstStyle/>
          <a:p>
            <a:pPr algn="r"/>
            <a:r>
              <a:rPr lang="en-US" sz="1800" b="0" i="0" spc="38" baseline="0" err="1">
                <a:solidFill>
                  <a:schemeClr val="tx1"/>
                </a:solidFill>
                <a:latin typeface="Arial" panose="020B0604020202020204" pitchFamily="34" charset="0"/>
                <a:cs typeface="Arial" panose="020B0604020202020204" pitchFamily="34" charset="0"/>
              </a:rPr>
              <a:t>crkn-rcdr.ca</a:t>
            </a:r>
            <a:endParaRPr lang="en-US" sz="1800" b="0" i="0" spc="38" baseline="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872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88B327-DB5B-0543-8B3C-D7E2DEAF746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943838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58328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772963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3322441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4044143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3259917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352E196-6623-C440-8BFA-23DAFAD53C3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3167613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4134068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1093774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2152511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2752357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A65A-C905-564E-A8AC-2A1724E86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B0DA7-93E4-A84A-8AD4-D57B0B703A49}"/>
              </a:ext>
            </a:extLst>
          </p:cNvPr>
          <p:cNvSpPr>
            <a:spLocks noGrp="1"/>
          </p:cNvSpPr>
          <p:nvPr>
            <p:ph sz="half" idx="1"/>
          </p:nvPr>
        </p:nvSpPr>
        <p:spPr>
          <a:xfrm>
            <a:off x="900113" y="133940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9069B8-A13B-9C42-A463-705F8F7EA6B6}"/>
              </a:ext>
            </a:extLst>
          </p:cNvPr>
          <p:cNvSpPr>
            <a:spLocks noGrp="1"/>
          </p:cNvSpPr>
          <p:nvPr>
            <p:ph sz="half" idx="2"/>
          </p:nvPr>
        </p:nvSpPr>
        <p:spPr>
          <a:xfrm>
            <a:off x="4900613" y="133940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34F037-43BE-1D43-92D4-8A25A94A495A}"/>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9" name="Picture 8" descr="A picture containing music&#10;&#10;Description automatically generated">
            <a:extLst>
              <a:ext uri="{FF2B5EF4-FFF2-40B4-BE49-F238E27FC236}">
                <a16:creationId xmlns:a16="http://schemas.microsoft.com/office/drawing/2014/main" id="{67A757D0-3F7A-A943-A47A-D92BDDA1EA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25945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C2E7-F5CF-8342-9F53-93F17579B90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5149F0A-F7DD-0249-85FF-2B3C03703A6C}"/>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6" name="Picture 5" descr="A picture containing music&#10;&#10;Description automatically generated">
            <a:extLst>
              <a:ext uri="{FF2B5EF4-FFF2-40B4-BE49-F238E27FC236}">
                <a16:creationId xmlns:a16="http://schemas.microsoft.com/office/drawing/2014/main" id="{BB74A960-DD50-C744-A529-45A8777A19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3863953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1F0D92-2779-D942-B9F1-684C57DC9244}"/>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6" name="Picture 5" descr="A picture containing music&#10;&#10;Description automatically generated">
            <a:extLst>
              <a:ext uri="{FF2B5EF4-FFF2-40B4-BE49-F238E27FC236}">
                <a16:creationId xmlns:a16="http://schemas.microsoft.com/office/drawing/2014/main" id="{ADAE610C-3540-7040-96D5-3FF3EA6C6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47902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A7FF4-1C3D-4947-BCF3-41395E2F3B3B}"/>
              </a:ext>
            </a:extLst>
          </p:cNvPr>
          <p:cNvSpPr>
            <a:spLocks noGrp="1"/>
          </p:cNvSpPr>
          <p:nvPr>
            <p:ph type="title"/>
          </p:nvPr>
        </p:nvSpPr>
        <p:spPr>
          <a:xfrm>
            <a:off x="900113" y="195099"/>
            <a:ext cx="7886700" cy="880898"/>
          </a:xfrm>
          <a:prstGeom prst="rect">
            <a:avLst/>
          </a:prstGeom>
        </p:spPr>
        <p:txBody>
          <a:bodyPr vert="horz" lIns="91440" tIns="45720" rIns="91440" bIns="45720" rtlCol="0" anchor="b">
            <a:normAutofit/>
          </a:bodyPr>
          <a:lstStyle/>
          <a:p>
            <a:r>
              <a:rPr lang="en-US"/>
              <a:t>Cliquez ici pour modifier le style de titre du modèle</a:t>
            </a:r>
          </a:p>
        </p:txBody>
      </p:sp>
      <p:sp>
        <p:nvSpPr>
          <p:cNvPr id="3" name="Text Placeholder 2">
            <a:extLst>
              <a:ext uri="{FF2B5EF4-FFF2-40B4-BE49-F238E27FC236}">
                <a16:creationId xmlns:a16="http://schemas.microsoft.com/office/drawing/2014/main" id="{1124D3EB-06FB-0540-80B9-9842CF329070}"/>
              </a:ext>
            </a:extLst>
          </p:cNvPr>
          <p:cNvSpPr>
            <a:spLocks noGrp="1"/>
          </p:cNvSpPr>
          <p:nvPr>
            <p:ph type="body" idx="1"/>
          </p:nvPr>
        </p:nvSpPr>
        <p:spPr>
          <a:xfrm>
            <a:off x="900113" y="1339402"/>
            <a:ext cx="7886700" cy="3263504"/>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A3AE285F-BD8D-5A48-BFF2-CB958F2CDBBD}"/>
              </a:ext>
            </a:extLst>
          </p:cNvPr>
          <p:cNvSpPr>
            <a:spLocks noGrp="1"/>
          </p:cNvSpPr>
          <p:nvPr>
            <p:ph type="sldNum" sz="quarter" idx="4"/>
          </p:nvPr>
        </p:nvSpPr>
        <p:spPr>
          <a:xfrm>
            <a:off x="7752754" y="4767263"/>
            <a:ext cx="1034058" cy="273844"/>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299C221D-8ACE-C945-B34B-807241511593}" type="slidenum">
              <a:rPr lang="en-US" smtClean="0"/>
              <a:t>‹#›</a:t>
            </a:fld>
            <a:endParaRPr lang="en-US"/>
          </a:p>
        </p:txBody>
      </p:sp>
    </p:spTree>
    <p:extLst>
      <p:ext uri="{BB962C8B-B14F-4D97-AF65-F5344CB8AC3E}">
        <p14:creationId xmlns:p14="http://schemas.microsoft.com/office/powerpoint/2010/main" val="32942983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sldNum="0" hdr="0" ftr="0"/>
  <p:txStyles>
    <p:titleStyle>
      <a:lvl1pPr algn="l" defTabSz="685800" rtl="0" eaLnBrk="1" latinLnBrk="0" hangingPunct="1">
        <a:lnSpc>
          <a:spcPct val="90000"/>
        </a:lnSpc>
        <a:spcBef>
          <a:spcPct val="0"/>
        </a:spcBef>
        <a:buNone/>
        <a:defRPr sz="3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75"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A7FF4-1C3D-4947-BCF3-41395E2F3B3B}"/>
              </a:ext>
            </a:extLst>
          </p:cNvPr>
          <p:cNvSpPr>
            <a:spLocks noGrp="1"/>
          </p:cNvSpPr>
          <p:nvPr>
            <p:ph type="title"/>
          </p:nvPr>
        </p:nvSpPr>
        <p:spPr>
          <a:xfrm>
            <a:off x="900113" y="195099"/>
            <a:ext cx="7886700" cy="88089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124D3EB-06FB-0540-80B9-9842CF329070}"/>
              </a:ext>
            </a:extLst>
          </p:cNvPr>
          <p:cNvSpPr>
            <a:spLocks noGrp="1"/>
          </p:cNvSpPr>
          <p:nvPr>
            <p:ph type="body" idx="1"/>
          </p:nvPr>
        </p:nvSpPr>
        <p:spPr>
          <a:xfrm>
            <a:off x="900113" y="1339402"/>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3AE285F-BD8D-5A48-BFF2-CB958F2CDBBD}"/>
              </a:ext>
            </a:extLst>
          </p:cNvPr>
          <p:cNvSpPr>
            <a:spLocks noGrp="1"/>
          </p:cNvSpPr>
          <p:nvPr>
            <p:ph type="sldNum" sz="quarter" idx="4"/>
          </p:nvPr>
        </p:nvSpPr>
        <p:spPr>
          <a:xfrm>
            <a:off x="7752754" y="4767263"/>
            <a:ext cx="1034058" cy="273844"/>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13512950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685800" rtl="0" eaLnBrk="1" latinLnBrk="0" hangingPunct="1">
        <a:lnSpc>
          <a:spcPct val="90000"/>
        </a:lnSpc>
        <a:spcBef>
          <a:spcPct val="0"/>
        </a:spcBef>
        <a:buNone/>
        <a:defRPr sz="3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75"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ror.org/00s5kmw74" TargetMode="External"/><Relationship Id="rId3" Type="http://schemas.openxmlformats.org/officeDocument/2006/relationships/hyperlink" Target="https://orcid.org/0000-0001-5527-8489" TargetMode="External"/><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or.org/05nkf0n29" TargetMode="External"/><Relationship Id="rId5" Type="http://schemas.openxmlformats.org/officeDocument/2006/relationships/hyperlink" Target="https://orcid.org/0000-0001-7055-4357" TargetMode="External"/><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8.png"/><Relationship Id="rId5" Type="http://schemas.microsoft.com/office/2018/10/relationships/comments" Target="../comments/modernComment_213_324B8F0E.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slides.com/ahemnason/automagica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rossref.org/blog/the-best-way-of-acknowledging-research-funding-in-the-metadata-crossref-grant-id/"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barcelona-declaration.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pi.crossref.org/v1/works?filter=orcid:0000-0003-1166-6206"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barcelona-declaration.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metadata.or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xml"/><Relationship Id="rId7" Type="http://schemas.microsoft.com/office/2018/10/relationships/comments" Target="../comments/modernComment_254_2A1A3E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image" Target="../media/image44.png"/><Relationship Id="rId4" Type="http://schemas.openxmlformats.org/officeDocument/2006/relationships/tags" Target="../tags/tag4.xml"/><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hyperlink" Target="https://doi.org/10.5281/zenodo.17940150" TargetMode="External"/><Relationship Id="rId3" Type="http://schemas.openxmlformats.org/officeDocument/2006/relationships/hyperlink" Target="https://zenodo.org/record/7217469" TargetMode="External"/><Relationship Id="rId7" Type="http://schemas.openxmlformats.org/officeDocument/2006/relationships/hyperlink" Target="https://zenodo.org/records/14982727"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hyperlink" Target="https://doi.org/10.5281/zenodo.17870316" TargetMode="External"/><Relationship Id="rId11" Type="http://schemas.openxmlformats.org/officeDocument/2006/relationships/image" Target="../media/image45.svg"/><Relationship Id="rId5" Type="http://schemas.openxmlformats.org/officeDocument/2006/relationships/hyperlink" Target="https://docs.google.com/spreadsheets/d/1vka8xLL_U199-5VwyQB7Xo9TgEttZ-isFCYnCDOiyig/edit?gid=433281567" TargetMode="External"/><Relationship Id="rId10" Type="http://schemas.openxmlformats.org/officeDocument/2006/relationships/hyperlink" Target="https://doi.org/10.5281/zenodo.19206717" TargetMode="External"/><Relationship Id="rId4" Type="http://schemas.openxmlformats.org/officeDocument/2006/relationships/hyperlink" Target="https://www.crkn-rcdr.ca/fr/la-strategie-nationale-sur-les-pid" TargetMode="External"/><Relationship Id="rId9" Type="http://schemas.openxmlformats.org/officeDocument/2006/relationships/hyperlink" Target="https://doi.org/10.5281/zenodo.19206757"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 Id="rId5" Type="http://schemas.openxmlformats.org/officeDocument/2006/relationships/image" Target="../media/image47.png"/><Relationship Id="rId4" Type="http://schemas.openxmlformats.org/officeDocument/2006/relationships/hyperlink" Target="https://www.nserc-crsng.gc.ca/NewsDetail-DetailNouvelles_eng.asp?ID=15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30025" y="1187256"/>
            <a:ext cx="5410800" cy="16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b="1" dirty="0">
                <a:latin typeface="Helvetica Neue"/>
                <a:ea typeface="Helvetica Neue"/>
                <a:cs typeface="Helvetica Neue"/>
                <a:sym typeface="Helvetica Neue"/>
              </a:rPr>
              <a:t>Les </a:t>
            </a:r>
            <a:r>
              <a:rPr lang="en-GB" b="1" dirty="0" err="1">
                <a:latin typeface="Helvetica Neue"/>
                <a:ea typeface="Helvetica Neue"/>
                <a:cs typeface="Helvetica Neue"/>
                <a:sym typeface="Helvetica Neue"/>
              </a:rPr>
              <a:t>aléas</a:t>
            </a:r>
            <a:r>
              <a:rPr lang="en-GB" b="1" dirty="0">
                <a:latin typeface="Helvetica Neue"/>
                <a:ea typeface="Helvetica Neue"/>
                <a:cs typeface="Helvetica Neue"/>
                <a:sym typeface="Helvetica Neue"/>
              </a:rPr>
              <a:t> du </a:t>
            </a:r>
            <a:r>
              <a:rPr lang="en-GB" b="1" dirty="0" err="1">
                <a:latin typeface="Helvetica Neue"/>
                <a:ea typeface="Helvetica Neue"/>
                <a:cs typeface="Helvetica Neue"/>
                <a:sym typeface="Helvetica Neue"/>
              </a:rPr>
              <a:t>financement</a:t>
            </a:r>
            <a:r>
              <a:rPr lang="en-GB" b="1" dirty="0">
                <a:latin typeface="Helvetica Neue"/>
                <a:ea typeface="Helvetica Neue"/>
                <a:cs typeface="Helvetica Neue"/>
                <a:sym typeface="Helvetica Neue"/>
              </a:rPr>
              <a:t> des </a:t>
            </a:r>
            <a:r>
              <a:rPr lang="en-GB" b="1" dirty="0" err="1">
                <a:latin typeface="Helvetica Neue"/>
                <a:ea typeface="Helvetica Neue"/>
                <a:cs typeface="Helvetica Neue"/>
                <a:sym typeface="Helvetica Neue"/>
              </a:rPr>
              <a:t>métadonnées</a:t>
            </a:r>
            <a:endParaRPr b="1" dirty="0">
              <a:latin typeface="Helvetica Neue"/>
              <a:ea typeface="Helvetica Neue"/>
              <a:cs typeface="Helvetica Neue"/>
              <a:sym typeface="Helvetica Neue"/>
            </a:endParaRPr>
          </a:p>
        </p:txBody>
      </p:sp>
      <p:cxnSp>
        <p:nvCxnSpPr>
          <p:cNvPr id="56" name="Google Shape;56;p13"/>
          <p:cNvCxnSpPr/>
          <p:nvPr/>
        </p:nvCxnSpPr>
        <p:spPr>
          <a:xfrm>
            <a:off x="735500" y="3122000"/>
            <a:ext cx="6600" cy="574800"/>
          </a:xfrm>
          <a:prstGeom prst="straightConnector1">
            <a:avLst/>
          </a:prstGeom>
          <a:noFill/>
          <a:ln w="28575" cap="flat" cmpd="sng">
            <a:solidFill>
              <a:schemeClr val="dk2"/>
            </a:solidFill>
            <a:prstDash val="solid"/>
            <a:round/>
            <a:headEnd type="none" w="med" len="med"/>
            <a:tailEnd type="none" w="med" len="med"/>
          </a:ln>
        </p:spPr>
      </p:cxnSp>
      <p:pic>
        <p:nvPicPr>
          <p:cNvPr id="57" name="Google Shape;57;p13" title="ORCID-iD_icon_24x24.png">
            <a:hlinkClick r:id="rId3"/>
          </p:cNvPr>
          <p:cNvPicPr preferRelativeResize="0"/>
          <p:nvPr/>
        </p:nvPicPr>
        <p:blipFill>
          <a:blip r:embed="rId4">
            <a:alphaModFix/>
          </a:blip>
          <a:stretch>
            <a:fillRect/>
          </a:stretch>
        </p:blipFill>
        <p:spPr>
          <a:xfrm>
            <a:off x="1427279" y="3326050"/>
            <a:ext cx="166675" cy="166675"/>
          </a:xfrm>
          <a:prstGeom prst="rect">
            <a:avLst/>
          </a:prstGeom>
          <a:noFill/>
          <a:ln>
            <a:noFill/>
          </a:ln>
        </p:spPr>
      </p:pic>
      <p:pic>
        <p:nvPicPr>
          <p:cNvPr id="58" name="Google Shape;58;p13" title="ORCID-iD_icon_24x24.png">
            <a:hlinkClick r:id="rId5"/>
          </p:cNvPr>
          <p:cNvPicPr preferRelativeResize="0"/>
          <p:nvPr/>
        </p:nvPicPr>
        <p:blipFill>
          <a:blip r:embed="rId4">
            <a:alphaModFix/>
          </a:blip>
          <a:stretch>
            <a:fillRect/>
          </a:stretch>
        </p:blipFill>
        <p:spPr>
          <a:xfrm>
            <a:off x="2730500" y="3326063"/>
            <a:ext cx="166675" cy="166675"/>
          </a:xfrm>
          <a:prstGeom prst="rect">
            <a:avLst/>
          </a:prstGeom>
          <a:noFill/>
          <a:ln>
            <a:noFill/>
          </a:ln>
        </p:spPr>
      </p:pic>
      <p:pic>
        <p:nvPicPr>
          <p:cNvPr id="59" name="Google Shape;59;p13" title="ror-icon-rgb.png">
            <a:hlinkClick r:id="rId6"/>
          </p:cNvPr>
          <p:cNvPicPr preferRelativeResize="0"/>
          <p:nvPr/>
        </p:nvPicPr>
        <p:blipFill>
          <a:blip r:embed="rId7">
            <a:alphaModFix/>
          </a:blip>
          <a:stretch>
            <a:fillRect/>
          </a:stretch>
        </p:blipFill>
        <p:spPr>
          <a:xfrm>
            <a:off x="1620474" y="3326062"/>
            <a:ext cx="231641" cy="166675"/>
          </a:xfrm>
          <a:prstGeom prst="rect">
            <a:avLst/>
          </a:prstGeom>
          <a:noFill/>
          <a:ln>
            <a:noFill/>
          </a:ln>
        </p:spPr>
      </p:pic>
      <p:pic>
        <p:nvPicPr>
          <p:cNvPr id="60" name="Google Shape;60;p13" title="ror-icon-rgb.png">
            <a:hlinkClick r:id="rId8"/>
          </p:cNvPr>
          <p:cNvPicPr preferRelativeResize="0"/>
          <p:nvPr/>
        </p:nvPicPr>
        <p:blipFill>
          <a:blip r:embed="rId7">
            <a:alphaModFix/>
          </a:blip>
          <a:stretch>
            <a:fillRect/>
          </a:stretch>
        </p:blipFill>
        <p:spPr>
          <a:xfrm>
            <a:off x="2930328" y="3326062"/>
            <a:ext cx="231641" cy="166675"/>
          </a:xfrm>
          <a:prstGeom prst="rect">
            <a:avLst/>
          </a:prstGeom>
          <a:noFill/>
          <a:ln>
            <a:noFill/>
          </a:ln>
        </p:spPr>
      </p:pic>
      <p:sp>
        <p:nvSpPr>
          <p:cNvPr id="7" name="Google Shape;55;p13">
            <a:extLst>
              <a:ext uri="{FF2B5EF4-FFF2-40B4-BE49-F238E27FC236}">
                <a16:creationId xmlns:a16="http://schemas.microsoft.com/office/drawing/2014/main" id="{18B432D5-5560-0EFE-5E1C-9757444B44F3}"/>
              </a:ext>
            </a:extLst>
          </p:cNvPr>
          <p:cNvSpPr txBox="1">
            <a:spLocks noGrp="1"/>
          </p:cNvSpPr>
          <p:nvPr>
            <p:ph type="subTitle" idx="1"/>
          </p:nvPr>
        </p:nvSpPr>
        <p:spPr>
          <a:xfrm>
            <a:off x="774476" y="3012512"/>
            <a:ext cx="8521700" cy="79375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1900" dirty="0">
                <a:latin typeface="DM Sans"/>
                <a:ea typeface="DM Sans"/>
                <a:cs typeface="DM Sans"/>
                <a:sym typeface="DM Sans"/>
              </a:rPr>
              <a:t>Mike        &amp; John        , CRKN </a:t>
            </a:r>
            <a:r>
              <a:rPr lang="en-GB" sz="1900" dirty="0" err="1">
                <a:latin typeface="DM Sans"/>
                <a:ea typeface="DM Sans"/>
                <a:cs typeface="DM Sans"/>
                <a:sym typeface="DM Sans"/>
              </a:rPr>
              <a:t>Virtuel</a:t>
            </a:r>
            <a:r>
              <a:rPr lang="en-GB" sz="1900" dirty="0">
                <a:latin typeface="DM Sans"/>
                <a:ea typeface="DM Sans"/>
                <a:cs typeface="DM Sans"/>
                <a:sym typeface="DM Sans"/>
              </a:rPr>
              <a:t> | 2026</a:t>
            </a:r>
            <a:endParaRPr sz="1900" dirty="0">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312E-B128-4CA8-F746-4F5DE4C64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CDF07-8B3A-60B2-81F2-0B817E26960D}"/>
              </a:ext>
            </a:extLst>
          </p:cNvPr>
          <p:cNvSpPr>
            <a:spLocks noGrp="1"/>
          </p:cNvSpPr>
          <p:nvPr>
            <p:ph type="title"/>
            <p:custDataLst>
              <p:tags r:id="rId1"/>
            </p:custDataLst>
          </p:nvPr>
        </p:nvSpPr>
        <p:spPr/>
        <p:txBody>
          <a:bodyPr>
            <a:normAutofit/>
          </a:bodyPr>
          <a:lstStyle/>
          <a:p>
            <a:r>
              <a:rPr lang="en-US"/>
              <a:t>Expérience de FRQ avec ORCID et Crossref</a:t>
            </a:r>
            <a:endParaRPr lang="en-CA"/>
          </a:p>
        </p:txBody>
      </p:sp>
      <p:sp>
        <p:nvSpPr>
          <p:cNvPr id="4" name="Slide Number Placeholder 3">
            <a:extLst>
              <a:ext uri="{FF2B5EF4-FFF2-40B4-BE49-F238E27FC236}">
                <a16:creationId xmlns:a16="http://schemas.microsoft.com/office/drawing/2014/main" id="{1707B2AC-7F5D-E842-893E-84F129C8036C}"/>
              </a:ext>
            </a:extLst>
          </p:cNvPr>
          <p:cNvSpPr>
            <a:spLocks noGrp="1"/>
          </p:cNvSpPr>
          <p:nvPr>
            <p:ph type="sldNum" sz="quarter" idx="12"/>
            <p:custDataLst>
              <p:tags r:id="rId2"/>
            </p:custDataLst>
          </p:nvPr>
        </p:nvSpPr>
        <p:spPr>
          <a:prstGeom prst="rect">
            <a:avLst/>
          </a:prstGeom>
        </p:spPr>
        <p:txBody>
          <a:bodyPr vert="horz" lIns="0" tIns="0" rIns="0" bIns="0" rtlCol="0" anchor="b" anchorCtr="0"/>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ClrTx/>
            </a:pPr>
            <a:fld id="{3C9533AE-A712-CF41-A409-5A780E65BBC7}" type="slidenum">
              <a:rPr lang="en-US">
                <a:solidFill>
                  <a:prstClr val="black"/>
                </a:solidFill>
              </a:rPr>
              <a:pPr>
                <a:buClrTx/>
              </a:pPr>
              <a:t>10</a:t>
            </a:fld>
            <a:endParaRPr lang="en-US">
              <a:solidFill>
                <a:prstClr val="black"/>
              </a:solidFill>
            </a:endParaRPr>
          </a:p>
        </p:txBody>
      </p:sp>
      <p:sp>
        <p:nvSpPr>
          <p:cNvPr id="5" name="Content Placeholder 4">
            <a:extLst>
              <a:ext uri="{FF2B5EF4-FFF2-40B4-BE49-F238E27FC236}">
                <a16:creationId xmlns:a16="http://schemas.microsoft.com/office/drawing/2014/main" id="{D6178B19-CC9A-AFC9-431F-B5459886AAA7}"/>
              </a:ext>
            </a:extLst>
          </p:cNvPr>
          <p:cNvSpPr>
            <a:spLocks noGrp="1"/>
          </p:cNvSpPr>
          <p:nvPr>
            <p:ph idx="1"/>
          </p:nvPr>
        </p:nvSpPr>
        <p:spPr>
          <a:xfrm>
            <a:off x="814388" y="1225102"/>
            <a:ext cx="7886700" cy="3263504"/>
          </a:xfrm>
        </p:spPr>
        <p:txBody>
          <a:bodyPr>
            <a:normAutofit/>
          </a:bodyPr>
          <a:lstStyle/>
          <a:p>
            <a:r>
              <a:rPr lang="en-US" sz="2100"/>
              <a:t>Témoignage : Une expérience fantastique, un service excellent</a:t>
            </a:r>
            <a:endParaRPr lang="en-US" sz="750"/>
          </a:p>
          <a:p>
            <a:pPr marL="0" indent="0">
              <a:buNone/>
            </a:pPr>
            <a:endParaRPr lang="en-US"/>
          </a:p>
          <a:p>
            <a:pPr marL="0" indent="0">
              <a:buNone/>
            </a:pPr>
            <a:endParaRPr lang="en-US"/>
          </a:p>
          <a:p>
            <a:pPr marL="0" indent="0">
              <a:buNone/>
            </a:pPr>
            <a:endParaRPr lang="en-US"/>
          </a:p>
        </p:txBody>
      </p:sp>
      <p:pic>
        <p:nvPicPr>
          <p:cNvPr id="6" name="Picture 5">
            <a:extLst>
              <a:ext uri="{FF2B5EF4-FFF2-40B4-BE49-F238E27FC236}">
                <a16:creationId xmlns:a16="http://schemas.microsoft.com/office/drawing/2014/main" id="{5BDE95FB-C812-5186-3916-E5941980F544}"/>
              </a:ext>
            </a:extLst>
          </p:cNvPr>
          <p:cNvPicPr>
            <a:picLocks noChangeAspect="1"/>
          </p:cNvPicPr>
          <p:nvPr/>
        </p:nvPicPr>
        <p:blipFill>
          <a:blip r:embed="rId6"/>
          <a:stretch>
            <a:fillRect/>
          </a:stretch>
        </p:blipFill>
        <p:spPr>
          <a:xfrm>
            <a:off x="900113" y="1768262"/>
            <a:ext cx="7990609" cy="2520369"/>
          </a:xfrm>
          <a:prstGeom prst="rect">
            <a:avLst/>
          </a:prstGeom>
        </p:spPr>
      </p:pic>
    </p:spTree>
    <p:extLst>
      <p:ext uri="{BB962C8B-B14F-4D97-AF65-F5344CB8AC3E}">
        <p14:creationId xmlns:p14="http://schemas.microsoft.com/office/powerpoint/2010/main" val="843812622"/>
      </p:ext>
    </p:extLst>
  </p:cSld>
  <p:clrMapOvr>
    <a:masterClrMapping/>
  </p:clrMapOvr>
  <p:extLst>
    <p:ext uri="{6950BFC3-D8DA-4A85-94F7-54DA5524770B}">
      <p188:commentRel xmlns:p188="http://schemas.microsoft.com/office/powerpoint/2018/8/main"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 en théorie »</a:t>
            </a:r>
            <a:endParaRPr b="1"/>
          </a:p>
        </p:txBody>
      </p:sp>
      <p:sp>
        <p:nvSpPr>
          <p:cNvPr id="129" name="Google Shape;129;p23"/>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DM Sans"/>
                <a:ea typeface="DM Sans"/>
                <a:cs typeface="DM Sans"/>
                <a:sym typeface="DM Sans"/>
              </a:rPr>
              <a:t>Je suis </a:t>
            </a:r>
            <a:r>
              <a:rPr lang="en-GB" dirty="0" err="1">
                <a:latin typeface="DM Sans"/>
                <a:ea typeface="DM Sans"/>
                <a:cs typeface="DM Sans"/>
                <a:sym typeface="DM Sans"/>
              </a:rPr>
              <a:t>vraiment</a:t>
            </a:r>
            <a:r>
              <a:rPr lang="en-GB" dirty="0">
                <a:latin typeface="DM Sans"/>
                <a:ea typeface="DM Sans"/>
                <a:cs typeface="DM Sans"/>
                <a:sym typeface="DM Sans"/>
              </a:rPr>
              <a:t> </a:t>
            </a:r>
            <a:r>
              <a:rPr lang="en-GB" dirty="0" err="1">
                <a:latin typeface="DM Sans"/>
                <a:ea typeface="DM Sans"/>
                <a:cs typeface="DM Sans"/>
                <a:sym typeface="DM Sans"/>
              </a:rPr>
              <a:t>ravi</a:t>
            </a:r>
            <a:r>
              <a:rPr lang="en-GB" dirty="0">
                <a:latin typeface="DM Sans"/>
                <a:ea typeface="DM Sans"/>
                <a:cs typeface="DM Sans"/>
                <a:sym typeface="DM Sans"/>
              </a:rPr>
              <a:t> </a:t>
            </a:r>
            <a:r>
              <a:rPr lang="en-GB" dirty="0" err="1">
                <a:latin typeface="DM Sans"/>
                <a:ea typeface="DM Sans"/>
                <a:cs typeface="DM Sans"/>
                <a:sym typeface="DM Sans"/>
              </a:rPr>
              <a:t>que</a:t>
            </a:r>
            <a:r>
              <a:rPr lang="en-GB" dirty="0">
                <a:latin typeface="DM Sans"/>
                <a:ea typeface="DM Sans"/>
                <a:cs typeface="DM Sans"/>
                <a:sym typeface="DM Sans"/>
              </a:rPr>
              <a:t> les gens </a:t>
            </a:r>
            <a:r>
              <a:rPr lang="en-GB" dirty="0" err="1">
                <a:latin typeface="DM Sans"/>
                <a:ea typeface="DM Sans"/>
                <a:cs typeface="DM Sans"/>
                <a:sym typeface="DM Sans"/>
              </a:rPr>
              <a:t>aient</a:t>
            </a:r>
            <a:r>
              <a:rPr lang="en-GB" dirty="0">
                <a:latin typeface="DM Sans"/>
                <a:ea typeface="DM Sans"/>
                <a:cs typeface="DM Sans"/>
                <a:sym typeface="DM Sans"/>
              </a:rPr>
              <a:t> </a:t>
            </a:r>
            <a:r>
              <a:rPr lang="en-GB" dirty="0" err="1">
                <a:latin typeface="DM Sans"/>
                <a:ea typeface="DM Sans"/>
                <a:cs typeface="DM Sans"/>
                <a:sym typeface="DM Sans"/>
              </a:rPr>
              <a:t>apporté</a:t>
            </a:r>
            <a:r>
              <a:rPr lang="en-GB" dirty="0">
                <a:latin typeface="DM Sans"/>
                <a:ea typeface="DM Sans"/>
                <a:cs typeface="DM Sans"/>
                <a:sym typeface="DM Sans"/>
              </a:rPr>
              <a:t> </a:t>
            </a:r>
            <a:r>
              <a:rPr lang="en-GB" dirty="0" err="1">
                <a:latin typeface="DM Sans"/>
                <a:ea typeface="DM Sans"/>
                <a:cs typeface="DM Sans"/>
                <a:sym typeface="DM Sans"/>
              </a:rPr>
              <a:t>leur</a:t>
            </a:r>
            <a:r>
              <a:rPr lang="en-GB" dirty="0">
                <a:latin typeface="DM Sans"/>
                <a:ea typeface="DM Sans"/>
                <a:cs typeface="DM Sans"/>
                <a:sym typeface="DM Sans"/>
              </a:rPr>
              <a:t> </a:t>
            </a:r>
            <a:r>
              <a:rPr lang="en-GB" dirty="0" err="1">
                <a:latin typeface="DM Sans"/>
                <a:ea typeface="DM Sans"/>
                <a:cs typeface="DM Sans"/>
                <a:sym typeface="DM Sans"/>
              </a:rPr>
              <a:t>soutien</a:t>
            </a:r>
            <a:r>
              <a:rPr lang="en-GB" dirty="0">
                <a:latin typeface="DM Sans"/>
                <a:ea typeface="DM Sans"/>
                <a:cs typeface="DM Sans"/>
                <a:sym typeface="DM Sans"/>
              </a:rPr>
              <a:t> aux </a:t>
            </a:r>
            <a:r>
              <a:rPr lang="en-GB" dirty="0" err="1">
                <a:latin typeface="DM Sans"/>
                <a:ea typeface="DM Sans"/>
                <a:cs typeface="DM Sans"/>
                <a:sym typeface="DM Sans"/>
              </a:rPr>
              <a:t>possibilités</a:t>
            </a:r>
            <a:r>
              <a:rPr lang="en-GB" dirty="0">
                <a:latin typeface="DM Sans"/>
                <a:ea typeface="DM Sans"/>
                <a:cs typeface="DM Sans"/>
                <a:sym typeface="DM Sans"/>
              </a:rPr>
              <a:t> </a:t>
            </a:r>
            <a:r>
              <a:rPr lang="en-GB" dirty="0" err="1">
                <a:latin typeface="DM Sans"/>
                <a:ea typeface="DM Sans"/>
                <a:cs typeface="DM Sans"/>
                <a:sym typeface="DM Sans"/>
              </a:rPr>
              <a:t>offertes</a:t>
            </a:r>
            <a:r>
              <a:rPr lang="en-GB" dirty="0">
                <a:latin typeface="DM Sans"/>
                <a:ea typeface="DM Sans"/>
                <a:cs typeface="DM Sans"/>
                <a:sym typeface="DM Sans"/>
              </a:rPr>
              <a:t> par les PID. </a:t>
            </a:r>
            <a:r>
              <a:rPr lang="en-GB" dirty="0" err="1">
                <a:latin typeface="DM Sans"/>
                <a:ea typeface="DM Sans"/>
                <a:cs typeface="DM Sans"/>
                <a:sym typeface="DM Sans"/>
              </a:rPr>
              <a:t>Ceux</a:t>
            </a:r>
            <a:r>
              <a:rPr lang="en-GB" dirty="0">
                <a:latin typeface="DM Sans"/>
                <a:ea typeface="DM Sans"/>
                <a:cs typeface="DM Sans"/>
                <a:sym typeface="DM Sans"/>
              </a:rPr>
              <a:t>-ci </a:t>
            </a:r>
            <a:r>
              <a:rPr lang="en-GB" i="1" u="sng" dirty="0">
                <a:solidFill>
                  <a:schemeClr val="hlink"/>
                </a:solidFill>
                <a:latin typeface="DM Sans"/>
                <a:ea typeface="DM Sans"/>
                <a:cs typeface="DM Sans"/>
                <a:sym typeface="DM Sans"/>
                <a:hlinkClick r:id="rId3"/>
              </a:rPr>
              <a:t>ne</a:t>
            </a:r>
            <a:r>
              <a:rPr lang="en-GB" dirty="0">
                <a:latin typeface="DM Sans"/>
                <a:ea typeface="DM Sans"/>
                <a:cs typeface="DM Sans"/>
                <a:sym typeface="DM Sans"/>
              </a:rPr>
              <a:t> </a:t>
            </a:r>
            <a:r>
              <a:rPr lang="en-GB" dirty="0" err="1">
                <a:latin typeface="DM Sans"/>
                <a:ea typeface="DM Sans"/>
                <a:cs typeface="DM Sans"/>
                <a:sym typeface="DM Sans"/>
              </a:rPr>
              <a:t>sont</a:t>
            </a:r>
            <a:r>
              <a:rPr lang="en-GB" dirty="0">
                <a:latin typeface="DM Sans"/>
                <a:ea typeface="DM Sans"/>
                <a:cs typeface="DM Sans"/>
                <a:sym typeface="DM Sans"/>
              </a:rPr>
              <a:t> </a:t>
            </a:r>
            <a:r>
              <a:rPr lang="en-GB" dirty="0" err="1">
                <a:latin typeface="DM Sans"/>
                <a:ea typeface="DM Sans"/>
                <a:cs typeface="DM Sans"/>
                <a:sym typeface="DM Sans"/>
              </a:rPr>
              <a:t>toutefois</a:t>
            </a:r>
            <a:r>
              <a:rPr lang="en-GB" dirty="0">
                <a:latin typeface="DM Sans"/>
                <a:ea typeface="DM Sans"/>
                <a:cs typeface="DM Sans"/>
                <a:sym typeface="DM Sans"/>
              </a:rPr>
              <a:t> </a:t>
            </a:r>
            <a:r>
              <a:rPr lang="en-GB" i="1" u="sng" dirty="0">
                <a:solidFill>
                  <a:schemeClr val="hlink"/>
                </a:solidFill>
                <a:latin typeface="DM Sans"/>
                <a:ea typeface="DM Sans"/>
                <a:cs typeface="DM Sans"/>
                <a:sym typeface="DM Sans"/>
                <a:hlinkClick r:id="rId3"/>
              </a:rPr>
              <a:t>pas </a:t>
            </a:r>
            <a:r>
              <a:rPr lang="en-GB" i="1" u="sng" dirty="0" err="1">
                <a:solidFill>
                  <a:schemeClr val="hlink"/>
                </a:solidFill>
                <a:latin typeface="DM Sans"/>
                <a:ea typeface="DM Sans"/>
                <a:cs typeface="DM Sans"/>
                <a:sym typeface="DM Sans"/>
                <a:hlinkClick r:id="rId3"/>
              </a:rPr>
              <a:t>magiques</a:t>
            </a:r>
            <a:r>
              <a:rPr lang="en-GB" dirty="0">
                <a:latin typeface="DM Sans"/>
                <a:ea typeface="DM Sans"/>
                <a:cs typeface="DM Sans"/>
                <a:sym typeface="DM Sans"/>
              </a:rPr>
              <a:t>. </a:t>
            </a:r>
            <a:endParaRPr dirty="0">
              <a:latin typeface="DM Sans"/>
              <a:ea typeface="DM Sans"/>
              <a:cs typeface="DM Sans"/>
              <a:sym typeface="DM Sans"/>
            </a:endParaRPr>
          </a:p>
          <a:p>
            <a:pPr marL="0" lvl="0" indent="0" algn="l" rtl="0">
              <a:spcBef>
                <a:spcPts val="1200"/>
              </a:spcBef>
              <a:spcAft>
                <a:spcPts val="1200"/>
              </a:spcAft>
              <a:buNone/>
            </a:pPr>
            <a:r>
              <a:rPr lang="en-GB" dirty="0">
                <a:latin typeface="DM Sans"/>
                <a:ea typeface="DM Sans"/>
                <a:cs typeface="DM Sans"/>
                <a:sym typeface="DM Sans"/>
              </a:rPr>
              <a:t>Nous </a:t>
            </a:r>
            <a:r>
              <a:rPr lang="en-GB" dirty="0" err="1">
                <a:latin typeface="DM Sans"/>
                <a:ea typeface="DM Sans"/>
                <a:cs typeface="DM Sans"/>
                <a:sym typeface="DM Sans"/>
              </a:rPr>
              <a:t>allons</a:t>
            </a:r>
            <a:r>
              <a:rPr lang="en-GB" dirty="0">
                <a:latin typeface="DM Sans"/>
                <a:ea typeface="DM Sans"/>
                <a:cs typeface="DM Sans"/>
                <a:sym typeface="DM Sans"/>
              </a:rPr>
              <a:t> passer </a:t>
            </a:r>
            <a:r>
              <a:rPr lang="en-GB" dirty="0" err="1">
                <a:latin typeface="DM Sans"/>
                <a:ea typeface="DM Sans"/>
                <a:cs typeface="DM Sans"/>
                <a:sym typeface="DM Sans"/>
              </a:rPr>
              <a:t>en</a:t>
            </a:r>
            <a:r>
              <a:rPr lang="en-GB" dirty="0">
                <a:latin typeface="DM Sans"/>
                <a:ea typeface="DM Sans"/>
                <a:cs typeface="DM Sans"/>
                <a:sym typeface="DM Sans"/>
              </a:rPr>
              <a:t> revue le cycle de vie </a:t>
            </a:r>
            <a:r>
              <a:rPr lang="en-GB" dirty="0" err="1">
                <a:latin typeface="DM Sans"/>
                <a:ea typeface="DM Sans"/>
                <a:cs typeface="DM Sans"/>
                <a:sym typeface="DM Sans"/>
              </a:rPr>
              <a:t>d'une</a:t>
            </a:r>
            <a:r>
              <a:rPr lang="en-GB" dirty="0">
                <a:latin typeface="DM Sans"/>
                <a:ea typeface="DM Sans"/>
                <a:cs typeface="DM Sans"/>
                <a:sym typeface="DM Sans"/>
              </a:rPr>
              <a:t> publication et </a:t>
            </a:r>
            <a:r>
              <a:rPr lang="en-GB" dirty="0" err="1">
                <a:latin typeface="DM Sans"/>
                <a:ea typeface="DM Sans"/>
                <a:cs typeface="DM Sans"/>
                <a:sym typeface="DM Sans"/>
              </a:rPr>
              <a:t>mettre</a:t>
            </a:r>
            <a:r>
              <a:rPr lang="en-GB" dirty="0">
                <a:latin typeface="DM Sans"/>
                <a:ea typeface="DM Sans"/>
                <a:cs typeface="DM Sans"/>
                <a:sym typeface="DM Sans"/>
              </a:rPr>
              <a:t> </a:t>
            </a:r>
            <a:r>
              <a:rPr lang="en-GB" dirty="0" err="1">
                <a:latin typeface="DM Sans"/>
                <a:ea typeface="DM Sans"/>
                <a:cs typeface="DM Sans"/>
                <a:sym typeface="DM Sans"/>
              </a:rPr>
              <a:t>en</a:t>
            </a:r>
            <a:r>
              <a:rPr lang="en-GB" dirty="0">
                <a:latin typeface="DM Sans"/>
                <a:ea typeface="DM Sans"/>
                <a:cs typeface="DM Sans"/>
                <a:sym typeface="DM Sans"/>
              </a:rPr>
              <a:t> </a:t>
            </a:r>
            <a:r>
              <a:rPr lang="en-GB" dirty="0" err="1">
                <a:latin typeface="DM Sans"/>
                <a:ea typeface="DM Sans"/>
                <a:cs typeface="DM Sans"/>
                <a:sym typeface="DM Sans"/>
              </a:rPr>
              <a:t>évidence</a:t>
            </a:r>
            <a:r>
              <a:rPr lang="en-GB" dirty="0">
                <a:latin typeface="DM Sans"/>
                <a:ea typeface="DM Sans"/>
                <a:cs typeface="DM Sans"/>
                <a:sym typeface="DM Sans"/>
              </a:rPr>
              <a:t> les </a:t>
            </a:r>
            <a:r>
              <a:rPr lang="en-GB" dirty="0" err="1">
                <a:latin typeface="DM Sans"/>
                <a:ea typeface="DM Sans"/>
                <a:cs typeface="DM Sans"/>
                <a:sym typeface="DM Sans"/>
              </a:rPr>
              <a:t>pièges</a:t>
            </a:r>
            <a:r>
              <a:rPr lang="en-GB" dirty="0">
                <a:latin typeface="DM Sans"/>
                <a:ea typeface="DM Sans"/>
                <a:cs typeface="DM Sans"/>
                <a:sym typeface="DM Sans"/>
              </a:rPr>
              <a:t> </a:t>
            </a:r>
            <a:r>
              <a:rPr lang="en-GB" dirty="0" err="1">
                <a:latin typeface="DM Sans"/>
                <a:ea typeface="DM Sans"/>
                <a:cs typeface="DM Sans"/>
                <a:sym typeface="DM Sans"/>
              </a:rPr>
              <a:t>ou</a:t>
            </a:r>
            <a:r>
              <a:rPr lang="en-GB" dirty="0">
                <a:latin typeface="DM Sans"/>
                <a:ea typeface="DM Sans"/>
                <a:cs typeface="DM Sans"/>
                <a:sym typeface="DM Sans"/>
              </a:rPr>
              <a:t> obstacles </a:t>
            </a:r>
            <a:r>
              <a:rPr lang="en-GB" dirty="0" err="1">
                <a:latin typeface="DM Sans"/>
                <a:ea typeface="DM Sans"/>
                <a:cs typeface="DM Sans"/>
                <a:sym typeface="DM Sans"/>
              </a:rPr>
              <a:t>potentiels</a:t>
            </a:r>
            <a:r>
              <a:rPr lang="en-GB" dirty="0">
                <a:latin typeface="DM Sans"/>
                <a:ea typeface="DM Sans"/>
                <a:cs typeface="DM Sans"/>
                <a:sym typeface="DM Sans"/>
              </a:rPr>
              <a:t> qui </a:t>
            </a:r>
            <a:r>
              <a:rPr lang="en-GB" dirty="0" err="1">
                <a:latin typeface="DM Sans"/>
                <a:ea typeface="DM Sans"/>
                <a:cs typeface="DM Sans"/>
                <a:sym typeface="DM Sans"/>
              </a:rPr>
              <a:t>pourraient</a:t>
            </a:r>
            <a:r>
              <a:rPr lang="en-GB" dirty="0">
                <a:latin typeface="DM Sans"/>
                <a:ea typeface="DM Sans"/>
                <a:cs typeface="DM Sans"/>
                <a:sym typeface="DM Sans"/>
              </a:rPr>
              <a:t> </a:t>
            </a:r>
            <a:r>
              <a:rPr lang="en-GB" dirty="0" err="1">
                <a:latin typeface="DM Sans"/>
                <a:ea typeface="DM Sans"/>
                <a:cs typeface="DM Sans"/>
                <a:sym typeface="DM Sans"/>
              </a:rPr>
              <a:t>empêcher</a:t>
            </a:r>
            <a:r>
              <a:rPr lang="en-GB" dirty="0">
                <a:latin typeface="DM Sans"/>
                <a:ea typeface="DM Sans"/>
                <a:cs typeface="DM Sans"/>
                <a:sym typeface="DM Sans"/>
              </a:rPr>
              <a:t> la </a:t>
            </a:r>
            <a:r>
              <a:rPr lang="en-GB" dirty="0" err="1">
                <a:latin typeface="DM Sans"/>
                <a:ea typeface="DM Sans"/>
                <a:cs typeface="DM Sans"/>
                <a:sym typeface="DM Sans"/>
              </a:rPr>
              <a:t>réalisation</a:t>
            </a:r>
            <a:r>
              <a:rPr lang="en-GB" dirty="0">
                <a:latin typeface="DM Sans"/>
                <a:ea typeface="DM Sans"/>
                <a:cs typeface="DM Sans"/>
                <a:sym typeface="DM Sans"/>
              </a:rPr>
              <a:t> d'un </a:t>
            </a:r>
            <a:r>
              <a:rPr lang="en-GB" dirty="0" err="1">
                <a:latin typeface="DM Sans"/>
                <a:ea typeface="DM Sans"/>
                <a:cs typeface="DM Sans"/>
                <a:sym typeface="DM Sans"/>
              </a:rPr>
              <a:t>panoptique</a:t>
            </a:r>
            <a:r>
              <a:rPr lang="en-GB" dirty="0">
                <a:latin typeface="DM Sans"/>
                <a:ea typeface="DM Sans"/>
                <a:cs typeface="DM Sans"/>
                <a:sym typeface="DM Sans"/>
              </a:rPr>
              <a:t> des </a:t>
            </a:r>
            <a:r>
              <a:rPr lang="en-GB" dirty="0" err="1">
                <a:latin typeface="DM Sans"/>
                <a:ea typeface="DM Sans"/>
                <a:cs typeface="DM Sans"/>
                <a:sym typeface="DM Sans"/>
              </a:rPr>
              <a:t>produits</a:t>
            </a:r>
            <a:r>
              <a:rPr lang="en-GB" dirty="0">
                <a:latin typeface="DM Sans"/>
                <a:ea typeface="DM Sans"/>
                <a:cs typeface="DM Sans"/>
                <a:sym typeface="DM Sans"/>
              </a:rPr>
              <a:t> de recherche. </a:t>
            </a:r>
            <a:endParaRPr dirty="0">
              <a:latin typeface="DM Sans"/>
              <a:ea typeface="DM Sans"/>
              <a:cs typeface="DM Sans"/>
              <a:sym typeface="DM Sans"/>
            </a:endParaRPr>
          </a:p>
        </p:txBody>
      </p:sp>
      <p:sp>
        <p:nvSpPr>
          <p:cNvPr id="130" name="Google Shape;130;p23"/>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GB">
                <a:latin typeface="DM Sans"/>
                <a:ea typeface="DM Sans"/>
                <a:cs typeface="DM Sans"/>
                <a:sym typeface="DM Sans"/>
              </a:rPr>
              <a:t>C'est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dispose d'un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auteur inclue ce DOI, son ORCID et son ROR dans les métadonnées de soumission (ainsi que le ROR du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éditeur enregistre ces métadonnées auprès d'une agence d'enregistrement de PID</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que les versions de ce travail affirment des métadonnées relationnelles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organisme subventionnaire interroge une API et voie ces relations associées au DOI qu'il a enregistré, et ait une vue d'ensemble du cycle de vie d'une publication financée par une subvention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DOI pour les subventions</a:t>
            </a:r>
            <a:endParaRPr b="1"/>
          </a:p>
        </p:txBody>
      </p:sp>
      <p:sp>
        <p:nvSpPr>
          <p:cNvPr id="136" name="Google Shape;136;p24"/>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a:latin typeface="DM Sans"/>
                <a:ea typeface="DM Sans"/>
                <a:cs typeface="DM Sans"/>
                <a:sym typeface="DM Sans"/>
              </a:rPr>
              <a:t>C'est vrai ! Vous pouvez enregistrer un DOI pour une subvention. Crossref </a:t>
            </a:r>
            <a:r>
              <a:rPr lang="en-GB" u="sng">
                <a:solidFill>
                  <a:schemeClr val="hlink"/>
                </a:solidFill>
                <a:latin typeface="DM Sans"/>
                <a:ea typeface="DM Sans"/>
                <a:cs typeface="DM Sans"/>
                <a:sym typeface="DM Sans"/>
                <a:hlinkClick r:id="rId3"/>
              </a:rPr>
              <a:t>vient même d'ajouter un nouvel élément de métadonnées dans son schéma d'article pour les DOI de subventions</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0"/>
              </a:spcAft>
              <a:buNone/>
            </a:pPr>
            <a:r>
              <a:rPr lang="en-GB" b="1" i="1">
                <a:latin typeface="DM Sans"/>
                <a:ea typeface="DM Sans"/>
                <a:cs typeface="DM Sans"/>
                <a:sym typeface="DM Sans"/>
              </a:rPr>
              <a:t>Mais </a:t>
            </a:r>
            <a:r>
              <a:rPr lang="en-GB">
                <a:latin typeface="DM Sans"/>
                <a:ea typeface="DM Sans"/>
                <a:cs typeface="DM Sans"/>
                <a:sym typeface="DM Sans"/>
              </a:rPr>
              <a:t>tous les bailleurs de fonds ne le font pas. Nous sommes en fait un peu en avance sur notre temps dans ce domaine (et même ainsi, l'adoption des PID n'est pas généralisée pour tous les financements de la recherche au Canada). Au lieu de cela, de nombreux bailleurs de fonds à travers le monde disposent de systèmes sur mesure qui attribuent des « identifiants de subvention » uniques (ou, parfois</a:t>
            </a:r>
            <a:r>
              <a:rPr lang="en-GB" i="1">
                <a:latin typeface="DM Sans"/>
                <a:ea typeface="DM Sans"/>
                <a:cs typeface="DM Sans"/>
                <a:sym typeface="DM Sans"/>
              </a:rPr>
              <a:t>, pas vraiment uniques</a:t>
            </a:r>
            <a:r>
              <a:rPr lang="en-GB">
                <a:latin typeface="DM Sans"/>
                <a:ea typeface="DM Sans"/>
                <a:cs typeface="DM Sans"/>
                <a:sym typeface="DM Sans"/>
              </a:rPr>
              <a:t>) à chaque subvention.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Un « identifiant de subvention » peut être lié aux métadonnées du côté du bailleur de fonds. Mais ce n'est pas toujours le cas !  </a:t>
            </a:r>
            <a:endParaRPr>
              <a:latin typeface="DM Sans"/>
              <a:ea typeface="DM Sans"/>
              <a:cs typeface="DM Sans"/>
              <a:sym typeface="DM Sans"/>
            </a:endParaRPr>
          </a:p>
        </p:txBody>
      </p:sp>
      <p:sp>
        <p:nvSpPr>
          <p:cNvPr id="137" name="Google Shape;137;p24"/>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Il 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b="1">
                <a:latin typeface="DM Sans"/>
                <a:ea typeface="DM Sans"/>
                <a:cs typeface="DM Sans"/>
                <a:sym typeface="DM Sans"/>
              </a:rPr>
              <a:t>qu'une subvention ait un DOI</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Les identifiants PID dans les métadonnées de soumission</a:t>
            </a:r>
            <a:endParaRPr b="1"/>
          </a:p>
        </p:txBody>
      </p:sp>
      <p:sp>
        <p:nvSpPr>
          <p:cNvPr id="143" name="Google Shape;143;p25"/>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a:latin typeface="DM Sans"/>
                <a:ea typeface="DM Sans"/>
                <a:cs typeface="DM Sans"/>
                <a:sym typeface="DM Sans"/>
              </a:rPr>
              <a:t>beaucoup de choses peuvent mal tourner ici. La plus évidente est qu'un auteur correspondant pourrait ne pas inclure ces éléments dans les métadonnées de sa soumission. Mais il se peut aussi que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il peut ne pas voir le champ sur la plateforme de soumission, mais l'ajouter dans le texte intégral</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une plateforme de soumission peut ne pas prendre en charge ces éléments de métadonnées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une plateforme de soumission peut ne pas prendre en charge ORCID ou ROR, sauf si une revue ou un éditeur en fait la demande</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une plateforme de soumission peut ne pas prendre en charge ORCID ou ROR du tout</a:t>
            </a:r>
            <a:endParaRPr>
              <a:latin typeface="DM Sans"/>
              <a:ea typeface="DM Sans"/>
              <a:cs typeface="DM Sans"/>
              <a:sym typeface="DM Sans"/>
            </a:endParaRPr>
          </a:p>
        </p:txBody>
      </p:sp>
      <p:sp>
        <p:nvSpPr>
          <p:cNvPr id="144" name="Google Shape;144;p25"/>
          <p:cNvSpPr txBox="1">
            <a:spLocks noGrp="1"/>
          </p:cNvSpPr>
          <p:nvPr>
            <p:ph type="body" idx="2"/>
          </p:nvPr>
        </p:nvSpPr>
        <p:spPr>
          <a:xfrm>
            <a:off x="4832400" y="1152475"/>
            <a:ext cx="3999900" cy="1569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latin typeface="DM Sans"/>
                <a:ea typeface="DM Sans"/>
                <a:cs typeface="DM Sans"/>
                <a:sym typeface="DM Sans"/>
              </a:rPr>
              <a:t>Il 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ait 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qu'un auteur inclue ce DOI, son ORCID et son ROR dans les métadonnées de soumission (ainsi que le ROR du bailleur de fonds !)</a:t>
            </a:r>
            <a:endParaRPr b="1"/>
          </a:p>
        </p:txBody>
      </p:sp>
      <p:sp>
        <p:nvSpPr>
          <p:cNvPr id="145" name="Google Shape;145;p25"/>
          <p:cNvSpPr txBox="1">
            <a:spLocks noGrp="1"/>
          </p:cNvSpPr>
          <p:nvPr>
            <p:ph type="body" idx="2"/>
          </p:nvPr>
        </p:nvSpPr>
        <p:spPr>
          <a:xfrm>
            <a:off x="4832400" y="3273775"/>
            <a:ext cx="3999900" cy="1569000"/>
          </a:xfrm>
          <a:prstGeom prst="rect">
            <a:avLst/>
          </a:prstGeom>
        </p:spPr>
        <p:txBody>
          <a:bodyPr spcFirstLastPara="1" wrap="square" lIns="91425" tIns="91425" rIns="91425" bIns="91425" anchor="t" anchorCtr="0">
            <a:normAutofit fontScale="92500" lnSpcReduction="20000"/>
          </a:bodyPr>
          <a:lstStyle/>
          <a:p>
            <a:pPr marL="457200" lvl="0" indent="-317500" algn="l" rtl="0">
              <a:spcBef>
                <a:spcPts val="0"/>
              </a:spcBef>
              <a:spcAft>
                <a:spcPts val="0"/>
              </a:spcAft>
              <a:buSzPts val="1400"/>
              <a:buFont typeface="DM Sans"/>
              <a:buChar char="●"/>
            </a:pPr>
            <a:r>
              <a:rPr lang="en-GB">
                <a:latin typeface="DM Sans"/>
                <a:ea typeface="DM Sans"/>
                <a:cs typeface="DM Sans"/>
                <a:sym typeface="DM Sans"/>
              </a:rPr>
              <a:t>que la revue doive mettre à jour sa plateforme pour prendre en charge cette fonctionnalité, et qu'elle n'ait pas accès à cette prise en charge</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l'auteur correspondant ne connaisse pas réellement l'identifiant de la subvention ou le DOI, car il n'est pas le chercheur principal. </a:t>
            </a:r>
            <a:endParaRPr>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1415100"/>
            <a:ext cx="8520600" cy="23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dirty="0">
                <a:latin typeface="Helvetica Neue"/>
                <a:ea typeface="Helvetica Neue"/>
                <a:cs typeface="Helvetica Neue"/>
                <a:sym typeface="Helvetica Neue"/>
              </a:rPr>
              <a:t>Juste </a:t>
            </a:r>
            <a:r>
              <a:rPr lang="en-GB" sz="2500" b="1" dirty="0" err="1">
                <a:latin typeface="Helvetica Neue"/>
                <a:ea typeface="Helvetica Neue"/>
                <a:cs typeface="Helvetica Neue"/>
                <a:sym typeface="Helvetica Neue"/>
              </a:rPr>
              <a:t>une</a:t>
            </a:r>
            <a:r>
              <a:rPr lang="en-GB" sz="2500" b="1" dirty="0">
                <a:latin typeface="Helvetica Neue"/>
                <a:ea typeface="Helvetica Neue"/>
                <a:cs typeface="Helvetica Neue"/>
                <a:sym typeface="Helvetica Neue"/>
              </a:rPr>
              <a:t> petite </a:t>
            </a:r>
            <a:r>
              <a:rPr lang="en-GB" sz="2500" b="1" dirty="0" err="1">
                <a:latin typeface="Helvetica Neue"/>
                <a:ea typeface="Helvetica Neue"/>
                <a:cs typeface="Helvetica Neue"/>
                <a:sym typeface="Helvetica Neue"/>
              </a:rPr>
              <a:t>parenthèse</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ici</a:t>
            </a:r>
            <a:r>
              <a:rPr lang="en-GB" sz="2500" b="1" dirty="0">
                <a:latin typeface="Helvetica Neue"/>
                <a:ea typeface="Helvetica Neue"/>
                <a:cs typeface="Helvetica Neue"/>
                <a:sym typeface="Helvetica Neue"/>
              </a:rPr>
              <a:t> pour </a:t>
            </a:r>
            <a:r>
              <a:rPr lang="en-GB" sz="2500" b="1" dirty="0" err="1">
                <a:latin typeface="Helvetica Neue"/>
                <a:ea typeface="Helvetica Neue"/>
                <a:cs typeface="Helvetica Neue"/>
                <a:sym typeface="Helvetica Neue"/>
              </a:rPr>
              <a:t>souligner</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que</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parfois</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lorsqu’on</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évalue</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l’exhaustivité</a:t>
            </a:r>
            <a:r>
              <a:rPr lang="en-GB" sz="2500" b="1" dirty="0">
                <a:latin typeface="Helvetica Neue"/>
                <a:ea typeface="Helvetica Neue"/>
                <a:cs typeface="Helvetica Neue"/>
                <a:sym typeface="Helvetica Neue"/>
              </a:rPr>
              <a:t> des </a:t>
            </a:r>
            <a:r>
              <a:rPr lang="en-GB" sz="2500" b="1" dirty="0" err="1">
                <a:latin typeface="Helvetica Neue"/>
                <a:ea typeface="Helvetica Neue"/>
                <a:cs typeface="Helvetica Neue"/>
                <a:sym typeface="Helvetica Neue"/>
              </a:rPr>
              <a:t>métadonnées</a:t>
            </a:r>
            <a:r>
              <a:rPr lang="en-GB" sz="2500" b="1" dirty="0">
                <a:latin typeface="Helvetica Neue"/>
                <a:ea typeface="Helvetica Neue"/>
                <a:cs typeface="Helvetica Neue"/>
                <a:sym typeface="Helvetica Neue"/>
              </a:rPr>
              <a:t>, on </a:t>
            </a:r>
            <a:r>
              <a:rPr lang="en-GB" sz="2500" b="1" dirty="0" err="1">
                <a:latin typeface="Helvetica Neue"/>
                <a:ea typeface="Helvetica Neue"/>
                <a:cs typeface="Helvetica Neue"/>
                <a:sym typeface="Helvetica Neue"/>
              </a:rPr>
              <a:t>interprète</a:t>
            </a:r>
            <a:r>
              <a:rPr lang="en-GB" sz="2500" b="1" dirty="0">
                <a:latin typeface="Helvetica Neue"/>
                <a:ea typeface="Helvetica Neue"/>
                <a:cs typeface="Helvetica Neue"/>
                <a:sym typeface="Helvetica Neue"/>
              </a:rPr>
              <a:t> un manque de </a:t>
            </a:r>
            <a:r>
              <a:rPr lang="en-GB" sz="2500" b="1" dirty="0" err="1">
                <a:latin typeface="Helvetica Neue"/>
                <a:ea typeface="Helvetica Neue"/>
                <a:cs typeface="Helvetica Neue"/>
                <a:sym typeface="Helvetica Neue"/>
              </a:rPr>
              <a:t>financement</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comme</a:t>
            </a:r>
            <a:r>
              <a:rPr lang="en-GB" sz="2500" b="1" dirty="0">
                <a:latin typeface="Helvetica Neue"/>
                <a:ea typeface="Helvetica Neue"/>
                <a:cs typeface="Helvetica Neue"/>
                <a:sym typeface="Helvetica Neue"/>
              </a:rPr>
              <a:t> un </a:t>
            </a:r>
            <a:r>
              <a:rPr lang="en-GB" sz="2500" b="1" dirty="0" err="1">
                <a:latin typeface="Helvetica Neue"/>
                <a:ea typeface="Helvetica Neue"/>
                <a:cs typeface="Helvetica Neue"/>
                <a:sym typeface="Helvetica Neue"/>
              </a:rPr>
              <a:t>défaut</a:t>
            </a:r>
            <a:r>
              <a:rPr lang="en-GB" sz="2500" b="1" dirty="0">
                <a:latin typeface="Helvetica Neue"/>
                <a:ea typeface="Helvetica Neue"/>
                <a:cs typeface="Helvetica Neue"/>
                <a:sym typeface="Helvetica Neue"/>
              </a:rPr>
              <a:t> de </a:t>
            </a:r>
            <a:r>
              <a:rPr lang="en-GB" sz="2500" b="1" dirty="0" err="1">
                <a:latin typeface="Helvetica Neue"/>
                <a:ea typeface="Helvetica Neue"/>
                <a:cs typeface="Helvetica Neue"/>
                <a:sym typeface="Helvetica Neue"/>
              </a:rPr>
              <a:t>collecte</a:t>
            </a:r>
            <a:r>
              <a:rPr lang="en-GB" sz="2500" b="1" dirty="0">
                <a:latin typeface="Helvetica Neue"/>
                <a:ea typeface="Helvetica Neue"/>
                <a:cs typeface="Helvetica Neue"/>
                <a:sym typeface="Helvetica Neue"/>
              </a:rPr>
              <a:t> de </a:t>
            </a:r>
            <a:r>
              <a:rPr lang="en-GB" sz="2500" b="1" dirty="0" err="1">
                <a:latin typeface="Helvetica Neue"/>
                <a:ea typeface="Helvetica Neue"/>
                <a:cs typeface="Helvetica Neue"/>
                <a:sym typeface="Helvetica Neue"/>
              </a:rPr>
              <a:t>ces</a:t>
            </a:r>
            <a:r>
              <a:rPr lang="en-GB" sz="2500" b="1" dirty="0">
                <a:latin typeface="Helvetica Neue"/>
                <a:ea typeface="Helvetica Neue"/>
                <a:cs typeface="Helvetica Neue"/>
                <a:sym typeface="Helvetica Neue"/>
              </a:rPr>
              <a:t> données. Or, il est bon de rappeler </a:t>
            </a:r>
            <a:r>
              <a:rPr lang="en-GB" sz="2500" b="1" dirty="0" err="1">
                <a:latin typeface="Helvetica Neue"/>
                <a:ea typeface="Helvetica Neue"/>
                <a:cs typeface="Helvetica Neue"/>
                <a:sym typeface="Helvetica Neue"/>
              </a:rPr>
              <a:t>que</a:t>
            </a:r>
            <a:r>
              <a:rPr lang="en-GB" sz="2500" b="1" dirty="0">
                <a:latin typeface="Helvetica Neue"/>
                <a:ea typeface="Helvetica Neue"/>
                <a:cs typeface="Helvetica Neue"/>
                <a:sym typeface="Helvetica Neue"/>
              </a:rPr>
              <a:t> </a:t>
            </a:r>
            <a:r>
              <a:rPr lang="en-GB" sz="2500" b="1" dirty="0" err="1">
                <a:latin typeface="Helvetica Neue"/>
                <a:ea typeface="Helvetica Neue"/>
                <a:cs typeface="Helvetica Neue"/>
                <a:sym typeface="Helvetica Neue"/>
              </a:rPr>
              <a:t>toutes</a:t>
            </a:r>
            <a:r>
              <a:rPr lang="en-GB" sz="2500" b="1" dirty="0">
                <a:latin typeface="Helvetica Neue"/>
                <a:ea typeface="Helvetica Neue"/>
                <a:cs typeface="Helvetica Neue"/>
                <a:sym typeface="Helvetica Neue"/>
              </a:rPr>
              <a:t> les publications de recherche ne </a:t>
            </a:r>
            <a:r>
              <a:rPr lang="en-GB" sz="2500" b="1" dirty="0" err="1">
                <a:latin typeface="Helvetica Neue"/>
                <a:ea typeface="Helvetica Neue"/>
                <a:cs typeface="Helvetica Neue"/>
                <a:sym typeface="Helvetica Neue"/>
              </a:rPr>
              <a:t>sont</a:t>
            </a:r>
            <a:r>
              <a:rPr lang="en-GB" sz="2500" b="1" dirty="0">
                <a:latin typeface="Helvetica Neue"/>
                <a:ea typeface="Helvetica Neue"/>
                <a:cs typeface="Helvetica Neue"/>
                <a:sym typeface="Helvetica Neue"/>
              </a:rPr>
              <a:t> pas </a:t>
            </a:r>
            <a:r>
              <a:rPr lang="en-GB" sz="2500" b="1" dirty="0" err="1">
                <a:latin typeface="Helvetica Neue"/>
                <a:ea typeface="Helvetica Neue"/>
                <a:cs typeface="Helvetica Neue"/>
                <a:sym typeface="Helvetica Neue"/>
              </a:rPr>
              <a:t>financées</a:t>
            </a:r>
            <a:r>
              <a:rPr lang="en-GB" sz="2500" b="1" dirty="0">
                <a:latin typeface="Helvetica Neue"/>
                <a:ea typeface="Helvetica Neue"/>
                <a:cs typeface="Helvetica Neue"/>
                <a:sym typeface="Helvetica Neue"/>
              </a:rPr>
              <a:t> par des subventions. </a:t>
            </a:r>
            <a:endParaRPr sz="2500" b="1" dirty="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enregistrement</a:t>
            </a:r>
            <a:endParaRPr b="1"/>
          </a:p>
        </p:txBody>
      </p:sp>
      <p:sp>
        <p:nvSpPr>
          <p:cNvPr id="156" name="Google Shape;156;p27"/>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Dans l'ensemble, nous nous en sortons plutôt bien sur ce plan. De nombreuses revues enregistrent systématiquement leurs DOI auprès de Crossref ou de Datacite, et nous faisons de notre mieux pour les soutenir dans cette démarche. </a:t>
            </a:r>
            <a:endParaRPr>
              <a:latin typeface="DM Sans"/>
              <a:ea typeface="DM Sans"/>
              <a:cs typeface="DM Sans"/>
              <a:sym typeface="DM Sans"/>
            </a:endParaRPr>
          </a:p>
          <a:p>
            <a:pPr marL="0" lvl="0" indent="0" algn="l" rtl="0">
              <a:spcBef>
                <a:spcPts val="1200"/>
              </a:spcBef>
              <a:spcAft>
                <a:spcPts val="1200"/>
              </a:spcAft>
              <a:buNone/>
            </a:pPr>
            <a:r>
              <a:rPr lang="en-GB" b="1" i="1">
                <a:latin typeface="DM Sans"/>
                <a:ea typeface="DM Sans"/>
                <a:cs typeface="DM Sans"/>
                <a:sym typeface="DM Sans"/>
              </a:rPr>
              <a:t>Cependant</a:t>
            </a:r>
            <a:r>
              <a:rPr lang="en-GB">
                <a:latin typeface="DM Sans"/>
                <a:ea typeface="DM Sans"/>
                <a:cs typeface="DM Sans"/>
                <a:sym typeface="DM Sans"/>
              </a:rPr>
              <a:t>, le fait qu'un éditeur dispose de DOI </a:t>
            </a:r>
            <a:r>
              <a:rPr lang="en-GB" i="1">
                <a:latin typeface="DM Sans"/>
                <a:ea typeface="DM Sans"/>
                <a:cs typeface="DM Sans"/>
                <a:sym typeface="DM Sans"/>
              </a:rPr>
              <a:t>ne signifie pas pour autant qu'il envoie toutes les métadonnées qu'il collecte à une agence d'enregistrement.</a:t>
            </a:r>
            <a:endParaRPr>
              <a:latin typeface="DM Sans"/>
              <a:ea typeface="DM Sans"/>
              <a:cs typeface="DM Sans"/>
              <a:sym typeface="DM Sans"/>
            </a:endParaRPr>
          </a:p>
        </p:txBody>
      </p:sp>
      <p:sp>
        <p:nvSpPr>
          <p:cNvPr id="157" name="Google Shape;157;p27"/>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Il 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ait 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auteur inclue ce DOI, son ORCID et son ROR dans les métadonnées de soumission (ainsi que le ROR du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qu'un éditeur enregistre ces métadonnées auprès d'une agence d'enregistrement de PID</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err="1"/>
              <a:t>enregistrement</a:t>
            </a:r>
            <a:endParaRPr b="1" dirty="0"/>
          </a:p>
        </p:txBody>
      </p:sp>
      <p:sp>
        <p:nvSpPr>
          <p:cNvPr id="163" name="Google Shape;163;p28"/>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dirty="0" err="1">
                <a:latin typeface="DM Sans"/>
                <a:ea typeface="DM Sans"/>
                <a:cs typeface="DM Sans"/>
                <a:sym typeface="DM Sans"/>
              </a:rPr>
              <a:t>Crossref</a:t>
            </a:r>
            <a:r>
              <a:rPr lang="en-GB" dirty="0">
                <a:latin typeface="DM Sans"/>
                <a:ea typeface="DM Sans"/>
                <a:cs typeface="DM Sans"/>
                <a:sym typeface="DM Sans"/>
              </a:rPr>
              <a:t> propose </a:t>
            </a:r>
            <a:r>
              <a:rPr lang="en-GB" dirty="0" err="1">
                <a:latin typeface="DM Sans"/>
                <a:ea typeface="DM Sans"/>
                <a:cs typeface="DM Sans"/>
                <a:sym typeface="DM Sans"/>
              </a:rPr>
              <a:t>une</a:t>
            </a:r>
            <a:r>
              <a:rPr lang="en-GB" dirty="0">
                <a:latin typeface="DM Sans"/>
                <a:ea typeface="DM Sans"/>
                <a:cs typeface="DM Sans"/>
                <a:sym typeface="DM Sans"/>
              </a:rPr>
              <a:t> </a:t>
            </a:r>
            <a:r>
              <a:rPr lang="en-GB" dirty="0" err="1">
                <a:latin typeface="DM Sans"/>
                <a:ea typeface="DM Sans"/>
                <a:cs typeface="DM Sans"/>
                <a:sym typeface="DM Sans"/>
              </a:rPr>
              <a:t>fonctionnalité</a:t>
            </a:r>
            <a:r>
              <a:rPr lang="en-GB" dirty="0">
                <a:latin typeface="DM Sans"/>
                <a:ea typeface="DM Sans"/>
                <a:cs typeface="DM Sans"/>
                <a:sym typeface="DM Sans"/>
              </a:rPr>
              <a:t> </a:t>
            </a:r>
            <a:r>
              <a:rPr lang="en-GB" dirty="0" err="1">
                <a:latin typeface="DM Sans"/>
                <a:ea typeface="DM Sans"/>
                <a:cs typeface="DM Sans"/>
                <a:sym typeface="DM Sans"/>
              </a:rPr>
              <a:t>appelée</a:t>
            </a:r>
            <a:r>
              <a:rPr lang="en-GB" dirty="0">
                <a:latin typeface="DM Sans"/>
                <a:ea typeface="DM Sans"/>
                <a:cs typeface="DM Sans"/>
                <a:sym typeface="DM Sans"/>
              </a:rPr>
              <a:t> « rapports de participation ». </a:t>
            </a:r>
            <a:r>
              <a:rPr lang="en-GB" dirty="0" err="1">
                <a:latin typeface="DM Sans"/>
                <a:ea typeface="DM Sans"/>
                <a:cs typeface="DM Sans"/>
                <a:sym typeface="DM Sans"/>
              </a:rPr>
              <a:t>Ceux</a:t>
            </a:r>
            <a:r>
              <a:rPr lang="en-GB" dirty="0">
                <a:latin typeface="DM Sans"/>
                <a:ea typeface="DM Sans"/>
                <a:cs typeface="DM Sans"/>
                <a:sym typeface="DM Sans"/>
              </a:rPr>
              <a:t>-ci vous </a:t>
            </a:r>
            <a:r>
              <a:rPr lang="en-GB" dirty="0" err="1">
                <a:latin typeface="DM Sans"/>
                <a:ea typeface="DM Sans"/>
                <a:cs typeface="DM Sans"/>
                <a:sym typeface="DM Sans"/>
              </a:rPr>
              <a:t>permettent</a:t>
            </a:r>
            <a:r>
              <a:rPr lang="en-GB" dirty="0">
                <a:latin typeface="DM Sans"/>
                <a:ea typeface="DM Sans"/>
                <a:cs typeface="DM Sans"/>
                <a:sym typeface="DM Sans"/>
              </a:rPr>
              <a:t> de voir dans quelle </a:t>
            </a:r>
            <a:r>
              <a:rPr lang="en-GB" dirty="0" err="1">
                <a:latin typeface="DM Sans"/>
                <a:ea typeface="DM Sans"/>
                <a:cs typeface="DM Sans"/>
                <a:sym typeface="DM Sans"/>
              </a:rPr>
              <a:t>mesure</a:t>
            </a:r>
            <a:r>
              <a:rPr lang="en-GB" dirty="0">
                <a:latin typeface="DM Sans"/>
                <a:ea typeface="DM Sans"/>
                <a:cs typeface="DM Sans"/>
                <a:sym typeface="DM Sans"/>
              </a:rPr>
              <a:t> les </a:t>
            </a:r>
            <a:r>
              <a:rPr lang="en-GB" dirty="0" err="1">
                <a:latin typeface="DM Sans"/>
                <a:ea typeface="DM Sans"/>
                <a:cs typeface="DM Sans"/>
                <a:sym typeface="DM Sans"/>
              </a:rPr>
              <a:t>métadonnées</a:t>
            </a:r>
            <a:r>
              <a:rPr lang="en-GB" dirty="0">
                <a:latin typeface="DM Sans"/>
                <a:ea typeface="DM Sans"/>
                <a:cs typeface="DM Sans"/>
                <a:sym typeface="DM Sans"/>
              </a:rPr>
              <a:t> </a:t>
            </a:r>
            <a:r>
              <a:rPr lang="en-GB" dirty="0" err="1">
                <a:latin typeface="DM Sans"/>
                <a:ea typeface="DM Sans"/>
                <a:cs typeface="DM Sans"/>
                <a:sym typeface="DM Sans"/>
              </a:rPr>
              <a:t>sont</a:t>
            </a:r>
            <a:r>
              <a:rPr lang="en-GB" dirty="0">
                <a:latin typeface="DM Sans"/>
                <a:ea typeface="DM Sans"/>
                <a:cs typeface="DM Sans"/>
                <a:sym typeface="DM Sans"/>
              </a:rPr>
              <a:t> </a:t>
            </a:r>
            <a:r>
              <a:rPr lang="en-GB" dirty="0" err="1">
                <a:latin typeface="DM Sans"/>
                <a:ea typeface="DM Sans"/>
                <a:cs typeface="DM Sans"/>
                <a:sym typeface="DM Sans"/>
              </a:rPr>
              <a:t>complètes</a:t>
            </a:r>
            <a:r>
              <a:rPr lang="en-GB" dirty="0">
                <a:latin typeface="DM Sans"/>
                <a:ea typeface="DM Sans"/>
                <a:cs typeface="DM Sans"/>
                <a:sym typeface="DM Sans"/>
              </a:rPr>
              <a:t>. </a:t>
            </a:r>
            <a:endParaRPr dirty="0">
              <a:latin typeface="DM Sans"/>
              <a:ea typeface="DM Sans"/>
              <a:cs typeface="DM Sans"/>
              <a:sym typeface="DM Sans"/>
            </a:endParaRPr>
          </a:p>
          <a:p>
            <a:pPr marL="0" lvl="0" indent="0" algn="l" rtl="0">
              <a:spcBef>
                <a:spcPts val="1200"/>
              </a:spcBef>
              <a:spcAft>
                <a:spcPts val="0"/>
              </a:spcAft>
              <a:buNone/>
            </a:pPr>
            <a:r>
              <a:rPr lang="en-GB" dirty="0">
                <a:latin typeface="DM Sans"/>
                <a:ea typeface="DM Sans"/>
                <a:cs typeface="DM Sans"/>
                <a:sym typeface="DM Sans"/>
              </a:rPr>
              <a:t>Il ne </a:t>
            </a:r>
            <a:r>
              <a:rPr lang="en-GB" dirty="0" err="1">
                <a:latin typeface="DM Sans"/>
                <a:ea typeface="DM Sans"/>
                <a:cs typeface="DM Sans"/>
                <a:sym typeface="DM Sans"/>
              </a:rPr>
              <a:t>s'agit</a:t>
            </a:r>
            <a:r>
              <a:rPr lang="en-GB" dirty="0">
                <a:latin typeface="DM Sans"/>
                <a:ea typeface="DM Sans"/>
                <a:cs typeface="DM Sans"/>
                <a:sym typeface="DM Sans"/>
              </a:rPr>
              <a:t> pas de rapports sur </a:t>
            </a:r>
            <a:r>
              <a:rPr lang="en-GB" i="1" dirty="0">
                <a:latin typeface="DM Sans"/>
                <a:ea typeface="DM Sans"/>
                <a:cs typeface="DM Sans"/>
                <a:sym typeface="DM Sans"/>
              </a:rPr>
              <a:t>les </a:t>
            </a:r>
            <a:r>
              <a:rPr lang="en-GB" i="1" dirty="0" err="1">
                <a:latin typeface="DM Sans"/>
                <a:ea typeface="DM Sans"/>
                <a:cs typeface="DM Sans"/>
                <a:sym typeface="DM Sans"/>
              </a:rPr>
              <a:t>métadonnées</a:t>
            </a:r>
            <a:r>
              <a:rPr lang="en-GB" i="1" dirty="0">
                <a:latin typeface="DM Sans"/>
                <a:ea typeface="DM Sans"/>
                <a:cs typeface="DM Sans"/>
                <a:sym typeface="DM Sans"/>
              </a:rPr>
              <a:t> </a:t>
            </a:r>
            <a:r>
              <a:rPr lang="en-GB" b="1" i="1" dirty="0" err="1">
                <a:latin typeface="DM Sans"/>
                <a:ea typeface="DM Sans"/>
                <a:cs typeface="DM Sans"/>
                <a:sym typeface="DM Sans"/>
              </a:rPr>
              <a:t>dont</a:t>
            </a:r>
            <a:r>
              <a:rPr lang="en-GB" b="1" i="1" dirty="0">
                <a:latin typeface="DM Sans"/>
                <a:ea typeface="DM Sans"/>
                <a:cs typeface="DM Sans"/>
                <a:sym typeface="DM Sans"/>
              </a:rPr>
              <a:t> dispose</a:t>
            </a:r>
            <a:r>
              <a:rPr lang="en-GB" i="1" dirty="0">
                <a:latin typeface="DM Sans"/>
                <a:ea typeface="DM Sans"/>
                <a:cs typeface="DM Sans"/>
                <a:sym typeface="DM Sans"/>
              </a:rPr>
              <a:t> un </a:t>
            </a:r>
            <a:r>
              <a:rPr lang="en-GB" i="1" dirty="0" err="1">
                <a:latin typeface="DM Sans"/>
                <a:ea typeface="DM Sans"/>
                <a:cs typeface="DM Sans"/>
                <a:sym typeface="DM Sans"/>
              </a:rPr>
              <a:t>éditeur</a:t>
            </a:r>
            <a:r>
              <a:rPr lang="en-GB" dirty="0">
                <a:latin typeface="DM Sans"/>
                <a:ea typeface="DM Sans"/>
                <a:cs typeface="DM Sans"/>
                <a:sym typeface="DM Sans"/>
              </a:rPr>
              <a:t>, </a:t>
            </a:r>
            <a:r>
              <a:rPr lang="en-GB" dirty="0" err="1">
                <a:latin typeface="DM Sans"/>
                <a:ea typeface="DM Sans"/>
                <a:cs typeface="DM Sans"/>
                <a:sym typeface="DM Sans"/>
              </a:rPr>
              <a:t>mais</a:t>
            </a:r>
            <a:r>
              <a:rPr lang="en-GB" dirty="0">
                <a:latin typeface="DM Sans"/>
                <a:ea typeface="DM Sans"/>
                <a:cs typeface="DM Sans"/>
                <a:sym typeface="DM Sans"/>
              </a:rPr>
              <a:t> de rapports sur les </a:t>
            </a:r>
            <a:r>
              <a:rPr lang="en-GB" dirty="0" err="1">
                <a:latin typeface="DM Sans"/>
                <a:ea typeface="DM Sans"/>
                <a:cs typeface="DM Sans"/>
                <a:sym typeface="DM Sans"/>
              </a:rPr>
              <a:t>métadonnées</a:t>
            </a:r>
            <a:r>
              <a:rPr lang="en-GB" dirty="0">
                <a:latin typeface="DM Sans"/>
                <a:ea typeface="DM Sans"/>
                <a:cs typeface="DM Sans"/>
                <a:sym typeface="DM Sans"/>
              </a:rPr>
              <a:t> </a:t>
            </a:r>
            <a:r>
              <a:rPr lang="en-GB" dirty="0" err="1">
                <a:latin typeface="DM Sans"/>
                <a:ea typeface="DM Sans"/>
                <a:cs typeface="DM Sans"/>
                <a:sym typeface="DM Sans"/>
              </a:rPr>
              <a:t>que</a:t>
            </a:r>
            <a:r>
              <a:rPr lang="en-GB" dirty="0">
                <a:latin typeface="DM Sans"/>
                <a:ea typeface="DM Sans"/>
                <a:cs typeface="DM Sans"/>
                <a:sym typeface="DM Sans"/>
              </a:rPr>
              <a:t> </a:t>
            </a:r>
            <a:r>
              <a:rPr lang="en-GB" dirty="0" err="1">
                <a:latin typeface="DM Sans"/>
                <a:ea typeface="DM Sans"/>
                <a:cs typeface="DM Sans"/>
                <a:sym typeface="DM Sans"/>
              </a:rPr>
              <a:t>Crossref</a:t>
            </a:r>
            <a:r>
              <a:rPr lang="en-GB" dirty="0">
                <a:latin typeface="DM Sans"/>
                <a:ea typeface="DM Sans"/>
                <a:cs typeface="DM Sans"/>
                <a:sym typeface="DM Sans"/>
              </a:rPr>
              <a:t> </a:t>
            </a:r>
            <a:r>
              <a:rPr lang="en-GB" i="1" dirty="0">
                <a:latin typeface="DM Sans"/>
                <a:ea typeface="DM Sans"/>
                <a:cs typeface="DM Sans"/>
                <a:sym typeface="DM Sans"/>
              </a:rPr>
              <a:t>ne </a:t>
            </a:r>
            <a:r>
              <a:rPr lang="en-GB" i="1" dirty="0" err="1">
                <a:latin typeface="DM Sans"/>
                <a:ea typeface="DM Sans"/>
                <a:cs typeface="DM Sans"/>
                <a:sym typeface="DM Sans"/>
              </a:rPr>
              <a:t>reçoit</a:t>
            </a:r>
            <a:r>
              <a:rPr lang="en-GB" i="1" dirty="0">
                <a:latin typeface="DM Sans"/>
                <a:ea typeface="DM Sans"/>
                <a:cs typeface="DM Sans"/>
                <a:sym typeface="DM Sans"/>
              </a:rPr>
              <a:t> pas de la part des </a:t>
            </a:r>
            <a:r>
              <a:rPr lang="en-GB" i="1" dirty="0" err="1">
                <a:latin typeface="DM Sans"/>
                <a:ea typeface="DM Sans"/>
                <a:cs typeface="DM Sans"/>
                <a:sym typeface="DM Sans"/>
              </a:rPr>
              <a:t>éditeurs</a:t>
            </a:r>
            <a:r>
              <a:rPr lang="en-GB" dirty="0">
                <a:latin typeface="DM Sans"/>
                <a:ea typeface="DM Sans"/>
                <a:cs typeface="DM Sans"/>
                <a:sym typeface="DM Sans"/>
              </a:rPr>
              <a:t>. </a:t>
            </a:r>
            <a:endParaRPr dirty="0">
              <a:latin typeface="DM Sans"/>
              <a:ea typeface="DM Sans"/>
              <a:cs typeface="DM Sans"/>
              <a:sym typeface="DM Sans"/>
            </a:endParaRPr>
          </a:p>
          <a:p>
            <a:pPr marL="0" lvl="0" indent="0" algn="l" rtl="0">
              <a:spcBef>
                <a:spcPts val="1200"/>
              </a:spcBef>
              <a:spcAft>
                <a:spcPts val="1200"/>
              </a:spcAft>
              <a:buNone/>
            </a:pPr>
            <a:r>
              <a:rPr lang="en-GB" dirty="0">
                <a:latin typeface="DM Sans"/>
                <a:ea typeface="DM Sans"/>
                <a:cs typeface="DM Sans"/>
                <a:sym typeface="DM Sans"/>
              </a:rPr>
              <a:t>Nous </a:t>
            </a:r>
            <a:r>
              <a:rPr lang="en-GB" dirty="0" err="1">
                <a:latin typeface="DM Sans"/>
                <a:ea typeface="DM Sans"/>
                <a:cs typeface="DM Sans"/>
                <a:sym typeface="DM Sans"/>
              </a:rPr>
              <a:t>savons</a:t>
            </a:r>
            <a:r>
              <a:rPr lang="en-GB" dirty="0">
                <a:latin typeface="DM Sans"/>
                <a:ea typeface="DM Sans"/>
                <a:cs typeface="DM Sans"/>
                <a:sym typeface="DM Sans"/>
              </a:rPr>
              <a:t> </a:t>
            </a:r>
            <a:r>
              <a:rPr lang="en-GB" dirty="0" err="1">
                <a:latin typeface="DM Sans"/>
                <a:ea typeface="DM Sans"/>
                <a:cs typeface="DM Sans"/>
                <a:sym typeface="DM Sans"/>
              </a:rPr>
              <a:t>tous</a:t>
            </a:r>
            <a:r>
              <a:rPr lang="en-GB" dirty="0">
                <a:latin typeface="DM Sans"/>
                <a:ea typeface="DM Sans"/>
                <a:cs typeface="DM Sans"/>
                <a:sym typeface="DM Sans"/>
              </a:rPr>
              <a:t> les deux </a:t>
            </a:r>
            <a:r>
              <a:rPr lang="en-GB" dirty="0" err="1">
                <a:latin typeface="DM Sans"/>
                <a:ea typeface="DM Sans"/>
                <a:cs typeface="DM Sans"/>
                <a:sym typeface="DM Sans"/>
              </a:rPr>
              <a:t>qu'Elsevier</a:t>
            </a:r>
            <a:r>
              <a:rPr lang="en-GB" dirty="0">
                <a:latin typeface="DM Sans"/>
                <a:ea typeface="DM Sans"/>
                <a:cs typeface="DM Sans"/>
                <a:sym typeface="DM Sans"/>
              </a:rPr>
              <a:t> </a:t>
            </a:r>
            <a:r>
              <a:rPr lang="en-GB" i="1" dirty="0">
                <a:latin typeface="DM Sans"/>
                <a:ea typeface="DM Sans"/>
                <a:cs typeface="DM Sans"/>
                <a:sym typeface="DM Sans"/>
              </a:rPr>
              <a:t>dispose de </a:t>
            </a:r>
            <a:r>
              <a:rPr lang="en-GB" dirty="0" err="1">
                <a:latin typeface="DM Sans"/>
                <a:ea typeface="DM Sans"/>
                <a:cs typeface="DM Sans"/>
                <a:sym typeface="DM Sans"/>
              </a:rPr>
              <a:t>métadonnées</a:t>
            </a:r>
            <a:r>
              <a:rPr lang="en-GB" dirty="0">
                <a:latin typeface="DM Sans"/>
                <a:ea typeface="DM Sans"/>
                <a:cs typeface="DM Sans"/>
                <a:sym typeface="DM Sans"/>
              </a:rPr>
              <a:t> relatives aux résumés et aux affiliations. Mais Elsevier </a:t>
            </a:r>
            <a:r>
              <a:rPr lang="en-GB" dirty="0" err="1">
                <a:latin typeface="DM Sans"/>
                <a:ea typeface="DM Sans"/>
                <a:cs typeface="DM Sans"/>
                <a:sym typeface="DM Sans"/>
              </a:rPr>
              <a:t>souhaite</a:t>
            </a:r>
            <a:r>
              <a:rPr lang="en-GB" dirty="0">
                <a:latin typeface="DM Sans"/>
                <a:ea typeface="DM Sans"/>
                <a:cs typeface="DM Sans"/>
                <a:sym typeface="DM Sans"/>
              </a:rPr>
              <a:t> </a:t>
            </a:r>
            <a:r>
              <a:rPr lang="en-GB" dirty="0" err="1">
                <a:latin typeface="DM Sans"/>
                <a:ea typeface="DM Sans"/>
                <a:cs typeface="DM Sans"/>
                <a:sym typeface="DM Sans"/>
              </a:rPr>
              <a:t>également</a:t>
            </a:r>
            <a:r>
              <a:rPr lang="en-GB" dirty="0">
                <a:latin typeface="DM Sans"/>
                <a:ea typeface="DM Sans"/>
                <a:cs typeface="DM Sans"/>
                <a:sym typeface="DM Sans"/>
              </a:rPr>
              <a:t> vous </a:t>
            </a:r>
            <a:r>
              <a:rPr lang="en-GB" dirty="0" err="1">
                <a:latin typeface="DM Sans"/>
                <a:ea typeface="DM Sans"/>
                <a:cs typeface="DM Sans"/>
                <a:sym typeface="DM Sans"/>
              </a:rPr>
              <a:t>vendre</a:t>
            </a:r>
            <a:r>
              <a:rPr lang="en-GB" dirty="0">
                <a:latin typeface="DM Sans"/>
                <a:ea typeface="DM Sans"/>
                <a:cs typeface="DM Sans"/>
                <a:sym typeface="DM Sans"/>
              </a:rPr>
              <a:t> des </a:t>
            </a:r>
            <a:r>
              <a:rPr lang="en-GB" dirty="0" err="1">
                <a:latin typeface="DM Sans"/>
                <a:ea typeface="DM Sans"/>
                <a:cs typeface="DM Sans"/>
                <a:sym typeface="DM Sans"/>
              </a:rPr>
              <a:t>outils</a:t>
            </a:r>
            <a:r>
              <a:rPr lang="en-GB" dirty="0">
                <a:latin typeface="DM Sans"/>
                <a:ea typeface="DM Sans"/>
                <a:cs typeface="DM Sans"/>
                <a:sym typeface="DM Sans"/>
              </a:rPr>
              <a:t> </a:t>
            </a:r>
            <a:r>
              <a:rPr lang="en-GB" dirty="0" err="1">
                <a:latin typeface="DM Sans"/>
                <a:ea typeface="DM Sans"/>
                <a:cs typeface="DM Sans"/>
                <a:sym typeface="DM Sans"/>
              </a:rPr>
              <a:t>permettant</a:t>
            </a:r>
            <a:r>
              <a:rPr lang="en-GB" dirty="0">
                <a:latin typeface="DM Sans"/>
                <a:ea typeface="DM Sans"/>
                <a:cs typeface="DM Sans"/>
                <a:sym typeface="DM Sans"/>
              </a:rPr>
              <a:t> à </a:t>
            </a:r>
            <a:r>
              <a:rPr lang="en-GB" dirty="0" err="1">
                <a:latin typeface="DM Sans"/>
                <a:ea typeface="DM Sans"/>
                <a:cs typeface="DM Sans"/>
                <a:sym typeface="DM Sans"/>
              </a:rPr>
              <a:t>votre</a:t>
            </a:r>
            <a:r>
              <a:rPr lang="en-GB" dirty="0">
                <a:latin typeface="DM Sans"/>
                <a:ea typeface="DM Sans"/>
                <a:cs typeface="DM Sans"/>
                <a:sym typeface="DM Sans"/>
              </a:rPr>
              <a:t> institution de </a:t>
            </a:r>
            <a:r>
              <a:rPr lang="en-GB" dirty="0" err="1">
                <a:latin typeface="DM Sans"/>
                <a:ea typeface="DM Sans"/>
                <a:cs typeface="DM Sans"/>
                <a:sym typeface="DM Sans"/>
              </a:rPr>
              <a:t>collecter</a:t>
            </a:r>
            <a:r>
              <a:rPr lang="en-GB" dirty="0">
                <a:latin typeface="DM Sans"/>
                <a:ea typeface="DM Sans"/>
                <a:cs typeface="DM Sans"/>
                <a:sym typeface="DM Sans"/>
              </a:rPr>
              <a:t> </a:t>
            </a:r>
            <a:r>
              <a:rPr lang="en-GB" dirty="0" err="1">
                <a:latin typeface="DM Sans"/>
                <a:ea typeface="DM Sans"/>
                <a:cs typeface="DM Sans"/>
                <a:sym typeface="DM Sans"/>
              </a:rPr>
              <a:t>ces</a:t>
            </a:r>
            <a:r>
              <a:rPr lang="en-GB" dirty="0">
                <a:latin typeface="DM Sans"/>
                <a:ea typeface="DM Sans"/>
                <a:cs typeface="DM Sans"/>
                <a:sym typeface="DM Sans"/>
              </a:rPr>
              <a:t> </a:t>
            </a:r>
            <a:r>
              <a:rPr lang="en-GB" dirty="0" err="1">
                <a:latin typeface="DM Sans"/>
                <a:ea typeface="DM Sans"/>
                <a:cs typeface="DM Sans"/>
                <a:sym typeface="DM Sans"/>
              </a:rPr>
              <a:t>informations</a:t>
            </a:r>
            <a:r>
              <a:rPr lang="en-GB" dirty="0">
                <a:latin typeface="DM Sans"/>
                <a:ea typeface="DM Sans"/>
                <a:cs typeface="DM Sans"/>
                <a:sym typeface="DM Sans"/>
              </a:rPr>
              <a:t>. Nous </a:t>
            </a:r>
            <a:r>
              <a:rPr lang="en-GB" dirty="0" err="1">
                <a:latin typeface="DM Sans"/>
                <a:ea typeface="DM Sans"/>
                <a:cs typeface="DM Sans"/>
                <a:sym typeface="DM Sans"/>
              </a:rPr>
              <a:t>pouvons</a:t>
            </a:r>
            <a:r>
              <a:rPr lang="en-GB" dirty="0">
                <a:latin typeface="DM Sans"/>
                <a:ea typeface="DM Sans"/>
                <a:cs typeface="DM Sans"/>
                <a:sym typeface="DM Sans"/>
              </a:rPr>
              <a:t> </a:t>
            </a:r>
            <a:r>
              <a:rPr lang="en-GB" dirty="0" err="1">
                <a:latin typeface="DM Sans"/>
                <a:ea typeface="DM Sans"/>
                <a:cs typeface="DM Sans"/>
                <a:sym typeface="DM Sans"/>
              </a:rPr>
              <a:t>constater</a:t>
            </a:r>
            <a:r>
              <a:rPr lang="en-GB" dirty="0">
                <a:latin typeface="DM Sans"/>
                <a:ea typeface="DM Sans"/>
                <a:cs typeface="DM Sans"/>
                <a:sym typeface="DM Sans"/>
              </a:rPr>
              <a:t> </a:t>
            </a:r>
            <a:r>
              <a:rPr lang="en-GB" dirty="0" err="1">
                <a:latin typeface="DM Sans"/>
                <a:ea typeface="DM Sans"/>
                <a:cs typeface="DM Sans"/>
                <a:sym typeface="DM Sans"/>
              </a:rPr>
              <a:t>ici</a:t>
            </a:r>
            <a:r>
              <a:rPr lang="en-GB" dirty="0">
                <a:latin typeface="DM Sans"/>
                <a:ea typeface="DM Sans"/>
                <a:cs typeface="DM Sans"/>
                <a:sym typeface="DM Sans"/>
              </a:rPr>
              <a:t> </a:t>
            </a:r>
            <a:r>
              <a:rPr lang="en-GB" dirty="0" err="1">
                <a:latin typeface="DM Sans"/>
                <a:ea typeface="DM Sans"/>
                <a:cs typeface="DM Sans"/>
                <a:sym typeface="DM Sans"/>
              </a:rPr>
              <a:t>qu'Elsevier</a:t>
            </a:r>
            <a:r>
              <a:rPr lang="en-GB" dirty="0">
                <a:latin typeface="DM Sans"/>
                <a:ea typeface="DM Sans"/>
                <a:cs typeface="DM Sans"/>
                <a:sym typeface="DM Sans"/>
              </a:rPr>
              <a:t> </a:t>
            </a:r>
            <a:r>
              <a:rPr lang="en-GB" i="1" dirty="0">
                <a:latin typeface="DM Sans"/>
                <a:ea typeface="DM Sans"/>
                <a:cs typeface="DM Sans"/>
                <a:sym typeface="DM Sans"/>
              </a:rPr>
              <a:t>ne </a:t>
            </a:r>
            <a:r>
              <a:rPr lang="en-GB" i="1" dirty="0" err="1">
                <a:latin typeface="DM Sans"/>
                <a:ea typeface="DM Sans"/>
                <a:cs typeface="DM Sans"/>
                <a:sym typeface="DM Sans"/>
              </a:rPr>
              <a:t>prend</a:t>
            </a:r>
            <a:r>
              <a:rPr lang="en-GB" i="1" dirty="0">
                <a:latin typeface="DM Sans"/>
                <a:ea typeface="DM Sans"/>
                <a:cs typeface="DM Sans"/>
                <a:sym typeface="DM Sans"/>
              </a:rPr>
              <a:t> tout </a:t>
            </a:r>
            <a:r>
              <a:rPr lang="en-GB" i="1" dirty="0" err="1">
                <a:latin typeface="DM Sans"/>
                <a:ea typeface="DM Sans"/>
                <a:cs typeface="DM Sans"/>
                <a:sym typeface="DM Sans"/>
              </a:rPr>
              <a:t>simplement</a:t>
            </a:r>
            <a:r>
              <a:rPr lang="en-GB" i="1" dirty="0">
                <a:latin typeface="DM Sans"/>
                <a:ea typeface="DM Sans"/>
                <a:cs typeface="DM Sans"/>
                <a:sym typeface="DM Sans"/>
              </a:rPr>
              <a:t> pas la </a:t>
            </a:r>
            <a:r>
              <a:rPr lang="en-GB" i="1" dirty="0" err="1">
                <a:latin typeface="DM Sans"/>
                <a:ea typeface="DM Sans"/>
                <a:cs typeface="DM Sans"/>
                <a:sym typeface="DM Sans"/>
              </a:rPr>
              <a:t>peine</a:t>
            </a:r>
            <a:r>
              <a:rPr lang="en-GB" i="1" dirty="0">
                <a:latin typeface="DM Sans"/>
                <a:ea typeface="DM Sans"/>
                <a:cs typeface="DM Sans"/>
                <a:sym typeface="DM Sans"/>
              </a:rPr>
              <a:t> </a:t>
            </a:r>
            <a:r>
              <a:rPr lang="en-GB" dirty="0" err="1">
                <a:latin typeface="DM Sans"/>
                <a:ea typeface="DM Sans"/>
                <a:cs typeface="DM Sans"/>
                <a:sym typeface="DM Sans"/>
              </a:rPr>
              <a:t>d'envoyer</a:t>
            </a:r>
            <a:r>
              <a:rPr lang="en-GB" dirty="0">
                <a:latin typeface="DM Sans"/>
                <a:ea typeface="DM Sans"/>
                <a:cs typeface="DM Sans"/>
                <a:sym typeface="DM Sans"/>
              </a:rPr>
              <a:t> les </a:t>
            </a:r>
            <a:r>
              <a:rPr lang="en-GB" dirty="0" err="1">
                <a:latin typeface="DM Sans"/>
                <a:ea typeface="DM Sans"/>
                <a:cs typeface="DM Sans"/>
                <a:sym typeface="DM Sans"/>
              </a:rPr>
              <a:t>métadonnées</a:t>
            </a:r>
            <a:r>
              <a:rPr lang="en-GB" dirty="0">
                <a:latin typeface="DM Sans"/>
                <a:ea typeface="DM Sans"/>
                <a:cs typeface="DM Sans"/>
                <a:sym typeface="DM Sans"/>
              </a:rPr>
              <a:t> relatives aux affiliations et aux résumés à </a:t>
            </a:r>
            <a:r>
              <a:rPr lang="en-GB" dirty="0" err="1">
                <a:latin typeface="DM Sans"/>
                <a:ea typeface="DM Sans"/>
                <a:cs typeface="DM Sans"/>
                <a:sym typeface="DM Sans"/>
              </a:rPr>
              <a:t>Crossref</a:t>
            </a:r>
            <a:r>
              <a:rPr lang="en-GB" dirty="0">
                <a:latin typeface="DM Sans"/>
                <a:ea typeface="DM Sans"/>
                <a:cs typeface="DM Sans"/>
                <a:sym typeface="DM Sans"/>
              </a:rPr>
              <a:t>. </a:t>
            </a:r>
            <a:endParaRPr dirty="0">
              <a:latin typeface="DM Sans"/>
              <a:ea typeface="DM Sans"/>
              <a:cs typeface="DM Sans"/>
              <a:sym typeface="DM Sans"/>
            </a:endParaRPr>
          </a:p>
        </p:txBody>
      </p:sp>
      <p:pic>
        <p:nvPicPr>
          <p:cNvPr id="164" name="Google Shape;164;p28" title="Screenshot 2026-05-11 at 10.42.39 AM.png"/>
          <p:cNvPicPr preferRelativeResize="0"/>
          <p:nvPr/>
        </p:nvPicPr>
        <p:blipFill>
          <a:blip r:embed="rId3">
            <a:alphaModFix/>
          </a:blip>
          <a:stretch>
            <a:fillRect/>
          </a:stretch>
        </p:blipFill>
        <p:spPr>
          <a:xfrm>
            <a:off x="4311601" y="1152475"/>
            <a:ext cx="4648773" cy="3690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enregistrement</a:t>
            </a:r>
            <a:endParaRPr b="1"/>
          </a:p>
        </p:txBody>
      </p:sp>
      <p:sp>
        <p:nvSpPr>
          <p:cNvPr id="170" name="Google Shape;170;p29"/>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un éditeur, un titre ou une plateforme peut disposer de ces métadonnées </a:t>
            </a:r>
            <a:r>
              <a:rPr lang="en-GB" i="1">
                <a:latin typeface="DM Sans"/>
                <a:ea typeface="DM Sans"/>
                <a:cs typeface="DM Sans"/>
                <a:sym typeface="DM Sans"/>
              </a:rPr>
              <a:t>sans les transmettre à une agence d'enregistrement PID</a:t>
            </a:r>
            <a:r>
              <a:rPr lang="en-GB">
                <a:latin typeface="DM Sans"/>
                <a:ea typeface="DM Sans"/>
                <a:cs typeface="DM Sans"/>
                <a:sym typeface="DM Sans"/>
              </a:rPr>
              <a:t>.</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Cela peut sembler anodin. Mais si les métadonnées ne figurent pas dans Crossref, elles ne se trouvent probablement pas non plus dans ORCID. Et elles risquent de ne pas être transmises à OpenAlex ou OpenAIRE.</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Si ces métadonnées ne sont pas transmises en aval, cela limite notre capacité à les collecter.   </a:t>
            </a:r>
            <a:endParaRPr>
              <a:latin typeface="DM Sans"/>
              <a:ea typeface="DM Sans"/>
              <a:cs typeface="DM Sans"/>
              <a:sym typeface="DM Sans"/>
            </a:endParaRPr>
          </a:p>
        </p:txBody>
      </p:sp>
      <p:sp>
        <p:nvSpPr>
          <p:cNvPr id="171" name="Google Shape;171;p29"/>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C'est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ait 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auteur inclue ce DOI, son ORCID et son ROR dans les métadonnées de soumission (ainsi que le ROR du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qu'un éditeur enregistre ces métadonnées auprès d'une agence d'enregistrement de PID</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métadonnées relationnelles</a:t>
            </a:r>
            <a:endParaRPr b="1"/>
          </a:p>
        </p:txBody>
      </p:sp>
      <p:sp>
        <p:nvSpPr>
          <p:cNvPr id="177" name="Google Shape;177;p30"/>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latin typeface="DM Sans"/>
                <a:ea typeface="DM Sans"/>
                <a:cs typeface="DM Sans"/>
                <a:sym typeface="DM Sans"/>
              </a:rPr>
              <a:t>là, on est vraiment dans le pétrin !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Imaginons que je publie un article, que je mette en ligne un pré-print, que je partage une copie d'un manuscrit accepté dans un dépôt et que je publie un ensemble de données.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Dans chaque cas, vais-je pouvoir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fournir des identifiants ORCID/ROR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fournir des PID pour d'autres versions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indiquer un </a:t>
            </a:r>
            <a:r>
              <a:rPr lang="en-GB" i="1">
                <a:latin typeface="DM Sans"/>
                <a:ea typeface="DM Sans"/>
                <a:cs typeface="DM Sans"/>
                <a:sym typeface="DM Sans"/>
              </a:rPr>
              <a:t>bailleur de fonds </a:t>
            </a:r>
            <a:r>
              <a:rPr lang="en-GB">
                <a:latin typeface="DM Sans"/>
                <a:ea typeface="DM Sans"/>
                <a:cs typeface="DM Sans"/>
                <a:sym typeface="DM Sans"/>
              </a:rPr>
              <a:t>à l'aide d'un ROR ou d'un texte brut,</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fournir un identifiant de subvention ou un DOI de subvention</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et, toutes ces métadonnées seront-elles enregistrées de manière fiable auprès de l'organisme auquel ces plateformes font appel</a:t>
            </a:r>
            <a:endParaRPr>
              <a:latin typeface="DM Sans"/>
              <a:ea typeface="DM Sans"/>
              <a:cs typeface="DM Sans"/>
              <a:sym typeface="DM Sans"/>
            </a:endParaRPr>
          </a:p>
        </p:txBody>
      </p:sp>
      <p:sp>
        <p:nvSpPr>
          <p:cNvPr id="178" name="Google Shape;178;p30"/>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est-il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ait 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auteur inclue ce DOI, son ORCID et son ROR dans les métadonnées de soumission (ainsi que le ROR du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éditeur enregistre ces métadonnées auprès d'une agence d'enregistrement de PID</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que les versions de cet ouvrage puissent afficher des métadonnées relationnelles</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1" title="Screenshot 2026-05-11 at 11.11.36 AM.png"/>
          <p:cNvPicPr preferRelativeResize="0"/>
          <p:nvPr/>
        </p:nvPicPr>
        <p:blipFill>
          <a:blip r:embed="rId3">
            <a:alphaModFix/>
          </a:blip>
          <a:stretch>
            <a:fillRect/>
          </a:stretch>
        </p:blipFill>
        <p:spPr>
          <a:xfrm>
            <a:off x="413463" y="152400"/>
            <a:ext cx="8317074"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Salut !</a:t>
            </a:r>
            <a:endParaRPr b="1" dirty="0"/>
          </a:p>
        </p:txBody>
      </p:sp>
      <p:sp>
        <p:nvSpPr>
          <p:cNvPr id="66" name="Google Shape;66;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dirty="0" err="1">
                <a:latin typeface="DM Sans"/>
                <a:ea typeface="DM Sans"/>
                <a:cs typeface="DM Sans"/>
                <a:sym typeface="DM Sans"/>
              </a:rPr>
              <a:t>L'un</a:t>
            </a:r>
            <a:r>
              <a:rPr lang="en-GB" dirty="0">
                <a:latin typeface="DM Sans"/>
                <a:ea typeface="DM Sans"/>
                <a:cs typeface="DM Sans"/>
                <a:sym typeface="DM Sans"/>
              </a:rPr>
              <a:t> des aspects </a:t>
            </a:r>
            <a:r>
              <a:rPr lang="en-GB" dirty="0" err="1">
                <a:latin typeface="DM Sans"/>
                <a:ea typeface="DM Sans"/>
                <a:cs typeface="DM Sans"/>
                <a:sym typeface="DM Sans"/>
              </a:rPr>
              <a:t>vraiment</a:t>
            </a:r>
            <a:r>
              <a:rPr lang="en-GB" dirty="0">
                <a:latin typeface="DM Sans"/>
                <a:ea typeface="DM Sans"/>
                <a:cs typeface="DM Sans"/>
                <a:sym typeface="DM Sans"/>
              </a:rPr>
              <a:t> </a:t>
            </a:r>
            <a:r>
              <a:rPr lang="en-GB" dirty="0" err="1">
                <a:latin typeface="DM Sans"/>
                <a:ea typeface="DM Sans"/>
                <a:cs typeface="DM Sans"/>
                <a:sym typeface="DM Sans"/>
              </a:rPr>
              <a:t>positifs</a:t>
            </a:r>
            <a:r>
              <a:rPr lang="en-GB" dirty="0">
                <a:latin typeface="DM Sans"/>
                <a:ea typeface="DM Sans"/>
                <a:cs typeface="DM Sans"/>
                <a:sym typeface="DM Sans"/>
              </a:rPr>
              <a:t> du fait </a:t>
            </a:r>
            <a:r>
              <a:rPr lang="en-GB" dirty="0" err="1">
                <a:latin typeface="DM Sans"/>
                <a:ea typeface="DM Sans"/>
                <a:cs typeface="DM Sans"/>
                <a:sym typeface="DM Sans"/>
              </a:rPr>
              <a:t>d'avoir</a:t>
            </a:r>
            <a:r>
              <a:rPr lang="en-GB" dirty="0">
                <a:latin typeface="DM Sans"/>
                <a:ea typeface="DM Sans"/>
                <a:cs typeface="DM Sans"/>
                <a:sym typeface="DM Sans"/>
              </a:rPr>
              <a:t> passé </a:t>
            </a:r>
            <a:r>
              <a:rPr lang="en-GB" dirty="0" err="1">
                <a:latin typeface="DM Sans"/>
                <a:ea typeface="DM Sans"/>
                <a:cs typeface="DM Sans"/>
                <a:sym typeface="DM Sans"/>
              </a:rPr>
              <a:t>une</a:t>
            </a:r>
            <a:r>
              <a:rPr lang="en-GB" dirty="0">
                <a:latin typeface="DM Sans"/>
                <a:ea typeface="DM Sans"/>
                <a:cs typeface="DM Sans"/>
                <a:sym typeface="DM Sans"/>
              </a:rPr>
              <a:t> grande </a:t>
            </a:r>
            <a:r>
              <a:rPr lang="en-GB" dirty="0" err="1">
                <a:latin typeface="DM Sans"/>
                <a:ea typeface="DM Sans"/>
                <a:cs typeface="DM Sans"/>
                <a:sym typeface="DM Sans"/>
              </a:rPr>
              <a:t>partie</a:t>
            </a:r>
            <a:r>
              <a:rPr lang="en-GB" dirty="0">
                <a:latin typeface="DM Sans"/>
                <a:ea typeface="DM Sans"/>
                <a:cs typeface="DM Sans"/>
                <a:sym typeface="DM Sans"/>
              </a:rPr>
              <a:t> de </a:t>
            </a:r>
            <a:r>
              <a:rPr lang="en-GB" dirty="0" err="1">
                <a:latin typeface="DM Sans"/>
                <a:ea typeface="DM Sans"/>
                <a:cs typeface="DM Sans"/>
                <a:sym typeface="DM Sans"/>
              </a:rPr>
              <a:t>ces</a:t>
            </a:r>
            <a:r>
              <a:rPr lang="en-GB" dirty="0">
                <a:latin typeface="DM Sans"/>
                <a:ea typeface="DM Sans"/>
                <a:cs typeface="DM Sans"/>
                <a:sym typeface="DM Sans"/>
              </a:rPr>
              <a:t> </a:t>
            </a:r>
            <a:r>
              <a:rPr lang="en-GB" dirty="0" err="1">
                <a:latin typeface="DM Sans"/>
                <a:ea typeface="DM Sans"/>
                <a:cs typeface="DM Sans"/>
                <a:sym typeface="DM Sans"/>
              </a:rPr>
              <a:t>dernières</a:t>
            </a:r>
            <a:r>
              <a:rPr lang="en-GB" dirty="0">
                <a:latin typeface="DM Sans"/>
                <a:ea typeface="DM Sans"/>
                <a:cs typeface="DM Sans"/>
                <a:sym typeface="DM Sans"/>
              </a:rPr>
              <a:t> </a:t>
            </a:r>
            <a:r>
              <a:rPr lang="en-GB" dirty="0" err="1">
                <a:latin typeface="DM Sans"/>
                <a:ea typeface="DM Sans"/>
                <a:cs typeface="DM Sans"/>
                <a:sym typeface="DM Sans"/>
              </a:rPr>
              <a:t>années</a:t>
            </a:r>
            <a:r>
              <a:rPr lang="en-GB" dirty="0">
                <a:latin typeface="DM Sans"/>
                <a:ea typeface="DM Sans"/>
                <a:cs typeface="DM Sans"/>
                <a:sym typeface="DM Sans"/>
              </a:rPr>
              <a:t> à </a:t>
            </a:r>
            <a:r>
              <a:rPr lang="en-GB" dirty="0" err="1">
                <a:latin typeface="DM Sans"/>
                <a:ea typeface="DM Sans"/>
                <a:cs typeface="DM Sans"/>
                <a:sym typeface="DM Sans"/>
              </a:rPr>
              <a:t>parler</a:t>
            </a:r>
            <a:r>
              <a:rPr lang="en-GB" dirty="0">
                <a:latin typeface="DM Sans"/>
                <a:ea typeface="DM Sans"/>
                <a:cs typeface="DM Sans"/>
                <a:sym typeface="DM Sans"/>
              </a:rPr>
              <a:t> des </a:t>
            </a:r>
            <a:r>
              <a:rPr lang="en-GB" dirty="0" err="1">
                <a:latin typeface="DM Sans"/>
                <a:ea typeface="DM Sans"/>
                <a:cs typeface="DM Sans"/>
                <a:sym typeface="DM Sans"/>
              </a:rPr>
              <a:t>identifiants</a:t>
            </a:r>
            <a:r>
              <a:rPr lang="en-GB" dirty="0">
                <a:latin typeface="DM Sans"/>
                <a:ea typeface="DM Sans"/>
                <a:cs typeface="DM Sans"/>
                <a:sym typeface="DM Sans"/>
              </a:rPr>
              <a:t> </a:t>
            </a:r>
            <a:r>
              <a:rPr lang="en-GB" dirty="0" err="1">
                <a:latin typeface="DM Sans"/>
                <a:ea typeface="DM Sans"/>
                <a:cs typeface="DM Sans"/>
                <a:sym typeface="DM Sans"/>
              </a:rPr>
              <a:t>persistants</a:t>
            </a:r>
            <a:r>
              <a:rPr lang="en-GB" dirty="0">
                <a:latin typeface="DM Sans"/>
                <a:ea typeface="DM Sans"/>
                <a:cs typeface="DM Sans"/>
                <a:sym typeface="DM Sans"/>
              </a:rPr>
              <a:t>, </a:t>
            </a:r>
            <a:r>
              <a:rPr lang="en-GB" dirty="0" err="1">
                <a:latin typeface="DM Sans"/>
                <a:ea typeface="DM Sans"/>
                <a:cs typeface="DM Sans"/>
                <a:sym typeface="DM Sans"/>
              </a:rPr>
              <a:t>c'est</a:t>
            </a:r>
            <a:r>
              <a:rPr lang="en-GB" dirty="0">
                <a:latin typeface="DM Sans"/>
                <a:ea typeface="DM Sans"/>
                <a:cs typeface="DM Sans"/>
                <a:sym typeface="DM Sans"/>
              </a:rPr>
              <a:t> </a:t>
            </a:r>
            <a:r>
              <a:rPr lang="en-GB" dirty="0" err="1">
                <a:latin typeface="DM Sans"/>
                <a:ea typeface="DM Sans"/>
                <a:cs typeface="DM Sans"/>
                <a:sym typeface="DM Sans"/>
              </a:rPr>
              <a:t>que</a:t>
            </a:r>
            <a:r>
              <a:rPr lang="en-GB" dirty="0">
                <a:latin typeface="DM Sans"/>
                <a:ea typeface="DM Sans"/>
                <a:cs typeface="DM Sans"/>
                <a:sym typeface="DM Sans"/>
              </a:rPr>
              <a:t> </a:t>
            </a:r>
            <a:r>
              <a:rPr lang="en-GB" i="1" dirty="0">
                <a:latin typeface="DM Sans"/>
                <a:ea typeface="DM Sans"/>
                <a:cs typeface="DM Sans"/>
                <a:sym typeface="DM Sans"/>
              </a:rPr>
              <a:t>le message passe</a:t>
            </a:r>
            <a:r>
              <a:rPr lang="en-GB" dirty="0">
                <a:latin typeface="DM Sans"/>
                <a:ea typeface="DM Sans"/>
                <a:cs typeface="DM Sans"/>
                <a:sym typeface="DM Sans"/>
              </a:rPr>
              <a:t>. </a:t>
            </a:r>
            <a:endParaRPr dirty="0">
              <a:latin typeface="DM Sans"/>
              <a:ea typeface="DM Sans"/>
              <a:cs typeface="DM Sans"/>
              <a:sym typeface="DM Sans"/>
            </a:endParaRPr>
          </a:p>
          <a:p>
            <a:pPr marL="0" lvl="0" indent="0" algn="l" rtl="0">
              <a:spcBef>
                <a:spcPts val="1200"/>
              </a:spcBef>
              <a:spcAft>
                <a:spcPts val="0"/>
              </a:spcAft>
              <a:buNone/>
            </a:pPr>
            <a:r>
              <a:rPr lang="en-GB" dirty="0">
                <a:latin typeface="DM Sans"/>
                <a:ea typeface="DM Sans"/>
                <a:cs typeface="DM Sans"/>
                <a:sym typeface="DM Sans"/>
              </a:rPr>
              <a:t>Les Trois </a:t>
            </a:r>
            <a:r>
              <a:rPr lang="en-GB" dirty="0" err="1">
                <a:latin typeface="DM Sans"/>
                <a:ea typeface="DM Sans"/>
                <a:cs typeface="DM Sans"/>
                <a:sym typeface="DM Sans"/>
              </a:rPr>
              <a:t>organismes</a:t>
            </a:r>
            <a:r>
              <a:rPr lang="en-GB" dirty="0">
                <a:latin typeface="DM Sans"/>
                <a:ea typeface="DM Sans"/>
                <a:cs typeface="DM Sans"/>
                <a:sym typeface="DM Sans"/>
              </a:rPr>
              <a:t> </a:t>
            </a:r>
            <a:r>
              <a:rPr lang="en-GB" dirty="0" err="1">
                <a:latin typeface="DM Sans"/>
                <a:ea typeface="DM Sans"/>
                <a:cs typeface="DM Sans"/>
                <a:sym typeface="DM Sans"/>
              </a:rPr>
              <a:t>intègrent</a:t>
            </a:r>
            <a:r>
              <a:rPr lang="en-GB" dirty="0">
                <a:latin typeface="DM Sans"/>
                <a:ea typeface="DM Sans"/>
                <a:cs typeface="DM Sans"/>
                <a:sym typeface="DM Sans"/>
              </a:rPr>
              <a:t> </a:t>
            </a:r>
            <a:r>
              <a:rPr lang="en-GB" dirty="0" err="1">
                <a:latin typeface="DM Sans"/>
                <a:ea typeface="DM Sans"/>
                <a:cs typeface="DM Sans"/>
                <a:sym typeface="DM Sans"/>
              </a:rPr>
              <a:t>progressivement</a:t>
            </a:r>
            <a:r>
              <a:rPr lang="en-GB" dirty="0">
                <a:latin typeface="DM Sans"/>
                <a:ea typeface="DM Sans"/>
                <a:cs typeface="DM Sans"/>
                <a:sym typeface="DM Sans"/>
              </a:rPr>
              <a:t> les </a:t>
            </a:r>
            <a:r>
              <a:rPr lang="en-GB" dirty="0" err="1">
                <a:latin typeface="DM Sans"/>
                <a:ea typeface="DM Sans"/>
                <a:cs typeface="DM Sans"/>
                <a:sym typeface="DM Sans"/>
              </a:rPr>
              <a:t>identifiants</a:t>
            </a:r>
            <a:r>
              <a:rPr lang="en-GB" dirty="0">
                <a:latin typeface="DM Sans"/>
                <a:ea typeface="DM Sans"/>
                <a:cs typeface="DM Sans"/>
                <a:sym typeface="DM Sans"/>
              </a:rPr>
              <a:t> dans les processus de </a:t>
            </a:r>
            <a:r>
              <a:rPr lang="en-GB" dirty="0" err="1">
                <a:latin typeface="DM Sans"/>
                <a:ea typeface="DM Sans"/>
                <a:cs typeface="DM Sans"/>
                <a:sym typeface="DM Sans"/>
              </a:rPr>
              <a:t>demande</a:t>
            </a:r>
            <a:r>
              <a:rPr lang="en-GB" dirty="0">
                <a:latin typeface="DM Sans"/>
                <a:ea typeface="DM Sans"/>
                <a:cs typeface="DM Sans"/>
                <a:sym typeface="DM Sans"/>
              </a:rPr>
              <a:t> de subventions. Nous </a:t>
            </a:r>
            <a:r>
              <a:rPr lang="en-GB" dirty="0" err="1">
                <a:latin typeface="DM Sans"/>
                <a:ea typeface="DM Sans"/>
                <a:cs typeface="DM Sans"/>
                <a:sym typeface="DM Sans"/>
              </a:rPr>
              <a:t>disposons</a:t>
            </a:r>
            <a:r>
              <a:rPr lang="en-GB" dirty="0">
                <a:latin typeface="DM Sans"/>
                <a:ea typeface="DM Sans"/>
                <a:cs typeface="DM Sans"/>
                <a:sym typeface="DM Sans"/>
              </a:rPr>
              <a:t> </a:t>
            </a:r>
            <a:r>
              <a:rPr lang="en-GB" dirty="0" err="1">
                <a:latin typeface="DM Sans"/>
                <a:ea typeface="DM Sans"/>
                <a:cs typeface="DM Sans"/>
                <a:sym typeface="DM Sans"/>
              </a:rPr>
              <a:t>d'une</a:t>
            </a:r>
            <a:r>
              <a:rPr lang="en-GB" dirty="0">
                <a:latin typeface="DM Sans"/>
                <a:ea typeface="DM Sans"/>
                <a:cs typeface="DM Sans"/>
                <a:sym typeface="DM Sans"/>
              </a:rPr>
              <a:t> </a:t>
            </a:r>
            <a:r>
              <a:rPr lang="en-GB" dirty="0" err="1">
                <a:latin typeface="DM Sans"/>
                <a:ea typeface="DM Sans"/>
                <a:cs typeface="DM Sans"/>
                <a:sym typeface="DM Sans"/>
              </a:rPr>
              <a:t>stratégie</a:t>
            </a:r>
            <a:r>
              <a:rPr lang="en-GB" dirty="0">
                <a:latin typeface="DM Sans"/>
                <a:ea typeface="DM Sans"/>
                <a:cs typeface="DM Sans"/>
                <a:sym typeface="DM Sans"/>
              </a:rPr>
              <a:t> </a:t>
            </a:r>
            <a:r>
              <a:rPr lang="en-GB" dirty="0" err="1">
                <a:latin typeface="DM Sans"/>
                <a:ea typeface="DM Sans"/>
                <a:cs typeface="DM Sans"/>
                <a:sym typeface="DM Sans"/>
              </a:rPr>
              <a:t>nationale</a:t>
            </a:r>
            <a:r>
              <a:rPr lang="en-GB" dirty="0">
                <a:latin typeface="DM Sans"/>
                <a:ea typeface="DM Sans"/>
                <a:cs typeface="DM Sans"/>
                <a:sym typeface="DM Sans"/>
              </a:rPr>
              <a:t> sur les PID qui </a:t>
            </a:r>
            <a:r>
              <a:rPr lang="en-GB" dirty="0" err="1">
                <a:latin typeface="DM Sans"/>
                <a:ea typeface="DM Sans"/>
                <a:cs typeface="DM Sans"/>
                <a:sym typeface="DM Sans"/>
              </a:rPr>
              <a:t>vient</a:t>
            </a:r>
            <a:r>
              <a:rPr lang="en-GB" dirty="0">
                <a:latin typeface="DM Sans"/>
                <a:ea typeface="DM Sans"/>
                <a:cs typeface="DM Sans"/>
                <a:sym typeface="DM Sans"/>
              </a:rPr>
              <a:t> d'être </a:t>
            </a:r>
            <a:r>
              <a:rPr lang="en-GB" dirty="0" err="1">
                <a:latin typeface="DM Sans"/>
                <a:ea typeface="DM Sans"/>
                <a:cs typeface="DM Sans"/>
                <a:sym typeface="DM Sans"/>
              </a:rPr>
              <a:t>publiée</a:t>
            </a:r>
            <a:r>
              <a:rPr lang="en-GB" dirty="0">
                <a:latin typeface="DM Sans"/>
                <a:ea typeface="DM Sans"/>
                <a:cs typeface="DM Sans"/>
                <a:sym typeface="DM Sans"/>
              </a:rPr>
              <a:t>. </a:t>
            </a:r>
            <a:endParaRPr dirty="0">
              <a:latin typeface="DM Sans"/>
              <a:ea typeface="DM Sans"/>
              <a:cs typeface="DM Sans"/>
              <a:sym typeface="DM Sans"/>
            </a:endParaRPr>
          </a:p>
          <a:p>
            <a:pPr marL="0" lvl="0" indent="0" algn="l" rtl="0">
              <a:spcBef>
                <a:spcPts val="1200"/>
              </a:spcBef>
              <a:spcAft>
                <a:spcPts val="1200"/>
              </a:spcAft>
              <a:buNone/>
            </a:pPr>
            <a:r>
              <a:rPr lang="en-GB" dirty="0">
                <a:latin typeface="DM Sans"/>
                <a:ea typeface="DM Sans"/>
                <a:cs typeface="DM Sans"/>
                <a:sym typeface="DM Sans"/>
              </a:rPr>
              <a:t>Nous </a:t>
            </a:r>
            <a:r>
              <a:rPr lang="en-GB" dirty="0" err="1">
                <a:latin typeface="DM Sans"/>
                <a:ea typeface="DM Sans"/>
                <a:cs typeface="DM Sans"/>
                <a:sym typeface="DM Sans"/>
              </a:rPr>
              <a:t>pouvons</a:t>
            </a:r>
            <a:r>
              <a:rPr lang="en-GB" dirty="0">
                <a:latin typeface="DM Sans"/>
                <a:ea typeface="DM Sans"/>
                <a:cs typeface="DM Sans"/>
                <a:sym typeface="DM Sans"/>
              </a:rPr>
              <a:t> consulter la </a:t>
            </a:r>
            <a:r>
              <a:rPr lang="en-GB" u="sng" dirty="0" err="1">
                <a:solidFill>
                  <a:schemeClr val="hlink"/>
                </a:solidFill>
                <a:latin typeface="DM Sans"/>
                <a:ea typeface="DM Sans"/>
                <a:cs typeface="DM Sans"/>
                <a:sym typeface="DM Sans"/>
                <a:hlinkClick r:id="rId3"/>
              </a:rPr>
              <a:t>Déclaration</a:t>
            </a:r>
            <a:r>
              <a:rPr lang="en-GB" u="sng" dirty="0">
                <a:solidFill>
                  <a:schemeClr val="hlink"/>
                </a:solidFill>
                <a:latin typeface="DM Sans"/>
                <a:ea typeface="DM Sans"/>
                <a:cs typeface="DM Sans"/>
                <a:sym typeface="DM Sans"/>
                <a:hlinkClick r:id="rId3"/>
              </a:rPr>
              <a:t> de </a:t>
            </a:r>
            <a:r>
              <a:rPr lang="en-GB" u="sng" dirty="0" err="1">
                <a:solidFill>
                  <a:schemeClr val="hlink"/>
                </a:solidFill>
                <a:latin typeface="DM Sans"/>
                <a:ea typeface="DM Sans"/>
                <a:cs typeface="DM Sans"/>
                <a:sym typeface="DM Sans"/>
                <a:hlinkClick r:id="rId3"/>
              </a:rPr>
              <a:t>Barcelone</a:t>
            </a:r>
            <a:r>
              <a:rPr lang="en-GB" u="sng" dirty="0">
                <a:solidFill>
                  <a:schemeClr val="hlink"/>
                </a:solidFill>
                <a:latin typeface="DM Sans"/>
                <a:ea typeface="DM Sans"/>
                <a:cs typeface="DM Sans"/>
                <a:sym typeface="DM Sans"/>
                <a:hlinkClick r:id="rId3"/>
              </a:rPr>
              <a:t> </a:t>
            </a:r>
            <a:r>
              <a:rPr lang="en-GB" dirty="0">
                <a:latin typeface="DM Sans"/>
                <a:ea typeface="DM Sans"/>
                <a:cs typeface="DM Sans"/>
                <a:sym typeface="DM Sans"/>
              </a:rPr>
              <a:t>et nous dire : « Super, nous </a:t>
            </a:r>
            <a:r>
              <a:rPr lang="en-GB" dirty="0" err="1">
                <a:latin typeface="DM Sans"/>
                <a:ea typeface="DM Sans"/>
                <a:cs typeface="DM Sans"/>
                <a:sym typeface="DM Sans"/>
              </a:rPr>
              <a:t>faisons</a:t>
            </a:r>
            <a:r>
              <a:rPr lang="en-GB" dirty="0">
                <a:latin typeface="DM Sans"/>
                <a:ea typeface="DM Sans"/>
                <a:cs typeface="DM Sans"/>
                <a:sym typeface="DM Sans"/>
              </a:rPr>
              <a:t> </a:t>
            </a:r>
            <a:r>
              <a:rPr lang="en-GB" dirty="0" err="1">
                <a:latin typeface="DM Sans"/>
                <a:ea typeface="DM Sans"/>
                <a:cs typeface="DM Sans"/>
                <a:sym typeface="DM Sans"/>
              </a:rPr>
              <a:t>notre</a:t>
            </a:r>
            <a:r>
              <a:rPr lang="en-GB" dirty="0">
                <a:latin typeface="DM Sans"/>
                <a:ea typeface="DM Sans"/>
                <a:cs typeface="DM Sans"/>
                <a:sym typeface="DM Sans"/>
              </a:rPr>
              <a:t> part ! » Nous </a:t>
            </a:r>
            <a:r>
              <a:rPr lang="en-GB" dirty="0" err="1">
                <a:latin typeface="DM Sans"/>
                <a:ea typeface="DM Sans"/>
                <a:cs typeface="DM Sans"/>
                <a:sym typeface="DM Sans"/>
              </a:rPr>
              <a:t>sommes</a:t>
            </a:r>
            <a:r>
              <a:rPr lang="en-GB" dirty="0">
                <a:latin typeface="DM Sans"/>
                <a:ea typeface="DM Sans"/>
                <a:cs typeface="DM Sans"/>
                <a:sym typeface="DM Sans"/>
              </a:rPr>
              <a:t> sur la bonne </a:t>
            </a:r>
            <a:r>
              <a:rPr lang="en-GB" dirty="0" err="1">
                <a:latin typeface="DM Sans"/>
                <a:ea typeface="DM Sans"/>
                <a:cs typeface="DM Sans"/>
                <a:sym typeface="DM Sans"/>
              </a:rPr>
              <a:t>voie</a:t>
            </a:r>
            <a:r>
              <a:rPr lang="en-GB" dirty="0">
                <a:latin typeface="DM Sans"/>
                <a:ea typeface="DM Sans"/>
                <a:cs typeface="DM Sans"/>
                <a:sym typeface="DM Sans"/>
              </a:rPr>
              <a:t> pour </a:t>
            </a:r>
            <a:r>
              <a:rPr lang="en-GB" dirty="0" err="1">
                <a:latin typeface="DM Sans"/>
                <a:ea typeface="DM Sans"/>
                <a:cs typeface="DM Sans"/>
                <a:sym typeface="DM Sans"/>
              </a:rPr>
              <a:t>une</a:t>
            </a:r>
            <a:r>
              <a:rPr lang="en-GB" dirty="0">
                <a:latin typeface="DM Sans"/>
                <a:ea typeface="DM Sans"/>
                <a:cs typeface="DM Sans"/>
                <a:sym typeface="DM Sans"/>
              </a:rPr>
              <a:t> adoption </a:t>
            </a:r>
            <a:r>
              <a:rPr lang="en-GB" dirty="0" err="1">
                <a:latin typeface="DM Sans"/>
                <a:ea typeface="DM Sans"/>
                <a:cs typeface="DM Sans"/>
                <a:sym typeface="DM Sans"/>
              </a:rPr>
              <a:t>raisonnable</a:t>
            </a:r>
            <a:r>
              <a:rPr lang="en-GB" dirty="0">
                <a:latin typeface="DM Sans"/>
                <a:ea typeface="DM Sans"/>
                <a:cs typeface="DM Sans"/>
                <a:sym typeface="DM Sans"/>
              </a:rPr>
              <a:t> des PID !</a:t>
            </a:r>
            <a:endParaRPr dirty="0">
              <a:latin typeface="DM Sans"/>
              <a:ea typeface="DM Sans"/>
              <a:cs typeface="DM Sans"/>
              <a:sym typeface="DM Sans"/>
            </a:endParaRPr>
          </a:p>
        </p:txBody>
      </p:sp>
      <p:sp>
        <p:nvSpPr>
          <p:cNvPr id="67" name="Google Shape;67;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t>D'un </a:t>
            </a:r>
            <a:r>
              <a:rPr lang="en-GB" dirty="0" err="1"/>
              <a:t>autre</a:t>
            </a:r>
            <a:r>
              <a:rPr lang="en-GB" dirty="0"/>
              <a:t> </a:t>
            </a:r>
            <a:r>
              <a:rPr lang="en-GB" dirty="0" err="1"/>
              <a:t>côté</a:t>
            </a:r>
            <a:r>
              <a:rPr lang="en-GB" dirty="0"/>
              <a:t>, nous </a:t>
            </a:r>
            <a:r>
              <a:rPr lang="en-GB" dirty="0" err="1"/>
              <a:t>avons</a:t>
            </a:r>
            <a:r>
              <a:rPr lang="en-GB" dirty="0"/>
              <a:t> encore beaucoup de </a:t>
            </a:r>
            <a:r>
              <a:rPr lang="en-GB" dirty="0" err="1"/>
              <a:t>progrès</a:t>
            </a:r>
            <a:r>
              <a:rPr lang="en-GB" dirty="0"/>
              <a:t> à faire </a:t>
            </a:r>
            <a:r>
              <a:rPr lang="en-GB" dirty="0" err="1"/>
              <a:t>en</a:t>
            </a:r>
            <a:r>
              <a:rPr lang="en-GB" dirty="0"/>
              <a:t> matière de sensibilisation, </a:t>
            </a:r>
            <a:r>
              <a:rPr lang="en-GB" dirty="0" err="1"/>
              <a:t>d'adoption</a:t>
            </a:r>
            <a:r>
              <a:rPr lang="en-GB" dirty="0"/>
              <a:t>, de </a:t>
            </a:r>
            <a:r>
              <a:rPr lang="en-GB" dirty="0" err="1"/>
              <a:t>transparence</a:t>
            </a:r>
            <a:r>
              <a:rPr lang="en-GB" dirty="0"/>
              <a:t> des </a:t>
            </a:r>
            <a:r>
              <a:rPr lang="en-GB" dirty="0" err="1"/>
              <a:t>métadonnées</a:t>
            </a:r>
            <a:r>
              <a:rPr lang="en-GB" dirty="0"/>
              <a:t>, de </a:t>
            </a:r>
            <a:r>
              <a:rPr lang="en-GB" dirty="0" err="1"/>
              <a:t>logistique</a:t>
            </a:r>
            <a:r>
              <a:rPr lang="en-GB" dirty="0"/>
              <a:t> et de mise </a:t>
            </a:r>
            <a:r>
              <a:rPr lang="en-GB" dirty="0" err="1"/>
              <a:t>en</a:t>
            </a:r>
            <a:r>
              <a:rPr lang="en-GB" dirty="0"/>
              <a:t> </a:t>
            </a:r>
            <a:r>
              <a:rPr lang="en-GB" dirty="0" err="1"/>
              <a:t>œuvre</a:t>
            </a:r>
            <a:r>
              <a:rPr lang="en-GB"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1016100"/>
            <a:ext cx="8520600" cy="311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Ce serait une tâche assez colossale de faire en sorte que chacun de ces points de vue ait connaissance de l'autre. Je ne suis même pas sûr que ce soit nécessaire. Mais il est bon de se rappeler que même si nous en étions arrivés à un stade où un auteur et certaines plateformes auraient tout fait correctement, il y aurait encore des pans de l'histoire qui nous échapperaient. </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i="1" u="sng">
                <a:latin typeface="Helvetica Neue"/>
                <a:ea typeface="Helvetica Neue"/>
                <a:cs typeface="Helvetica Neue"/>
                <a:sym typeface="Helvetica Neue"/>
              </a:rPr>
              <a:t>Les auteurs</a:t>
            </a:r>
            <a:r>
              <a:rPr lang="en-GB" sz="2500" b="1">
                <a:latin typeface="Helvetica Neue"/>
                <a:ea typeface="Helvetica Neue"/>
                <a:cs typeface="Helvetica Neue"/>
                <a:sym typeface="Helvetica Neue"/>
              </a:rPr>
              <a:t> eux-mêmes ne les connaissent peut-être même pas.</a:t>
            </a:r>
            <a:endParaRPr sz="25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rapports</a:t>
            </a:r>
            <a:endParaRPr b="1"/>
          </a:p>
        </p:txBody>
      </p:sp>
      <p:sp>
        <p:nvSpPr>
          <p:cNvPr id="194" name="Google Shape;194;p33"/>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en fin de compte, l'une des principales raisons qui poussent à l'adoption du PID est que nous laissons beaucoup de métadonnées de côté. nous ne savons pas exactement ce qu'il advient de toutes les recherches financées et de leurs résultats.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À quoi ressemble la recherche de ces métadonnées dans la nature ? Qu'est-ce qui est disponible ? </a:t>
            </a:r>
            <a:endParaRPr>
              <a:latin typeface="DM Sans"/>
              <a:ea typeface="DM Sans"/>
              <a:cs typeface="DM Sans"/>
              <a:sym typeface="DM Sans"/>
            </a:endParaRPr>
          </a:p>
        </p:txBody>
      </p:sp>
      <p:sp>
        <p:nvSpPr>
          <p:cNvPr id="195" name="Google Shape;195;p33"/>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latin typeface="DM Sans"/>
                <a:ea typeface="DM Sans"/>
                <a:cs typeface="DM Sans"/>
                <a:sym typeface="DM Sans"/>
              </a:rPr>
              <a:t>C'est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dispose d'un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auteur inclue ce DOI, son ORCID et son ROR dans les métadonnées de soumission (ainsi que le ROR du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éditeur enregistre ces métadonnées auprès d'une agence d'enregistrement de PID</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que les différentes versions de cet ouvrage revendiquent des métadonnées relationnelles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qu'un organisme subventionnaire interroge une API et voie ces relations associées au DOI qu'il a enregistré, et ait une vue d'ensemble du cycle de vie d'une publication financée par une subvention</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rapports</a:t>
            </a:r>
            <a:endParaRPr b="1"/>
          </a:p>
        </p:txBody>
      </p:sp>
      <p:sp>
        <p:nvSpPr>
          <p:cNvPr id="201" name="Google Shape;201;p34"/>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a:latin typeface="DM Sans"/>
                <a:ea typeface="DM Sans"/>
                <a:cs typeface="DM Sans"/>
                <a:sym typeface="DM Sans"/>
              </a:rPr>
              <a:t>bon, si j'ai un ORCID, je peux interroger l'API CrossRef et voir ce qui s'affiche. Faisons une petite expérience bizarre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voici une requête à l'API CrossRef concernant un chercheur de mon établissement, à partir de son identifiant ORCID.  </a:t>
            </a:r>
            <a:endParaRPr>
              <a:latin typeface="DM Sans"/>
              <a:ea typeface="DM Sans"/>
              <a:cs typeface="DM Sans"/>
              <a:sym typeface="DM Sans"/>
            </a:endParaRPr>
          </a:p>
          <a:p>
            <a:pPr marL="0" lvl="0" indent="0" algn="l" rtl="0">
              <a:spcBef>
                <a:spcPts val="1200"/>
              </a:spcBef>
              <a:spcAft>
                <a:spcPts val="0"/>
              </a:spcAft>
              <a:buNone/>
            </a:pPr>
            <a:r>
              <a:rPr lang="en-GB" u="sng">
                <a:solidFill>
                  <a:schemeClr val="hlink"/>
                </a:solidFill>
                <a:latin typeface="DM Sans"/>
                <a:ea typeface="DM Sans"/>
                <a:cs typeface="DM Sans"/>
                <a:sym typeface="DM Sans"/>
                <a:hlinkClick r:id="rId3"/>
              </a:rPr>
              <a:t>https://api.crossref.org/v1/works?filter=orcid:0000-0003-1166-6206</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Et si je m'y connaissais un tant soit peu en requêtes API (ce qui </a:t>
            </a:r>
            <a:r>
              <a:rPr lang="en-GB" i="1">
                <a:latin typeface="DM Sans"/>
                <a:ea typeface="DM Sans"/>
                <a:cs typeface="DM Sans"/>
                <a:sym typeface="DM Sans"/>
              </a:rPr>
              <a:t>n'</a:t>
            </a:r>
            <a:r>
              <a:rPr lang="en-GB">
                <a:latin typeface="DM Sans"/>
                <a:ea typeface="DM Sans"/>
                <a:cs typeface="DM Sans"/>
                <a:sym typeface="DM Sans"/>
              </a:rPr>
              <a:t>est </a:t>
            </a:r>
            <a:r>
              <a:rPr lang="en-GB" i="1">
                <a:latin typeface="DM Sans"/>
                <a:ea typeface="DM Sans"/>
                <a:cs typeface="DM Sans"/>
                <a:sym typeface="DM Sans"/>
              </a:rPr>
              <a:t>pas le cas</a:t>
            </a:r>
            <a:r>
              <a:rPr lang="en-GB">
                <a:latin typeface="DM Sans"/>
                <a:ea typeface="DM Sans"/>
                <a:cs typeface="DM Sans"/>
                <a:sym typeface="DM Sans"/>
              </a:rPr>
              <a:t>), je pourrais vérifier des identifiants ORCID spécifiques par rapport à des numéros DOIs de bailleurs de fonds spécifiques.</a:t>
            </a:r>
            <a:endParaRPr>
              <a:latin typeface="DM Sans"/>
              <a:ea typeface="DM Sans"/>
              <a:cs typeface="DM Sans"/>
              <a:sym typeface="DM Sans"/>
            </a:endParaRPr>
          </a:p>
        </p:txBody>
      </p:sp>
      <p:sp>
        <p:nvSpPr>
          <p:cNvPr id="202" name="Google Shape;202;p34"/>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a:latin typeface="DM Sans"/>
                <a:ea typeface="DM Sans"/>
                <a:cs typeface="DM Sans"/>
                <a:sym typeface="DM Sans"/>
              </a:rPr>
              <a:t>C'est possible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qu'une subvention ait un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auteur inclue ce DOI, son ORCID et son ROR dans les métadonnées de soumission (ainsi que le ROR du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qu'un éditeur enregistre ces métadonnées auprès d'une agence d'enregistrement de PID</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que les versions de cet ouvrage affirment des métadonnées relationnelles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qu'un organisme subventionnaire interroge une API et voie ces relations associées au DOI qu'il a enregistré, et ait une vue d'ensemble du cycle de vie d'une publication financée par une subvention</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rapport</a:t>
            </a:r>
            <a:endParaRPr b="1"/>
          </a:p>
        </p:txBody>
      </p:sp>
      <p:sp>
        <p:nvSpPr>
          <p:cNvPr id="208" name="Google Shape;208;p35"/>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C'est en quelque sorte le scénario idéal, car Barry est très doué pour cela. Je peux voir son identifiant de bailleur de fonds et les informations le concernant (probablement renseignées à partir des métadonnées du registre des bailleurs de fonds Crossref).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Ici, nous avons un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un DOI pour le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un identifiant de subvention</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pas de DOI pour la subvention</a:t>
            </a:r>
            <a:endParaRPr>
              <a:latin typeface="DM Sans"/>
              <a:ea typeface="DM Sans"/>
              <a:cs typeface="DM Sans"/>
              <a:sym typeface="DM Sans"/>
            </a:endParaRPr>
          </a:p>
        </p:txBody>
      </p:sp>
      <p:pic>
        <p:nvPicPr>
          <p:cNvPr id="209" name="Google Shape;209;p35" title="Screenshot 2026-05-11 at 11.53.28 AM.png"/>
          <p:cNvPicPr preferRelativeResize="0"/>
          <p:nvPr/>
        </p:nvPicPr>
        <p:blipFill>
          <a:blip r:embed="rId3">
            <a:alphaModFix/>
          </a:blip>
          <a:stretch>
            <a:fillRect/>
          </a:stretch>
        </p:blipFill>
        <p:spPr>
          <a:xfrm>
            <a:off x="4572000" y="0"/>
            <a:ext cx="404042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déclaration</a:t>
            </a:r>
            <a:endParaRPr b="1"/>
          </a:p>
        </p:txBody>
      </p:sp>
      <p:sp>
        <p:nvSpPr>
          <p:cNvPr id="215" name="Google Shape;215;p36"/>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voici un deuxième exemple concernant un financement du CRSNG, mais aussi un financement déclaré provenant d'un certain nombre d'autres institutions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ici, nous avons un :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un DOI pour le bailleur de fonds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un identifiant de subvention</a:t>
            </a:r>
            <a:endParaRPr>
              <a:latin typeface="DM Sans"/>
              <a:ea typeface="DM Sans"/>
              <a:cs typeface="DM Sans"/>
              <a:sym typeface="DM Sans"/>
            </a:endParaRPr>
          </a:p>
          <a:p>
            <a:pPr marL="0" lvl="0" indent="0" algn="l" rtl="0">
              <a:spcBef>
                <a:spcPts val="1200"/>
              </a:spcBef>
              <a:spcAft>
                <a:spcPts val="0"/>
              </a:spcAft>
              <a:buNone/>
            </a:pP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mais regardez aussi ça…</a:t>
            </a:r>
            <a:endParaRPr>
              <a:latin typeface="DM Sans"/>
              <a:ea typeface="DM Sans"/>
              <a:cs typeface="DM Sans"/>
              <a:sym typeface="DM Sans"/>
            </a:endParaRPr>
          </a:p>
        </p:txBody>
      </p:sp>
      <p:pic>
        <p:nvPicPr>
          <p:cNvPr id="216" name="Google Shape;216;p36" title="Screenshot 2026-05-11 at 12.02.44 PM.png"/>
          <p:cNvPicPr preferRelativeResize="0"/>
          <p:nvPr/>
        </p:nvPicPr>
        <p:blipFill>
          <a:blip r:embed="rId3">
            <a:alphaModFix/>
          </a:blip>
          <a:stretch>
            <a:fillRect/>
          </a:stretch>
        </p:blipFill>
        <p:spPr>
          <a:xfrm>
            <a:off x="4572000" y="0"/>
            <a:ext cx="4214886"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202230" y="155250"/>
            <a:ext cx="436977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En </a:t>
            </a:r>
            <a:r>
              <a:rPr lang="en-GB" b="1" dirty="0" err="1"/>
              <a:t>ce</a:t>
            </a:r>
            <a:r>
              <a:rPr lang="en-GB" b="1" dirty="0"/>
              <a:t> qui </a:t>
            </a:r>
            <a:r>
              <a:rPr lang="en-GB" b="1" dirty="0" err="1"/>
              <a:t>concerne</a:t>
            </a:r>
            <a:r>
              <a:rPr lang="en-GB" b="1" dirty="0"/>
              <a:t> les </a:t>
            </a:r>
            <a:r>
              <a:rPr lang="en-GB" b="1" dirty="0" err="1"/>
              <a:t>informations</a:t>
            </a:r>
            <a:endParaRPr b="1" dirty="0"/>
          </a:p>
        </p:txBody>
      </p:sp>
      <p:sp>
        <p:nvSpPr>
          <p:cNvPr id="222" name="Google Shape;222;p37"/>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latin typeface="DM Sans"/>
                <a:ea typeface="DM Sans"/>
                <a:cs typeface="DM Sans"/>
                <a:sym typeface="DM Sans"/>
              </a:rPr>
              <a:t>Plus bas, on constate plusieurs choses… D'une part, ce travail comporte </a:t>
            </a:r>
            <a:r>
              <a:rPr lang="en-GB" i="1">
                <a:latin typeface="DM Sans"/>
                <a:ea typeface="DM Sans"/>
                <a:cs typeface="DM Sans"/>
                <a:sym typeface="DM Sans"/>
              </a:rPr>
              <a:t>deux versions d'un prépublication </a:t>
            </a:r>
            <a:r>
              <a:rPr lang="en-GB">
                <a:latin typeface="DM Sans"/>
                <a:ea typeface="DM Sans"/>
                <a:cs typeface="DM Sans"/>
                <a:sym typeface="DM Sans"/>
              </a:rPr>
              <a:t>associées à des métadonnées… D'autre part, on voit que ce travail a été soumis au service de vérification de similitude de Crossref, qui inclut des champs liés aux métadonnées de soumission, d'acceptation et de publication.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On peut en déduire beaucoup de choses ! Mais savez-vous ce qui manque ici ? Un lien vers l'ensemble de données ! Et je sais qu'il existe, car Barry les publie toujours.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En fait, je n'ai aucune information sur l'ensemble de données. Pour l'obtenir, je dois passer par l'API Datacite. </a:t>
            </a:r>
            <a:endParaRPr>
              <a:latin typeface="DM Sans"/>
              <a:ea typeface="DM Sans"/>
              <a:cs typeface="DM Sans"/>
              <a:sym typeface="DM Sans"/>
            </a:endParaRPr>
          </a:p>
        </p:txBody>
      </p:sp>
      <p:pic>
        <p:nvPicPr>
          <p:cNvPr id="223" name="Google Shape;223;p37" title="Screenshot 2026-05-11 at 12.03.49 PM.png"/>
          <p:cNvPicPr preferRelativeResize="0"/>
          <p:nvPr/>
        </p:nvPicPr>
        <p:blipFill>
          <a:blip r:embed="rId3">
            <a:alphaModFix/>
          </a:blip>
          <a:stretch>
            <a:fillRect/>
          </a:stretch>
        </p:blipFill>
        <p:spPr>
          <a:xfrm>
            <a:off x="4572000" y="107006"/>
            <a:ext cx="4572000" cy="49294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311700" y="1016100"/>
            <a:ext cx="8520600" cy="311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Ce qu'il faut retenir ici, c'est que pour que ces métadonnées nous soient utiles, à nous, aux organismes de financement, aux institutions, etc., elles doivent avoir été collectées, enregistrées/partagées, </a:t>
            </a:r>
            <a:r>
              <a:rPr lang="en-GB" sz="2500" b="1" i="1">
                <a:latin typeface="Helvetica Neue"/>
                <a:ea typeface="Helvetica Neue"/>
                <a:cs typeface="Helvetica Neue"/>
                <a:sym typeface="Helvetica Neue"/>
              </a:rPr>
              <a:t>mises en relation</a:t>
            </a:r>
            <a:r>
              <a:rPr lang="en-GB" sz="2500" b="1">
                <a:latin typeface="Helvetica Neue"/>
                <a:ea typeface="Helvetica Neue"/>
                <a:cs typeface="Helvetica Neue"/>
                <a:sym typeface="Helvetica Neue"/>
              </a:rPr>
              <a:t>, puis être localisables dans leurs différents emplacements grâce à une infrastructure scientifique ouverte.</a:t>
            </a:r>
            <a:endParaRPr sz="2500">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Certaines personnes m'ont dit des choses du genre : « Il suffit de sensibiliser les enseignants à l'importance d'inclure des métadonnées dans leurs soumissions. » </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a:latin typeface="Helvetica Neue"/>
                <a:ea typeface="Helvetica Neue"/>
                <a:cs typeface="Helvetica Neue"/>
                <a:sym typeface="Helvetica Neue"/>
              </a:rPr>
              <a:t>Ce n’est pas faux, en réalité ! </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a:latin typeface="Helvetica Neue"/>
                <a:ea typeface="Helvetica Neue"/>
                <a:cs typeface="Helvetica Neue"/>
                <a:sym typeface="Helvetica Neue"/>
              </a:rPr>
              <a:t>Mais en réalité, il faut aussi soutenir les infrastructures ouvertes et veiller à ce que les chercheurs ou les éditeurs </a:t>
            </a:r>
            <a:r>
              <a:rPr lang="en-GB" sz="2500" b="1" i="1">
                <a:latin typeface="Helvetica Neue"/>
                <a:ea typeface="Helvetica Neue"/>
                <a:cs typeface="Helvetica Neue"/>
                <a:sym typeface="Helvetica Neue"/>
              </a:rPr>
              <a:t>puissent </a:t>
            </a:r>
            <a:r>
              <a:rPr lang="en-GB" sz="2500" b="1">
                <a:latin typeface="Helvetica Neue"/>
                <a:ea typeface="Helvetica Neue"/>
                <a:cs typeface="Helvetica Neue"/>
                <a:sym typeface="Helvetica Neue"/>
              </a:rPr>
              <a:t>fournir ce type de métadonnées dès le départ.</a:t>
            </a:r>
            <a:endParaRPr sz="2500" b="1">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La Déclaration de Barcelone</a:t>
            </a:r>
            <a:endParaRPr b="1">
              <a:latin typeface="Helvetica Neue"/>
              <a:ea typeface="Helvetica Neue"/>
              <a:cs typeface="Helvetica Neue"/>
              <a:sym typeface="Helvetica Neue"/>
            </a:endParaRPr>
          </a:p>
        </p:txBody>
      </p:sp>
      <p:sp>
        <p:nvSpPr>
          <p:cNvPr id="239" name="Google Shape;239;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a:solidFill>
                  <a:schemeClr val="hlink"/>
                </a:solidFill>
                <a:latin typeface="DM Sans"/>
                <a:ea typeface="DM Sans"/>
                <a:cs typeface="DM Sans"/>
                <a:sym typeface="DM Sans"/>
                <a:hlinkClick r:id="rId3"/>
              </a:rPr>
              <a:t>La Déclaration de Barcelone </a:t>
            </a:r>
            <a:r>
              <a:rPr lang="en-GB">
                <a:latin typeface="DM Sans"/>
                <a:ea typeface="DM Sans"/>
                <a:cs typeface="DM Sans"/>
                <a:sym typeface="DM Sans"/>
              </a:rPr>
              <a:t>est une initiative internationale visant à promouvoir et à faciliter l'ouverture et la transparence dans la publication des résultats de recherche.</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D'autres organisations œuvrent également dans ce domaine, mais il est important de savoir qu'un mouvement significatif s'est mis en place dans l'ensemble du secteur pour améliorer la diffusion et les pratiques en matière de métadonnées. </a:t>
            </a:r>
            <a:endParaRPr>
              <a:latin typeface="DM Sans"/>
              <a:ea typeface="DM Sans"/>
              <a:cs typeface="DM Sans"/>
              <a:sym typeface="DM Sans"/>
            </a:endParaRPr>
          </a:p>
        </p:txBody>
      </p:sp>
      <p:sp>
        <p:nvSpPr>
          <p:cNvPr id="240" name="Google Shape;240;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 L'ouverture des informations de recherche permet de prendre des décisions en matière de politique scientifique sur la base de preuves transparentes et de données inclusives. Elle permet aux personnes évaluées d'accéder aux informations utilisées dans les évaluations de recherche et de les vérifier. Et elle permet au mouvement mondial en faveur de la science ouverte d'être soutenu par des informations pleinement ouvertes et transparentes. » </a:t>
            </a:r>
            <a:endParaRPr/>
          </a:p>
          <a:p>
            <a:pPr marL="0" lvl="0" indent="0" algn="r" rtl="0">
              <a:spcBef>
                <a:spcPts val="1200"/>
              </a:spcBef>
              <a:spcAft>
                <a:spcPts val="1200"/>
              </a:spcAft>
              <a:buNone/>
            </a:pPr>
            <a:r>
              <a:rPr lang="en-GB"/>
              <a:t>- https://barcelona-declaration.org/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la déclaration de Barcelone</a:t>
            </a:r>
            <a:endParaRPr b="1">
              <a:latin typeface="Helvetica Neue"/>
              <a:ea typeface="Helvetica Neue"/>
              <a:cs typeface="Helvetica Neue"/>
              <a:sym typeface="Helvetica Neue"/>
            </a:endParaRPr>
          </a:p>
        </p:txBody>
      </p:sp>
      <p:sp>
        <p:nvSpPr>
          <p:cNvPr id="246" name="Google Shape;246;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a:latin typeface="DM Sans"/>
                <a:ea typeface="DM Sans"/>
                <a:cs typeface="DM Sans"/>
                <a:sym typeface="DM Sans"/>
              </a:rPr>
              <a:t>Ils ont identifié une grande variété de points d'inflexion pour leur travail, grâce à un large éventail de groupes de travail, de projets de recherche et de groupes de réflexion.</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Les objectifs ici sont de formuler des recommandations concrètes et d'apporter un soutien potentiel afin de faciliter </a:t>
            </a:r>
            <a:r>
              <a:rPr lang="en-GB" i="1">
                <a:latin typeface="DM Sans"/>
                <a:ea typeface="DM Sans"/>
                <a:cs typeface="DM Sans"/>
                <a:sym typeface="DM Sans"/>
              </a:rPr>
              <a:t>la mise en place</a:t>
            </a:r>
            <a:r>
              <a:rPr lang="en-GB">
                <a:latin typeface="DM Sans"/>
                <a:ea typeface="DM Sans"/>
                <a:cs typeface="DM Sans"/>
                <a:sym typeface="DM Sans"/>
              </a:rPr>
              <a:t> d'infrastructures </a:t>
            </a:r>
            <a:r>
              <a:rPr lang="en-GB" i="1">
                <a:latin typeface="DM Sans"/>
                <a:ea typeface="DM Sans"/>
                <a:cs typeface="DM Sans"/>
                <a:sym typeface="DM Sans"/>
              </a:rPr>
              <a:t>permettant de répondre au potentiel </a:t>
            </a:r>
            <a:r>
              <a:rPr lang="en-GB">
                <a:latin typeface="DM Sans"/>
                <a:ea typeface="DM Sans"/>
                <a:cs typeface="DM Sans"/>
                <a:sym typeface="DM Sans"/>
              </a:rPr>
              <a:t>d'une adoption généralisée du PID.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Et ils mènent d'excellentes recherches :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de Jonge, H., &amp; Kramer, B. (2026). Systèmes de soumission de manuscrits et exhaustivité des métadonnées dans Crossref : tendances et associations. PloS One, 21(3), e0345417. doi:10.1371/journal.pone.0345417</a:t>
            </a:r>
            <a:endParaRPr>
              <a:latin typeface="DM Sans"/>
              <a:ea typeface="DM Sans"/>
              <a:cs typeface="DM Sans"/>
              <a:sym typeface="DM Sans"/>
            </a:endParaRPr>
          </a:p>
        </p:txBody>
      </p:sp>
      <p:sp>
        <p:nvSpPr>
          <p:cNvPr id="247" name="Google Shape;247;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92500" lnSpcReduction="20000"/>
          </a:bodyPr>
          <a:lstStyle/>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Métadonnées des articles de revues et des livres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Métadonnées des résultats de recherche dans les dépôts</a:t>
            </a:r>
            <a:endParaRPr sz="1300">
              <a:solidFill>
                <a:schemeClr val="dk1"/>
              </a:solidFill>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Métadonnées de financement</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 dans les métadonnées de publication</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partage des métadonnées sur les subventions par les bailleurs de fonds</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Extension des pratiques en matière de métadonnées de financement à l'échelle régionale</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Modèles entité-relation</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Remplacer les systèmes fermés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Maintenir les infrastructures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Évaluation des sources d'informations de recherche ouvertes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Évaluation des avantages</a:t>
            </a:r>
            <a:endParaRPr>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err="1"/>
              <a:t>en</a:t>
            </a:r>
            <a:r>
              <a:rPr lang="en-GB" b="1" dirty="0"/>
              <a:t> </a:t>
            </a:r>
            <a:r>
              <a:rPr lang="en-GB" b="1" dirty="0" err="1"/>
              <a:t>théorie</a:t>
            </a:r>
            <a:endParaRPr b="1" dirty="0"/>
          </a:p>
        </p:txBody>
      </p:sp>
      <p:sp>
        <p:nvSpPr>
          <p:cNvPr id="73" name="Google Shape;73;p15"/>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err="1">
                <a:latin typeface="DM Sans"/>
                <a:ea typeface="DM Sans"/>
                <a:cs typeface="DM Sans"/>
                <a:sym typeface="DM Sans"/>
              </a:rPr>
              <a:t>c'est</a:t>
            </a:r>
            <a:r>
              <a:rPr lang="en-GB" dirty="0">
                <a:latin typeface="DM Sans"/>
                <a:ea typeface="DM Sans"/>
                <a:cs typeface="DM Sans"/>
                <a:sym typeface="DM Sans"/>
              </a:rPr>
              <a:t> possible : </a:t>
            </a:r>
            <a:endParaRPr dirty="0">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dirty="0" err="1">
                <a:latin typeface="DM Sans"/>
                <a:ea typeface="DM Sans"/>
                <a:cs typeface="DM Sans"/>
                <a:sym typeface="DM Sans"/>
              </a:rPr>
              <a:t>qu'une</a:t>
            </a:r>
            <a:r>
              <a:rPr lang="en-GB" dirty="0">
                <a:latin typeface="DM Sans"/>
                <a:ea typeface="DM Sans"/>
                <a:cs typeface="DM Sans"/>
                <a:sym typeface="DM Sans"/>
              </a:rPr>
              <a:t> subvention ait un DOI</a:t>
            </a:r>
            <a:endParaRPr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dirty="0" err="1">
                <a:latin typeface="DM Sans"/>
                <a:ea typeface="DM Sans"/>
                <a:cs typeface="DM Sans"/>
                <a:sym typeface="DM Sans"/>
              </a:rPr>
              <a:t>qu'un</a:t>
            </a:r>
            <a:r>
              <a:rPr lang="en-GB" dirty="0">
                <a:latin typeface="DM Sans"/>
                <a:ea typeface="DM Sans"/>
                <a:cs typeface="DM Sans"/>
                <a:sym typeface="DM Sans"/>
              </a:rPr>
              <a:t> auteur </a:t>
            </a:r>
            <a:r>
              <a:rPr lang="en-GB" dirty="0" err="1">
                <a:latin typeface="DM Sans"/>
                <a:ea typeface="DM Sans"/>
                <a:cs typeface="DM Sans"/>
                <a:sym typeface="DM Sans"/>
              </a:rPr>
              <a:t>inclue</a:t>
            </a:r>
            <a:r>
              <a:rPr lang="en-GB" dirty="0">
                <a:latin typeface="DM Sans"/>
                <a:ea typeface="DM Sans"/>
                <a:cs typeface="DM Sans"/>
                <a:sym typeface="DM Sans"/>
              </a:rPr>
              <a:t> </a:t>
            </a:r>
            <a:r>
              <a:rPr lang="en-GB" dirty="0" err="1">
                <a:latin typeface="DM Sans"/>
                <a:ea typeface="DM Sans"/>
                <a:cs typeface="DM Sans"/>
                <a:sym typeface="DM Sans"/>
              </a:rPr>
              <a:t>ce</a:t>
            </a:r>
            <a:r>
              <a:rPr lang="en-GB" dirty="0">
                <a:latin typeface="DM Sans"/>
                <a:ea typeface="DM Sans"/>
                <a:cs typeface="DM Sans"/>
                <a:sym typeface="DM Sans"/>
              </a:rPr>
              <a:t> DOI, son ORCID et son ROR dans les </a:t>
            </a:r>
            <a:r>
              <a:rPr lang="en-GB" dirty="0" err="1">
                <a:latin typeface="DM Sans"/>
                <a:ea typeface="DM Sans"/>
                <a:cs typeface="DM Sans"/>
                <a:sym typeface="DM Sans"/>
              </a:rPr>
              <a:t>métadonnées</a:t>
            </a:r>
            <a:r>
              <a:rPr lang="en-GB" dirty="0">
                <a:latin typeface="DM Sans"/>
                <a:ea typeface="DM Sans"/>
                <a:cs typeface="DM Sans"/>
                <a:sym typeface="DM Sans"/>
              </a:rPr>
              <a:t> de </a:t>
            </a:r>
            <a:r>
              <a:rPr lang="en-GB" dirty="0" err="1">
                <a:latin typeface="DM Sans"/>
                <a:ea typeface="DM Sans"/>
                <a:cs typeface="DM Sans"/>
                <a:sym typeface="DM Sans"/>
              </a:rPr>
              <a:t>soumission</a:t>
            </a:r>
            <a:r>
              <a:rPr lang="en-GB" dirty="0">
                <a:latin typeface="DM Sans"/>
                <a:ea typeface="DM Sans"/>
                <a:cs typeface="DM Sans"/>
                <a:sym typeface="DM Sans"/>
              </a:rPr>
              <a:t> (</a:t>
            </a:r>
            <a:r>
              <a:rPr lang="en-GB" dirty="0" err="1">
                <a:latin typeface="DM Sans"/>
                <a:ea typeface="DM Sans"/>
                <a:cs typeface="DM Sans"/>
                <a:sym typeface="DM Sans"/>
              </a:rPr>
              <a:t>ainsi</a:t>
            </a:r>
            <a:r>
              <a:rPr lang="en-GB" dirty="0">
                <a:latin typeface="DM Sans"/>
                <a:ea typeface="DM Sans"/>
                <a:cs typeface="DM Sans"/>
                <a:sym typeface="DM Sans"/>
              </a:rPr>
              <a:t> </a:t>
            </a:r>
            <a:r>
              <a:rPr lang="en-GB" dirty="0" err="1">
                <a:latin typeface="DM Sans"/>
                <a:ea typeface="DM Sans"/>
                <a:cs typeface="DM Sans"/>
                <a:sym typeface="DM Sans"/>
              </a:rPr>
              <a:t>que</a:t>
            </a:r>
            <a:r>
              <a:rPr lang="en-GB" dirty="0">
                <a:latin typeface="DM Sans"/>
                <a:ea typeface="DM Sans"/>
                <a:cs typeface="DM Sans"/>
                <a:sym typeface="DM Sans"/>
              </a:rPr>
              <a:t> le ROR du </a:t>
            </a:r>
            <a:r>
              <a:rPr lang="en-GB" dirty="0" err="1">
                <a:latin typeface="DM Sans"/>
                <a:ea typeface="DM Sans"/>
                <a:cs typeface="DM Sans"/>
                <a:sym typeface="DM Sans"/>
              </a:rPr>
              <a:t>bailleur</a:t>
            </a:r>
            <a:r>
              <a:rPr lang="en-GB" dirty="0">
                <a:latin typeface="DM Sans"/>
                <a:ea typeface="DM Sans"/>
                <a:cs typeface="DM Sans"/>
                <a:sym typeface="DM Sans"/>
              </a:rPr>
              <a:t> de fonds !)</a:t>
            </a:r>
            <a:endParaRPr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dirty="0" err="1">
                <a:latin typeface="DM Sans"/>
                <a:ea typeface="DM Sans"/>
                <a:cs typeface="DM Sans"/>
                <a:sym typeface="DM Sans"/>
              </a:rPr>
              <a:t>qu'un</a:t>
            </a:r>
            <a:r>
              <a:rPr lang="en-GB" dirty="0">
                <a:latin typeface="DM Sans"/>
                <a:ea typeface="DM Sans"/>
                <a:cs typeface="DM Sans"/>
                <a:sym typeface="DM Sans"/>
              </a:rPr>
              <a:t> </a:t>
            </a:r>
            <a:r>
              <a:rPr lang="en-GB" dirty="0" err="1">
                <a:latin typeface="DM Sans"/>
                <a:ea typeface="DM Sans"/>
                <a:cs typeface="DM Sans"/>
                <a:sym typeface="DM Sans"/>
              </a:rPr>
              <a:t>éditeur</a:t>
            </a:r>
            <a:r>
              <a:rPr lang="en-GB" dirty="0">
                <a:latin typeface="DM Sans"/>
                <a:ea typeface="DM Sans"/>
                <a:cs typeface="DM Sans"/>
                <a:sym typeface="DM Sans"/>
              </a:rPr>
              <a:t> </a:t>
            </a:r>
            <a:r>
              <a:rPr lang="en-GB" dirty="0" err="1">
                <a:latin typeface="DM Sans"/>
                <a:ea typeface="DM Sans"/>
                <a:cs typeface="DM Sans"/>
                <a:sym typeface="DM Sans"/>
              </a:rPr>
              <a:t>enregistre</a:t>
            </a:r>
            <a:r>
              <a:rPr lang="en-GB" dirty="0">
                <a:latin typeface="DM Sans"/>
                <a:ea typeface="DM Sans"/>
                <a:cs typeface="DM Sans"/>
                <a:sym typeface="DM Sans"/>
              </a:rPr>
              <a:t> </a:t>
            </a:r>
            <a:r>
              <a:rPr lang="en-GB" dirty="0" err="1">
                <a:latin typeface="DM Sans"/>
                <a:ea typeface="DM Sans"/>
                <a:cs typeface="DM Sans"/>
                <a:sym typeface="DM Sans"/>
              </a:rPr>
              <a:t>ces</a:t>
            </a:r>
            <a:r>
              <a:rPr lang="en-GB" dirty="0">
                <a:latin typeface="DM Sans"/>
                <a:ea typeface="DM Sans"/>
                <a:cs typeface="DM Sans"/>
                <a:sym typeface="DM Sans"/>
              </a:rPr>
              <a:t> </a:t>
            </a:r>
            <a:r>
              <a:rPr lang="en-GB" dirty="0" err="1">
                <a:latin typeface="DM Sans"/>
                <a:ea typeface="DM Sans"/>
                <a:cs typeface="DM Sans"/>
                <a:sym typeface="DM Sans"/>
              </a:rPr>
              <a:t>métadonnées</a:t>
            </a:r>
            <a:r>
              <a:rPr lang="en-GB" dirty="0">
                <a:latin typeface="DM Sans"/>
                <a:ea typeface="DM Sans"/>
                <a:cs typeface="DM Sans"/>
                <a:sym typeface="DM Sans"/>
              </a:rPr>
              <a:t> </a:t>
            </a:r>
            <a:r>
              <a:rPr lang="en-GB" dirty="0" err="1">
                <a:latin typeface="DM Sans"/>
                <a:ea typeface="DM Sans"/>
                <a:cs typeface="DM Sans"/>
                <a:sym typeface="DM Sans"/>
              </a:rPr>
              <a:t>auprès</a:t>
            </a:r>
            <a:r>
              <a:rPr lang="en-GB" dirty="0">
                <a:latin typeface="DM Sans"/>
                <a:ea typeface="DM Sans"/>
                <a:cs typeface="DM Sans"/>
                <a:sym typeface="DM Sans"/>
              </a:rPr>
              <a:t> </a:t>
            </a:r>
            <a:r>
              <a:rPr lang="en-GB" dirty="0" err="1">
                <a:latin typeface="DM Sans"/>
                <a:ea typeface="DM Sans"/>
                <a:cs typeface="DM Sans"/>
                <a:sym typeface="DM Sans"/>
              </a:rPr>
              <a:t>d'une</a:t>
            </a:r>
            <a:r>
              <a:rPr lang="en-GB" dirty="0">
                <a:latin typeface="DM Sans"/>
                <a:ea typeface="DM Sans"/>
                <a:cs typeface="DM Sans"/>
                <a:sym typeface="DM Sans"/>
              </a:rPr>
              <a:t> </a:t>
            </a:r>
            <a:r>
              <a:rPr lang="en-GB" dirty="0" err="1">
                <a:latin typeface="DM Sans"/>
                <a:ea typeface="DM Sans"/>
                <a:cs typeface="DM Sans"/>
                <a:sym typeface="DM Sans"/>
              </a:rPr>
              <a:t>agence</a:t>
            </a:r>
            <a:r>
              <a:rPr lang="en-GB" dirty="0">
                <a:latin typeface="DM Sans"/>
                <a:ea typeface="DM Sans"/>
                <a:cs typeface="DM Sans"/>
                <a:sym typeface="DM Sans"/>
              </a:rPr>
              <a:t> </a:t>
            </a:r>
            <a:r>
              <a:rPr lang="en-GB" dirty="0" err="1">
                <a:latin typeface="DM Sans"/>
                <a:ea typeface="DM Sans"/>
                <a:cs typeface="DM Sans"/>
                <a:sym typeface="DM Sans"/>
              </a:rPr>
              <a:t>d'enregistrement</a:t>
            </a:r>
            <a:r>
              <a:rPr lang="en-GB" dirty="0">
                <a:latin typeface="DM Sans"/>
                <a:ea typeface="DM Sans"/>
                <a:cs typeface="DM Sans"/>
                <a:sym typeface="DM Sans"/>
              </a:rPr>
              <a:t> de PID</a:t>
            </a:r>
            <a:endParaRPr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dirty="0" err="1">
                <a:latin typeface="DM Sans"/>
                <a:ea typeface="DM Sans"/>
                <a:cs typeface="DM Sans"/>
                <a:sym typeface="DM Sans"/>
              </a:rPr>
              <a:t>que</a:t>
            </a:r>
            <a:r>
              <a:rPr lang="en-GB" dirty="0">
                <a:latin typeface="DM Sans"/>
                <a:ea typeface="DM Sans"/>
                <a:cs typeface="DM Sans"/>
                <a:sym typeface="DM Sans"/>
              </a:rPr>
              <a:t> les versions de </a:t>
            </a:r>
            <a:r>
              <a:rPr lang="en-GB" dirty="0" err="1">
                <a:latin typeface="DM Sans"/>
                <a:ea typeface="DM Sans"/>
                <a:cs typeface="DM Sans"/>
                <a:sym typeface="DM Sans"/>
              </a:rPr>
              <a:t>cet</a:t>
            </a:r>
            <a:r>
              <a:rPr lang="en-GB" dirty="0">
                <a:latin typeface="DM Sans"/>
                <a:ea typeface="DM Sans"/>
                <a:cs typeface="DM Sans"/>
                <a:sym typeface="DM Sans"/>
              </a:rPr>
              <a:t> </a:t>
            </a:r>
            <a:r>
              <a:rPr lang="en-GB" dirty="0" err="1">
                <a:latin typeface="DM Sans"/>
                <a:ea typeface="DM Sans"/>
                <a:cs typeface="DM Sans"/>
                <a:sym typeface="DM Sans"/>
              </a:rPr>
              <a:t>ouvrage</a:t>
            </a:r>
            <a:r>
              <a:rPr lang="en-GB" dirty="0">
                <a:latin typeface="DM Sans"/>
                <a:ea typeface="DM Sans"/>
                <a:cs typeface="DM Sans"/>
                <a:sym typeface="DM Sans"/>
              </a:rPr>
              <a:t> </a:t>
            </a:r>
            <a:r>
              <a:rPr lang="en-GB" dirty="0" err="1">
                <a:latin typeface="DM Sans"/>
                <a:ea typeface="DM Sans"/>
                <a:cs typeface="DM Sans"/>
                <a:sym typeface="DM Sans"/>
              </a:rPr>
              <a:t>affirment</a:t>
            </a:r>
            <a:r>
              <a:rPr lang="en-GB" dirty="0">
                <a:latin typeface="DM Sans"/>
                <a:ea typeface="DM Sans"/>
                <a:cs typeface="DM Sans"/>
                <a:sym typeface="DM Sans"/>
              </a:rPr>
              <a:t> des </a:t>
            </a:r>
            <a:r>
              <a:rPr lang="en-GB" dirty="0" err="1">
                <a:latin typeface="DM Sans"/>
                <a:ea typeface="DM Sans"/>
                <a:cs typeface="DM Sans"/>
                <a:sym typeface="DM Sans"/>
              </a:rPr>
              <a:t>métadonnées</a:t>
            </a:r>
            <a:r>
              <a:rPr lang="en-GB" dirty="0">
                <a:latin typeface="DM Sans"/>
                <a:ea typeface="DM Sans"/>
                <a:cs typeface="DM Sans"/>
                <a:sym typeface="DM Sans"/>
              </a:rPr>
              <a:t> </a:t>
            </a:r>
            <a:r>
              <a:rPr lang="en-GB" dirty="0" err="1">
                <a:latin typeface="DM Sans"/>
                <a:ea typeface="DM Sans"/>
                <a:cs typeface="DM Sans"/>
                <a:sym typeface="DM Sans"/>
              </a:rPr>
              <a:t>relationnelles</a:t>
            </a:r>
            <a:endParaRPr dirty="0">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dirty="0" err="1">
                <a:latin typeface="DM Sans"/>
                <a:ea typeface="DM Sans"/>
                <a:cs typeface="DM Sans"/>
                <a:sym typeface="DM Sans"/>
              </a:rPr>
              <a:t>qu'un</a:t>
            </a:r>
            <a:r>
              <a:rPr lang="en-GB" dirty="0">
                <a:latin typeface="DM Sans"/>
                <a:ea typeface="DM Sans"/>
                <a:cs typeface="DM Sans"/>
                <a:sym typeface="DM Sans"/>
              </a:rPr>
              <a:t> </a:t>
            </a:r>
            <a:r>
              <a:rPr lang="en-GB" dirty="0" err="1">
                <a:latin typeface="DM Sans"/>
                <a:ea typeface="DM Sans"/>
                <a:cs typeface="DM Sans"/>
                <a:sym typeface="DM Sans"/>
              </a:rPr>
              <a:t>organisme</a:t>
            </a:r>
            <a:r>
              <a:rPr lang="en-GB" dirty="0">
                <a:latin typeface="DM Sans"/>
                <a:ea typeface="DM Sans"/>
                <a:cs typeface="DM Sans"/>
                <a:sym typeface="DM Sans"/>
              </a:rPr>
              <a:t> </a:t>
            </a:r>
            <a:r>
              <a:rPr lang="en-GB" dirty="0" err="1">
                <a:latin typeface="DM Sans"/>
                <a:ea typeface="DM Sans"/>
                <a:cs typeface="DM Sans"/>
                <a:sym typeface="DM Sans"/>
              </a:rPr>
              <a:t>subventionnaire</a:t>
            </a:r>
            <a:r>
              <a:rPr lang="en-GB" dirty="0">
                <a:latin typeface="DM Sans"/>
                <a:ea typeface="DM Sans"/>
                <a:cs typeface="DM Sans"/>
                <a:sym typeface="DM Sans"/>
              </a:rPr>
              <a:t> </a:t>
            </a:r>
            <a:r>
              <a:rPr lang="en-GB" dirty="0" err="1">
                <a:latin typeface="DM Sans"/>
                <a:ea typeface="DM Sans"/>
                <a:cs typeface="DM Sans"/>
                <a:sym typeface="DM Sans"/>
              </a:rPr>
              <a:t>interroge</a:t>
            </a:r>
            <a:r>
              <a:rPr lang="en-GB" dirty="0">
                <a:latin typeface="DM Sans"/>
                <a:ea typeface="DM Sans"/>
                <a:cs typeface="DM Sans"/>
                <a:sym typeface="DM Sans"/>
              </a:rPr>
              <a:t> </a:t>
            </a:r>
            <a:r>
              <a:rPr lang="en-GB" dirty="0" err="1">
                <a:latin typeface="DM Sans"/>
                <a:ea typeface="DM Sans"/>
                <a:cs typeface="DM Sans"/>
                <a:sym typeface="DM Sans"/>
              </a:rPr>
              <a:t>une</a:t>
            </a:r>
            <a:r>
              <a:rPr lang="en-GB" dirty="0">
                <a:latin typeface="DM Sans"/>
                <a:ea typeface="DM Sans"/>
                <a:cs typeface="DM Sans"/>
                <a:sym typeface="DM Sans"/>
              </a:rPr>
              <a:t> API et </a:t>
            </a:r>
            <a:r>
              <a:rPr lang="en-GB" dirty="0" err="1">
                <a:latin typeface="DM Sans"/>
                <a:ea typeface="DM Sans"/>
                <a:cs typeface="DM Sans"/>
                <a:sym typeface="DM Sans"/>
              </a:rPr>
              <a:t>voie</a:t>
            </a:r>
            <a:r>
              <a:rPr lang="en-GB" dirty="0">
                <a:latin typeface="DM Sans"/>
                <a:ea typeface="DM Sans"/>
                <a:cs typeface="DM Sans"/>
                <a:sym typeface="DM Sans"/>
              </a:rPr>
              <a:t> </a:t>
            </a:r>
            <a:r>
              <a:rPr lang="en-GB" dirty="0" err="1">
                <a:latin typeface="DM Sans"/>
                <a:ea typeface="DM Sans"/>
                <a:cs typeface="DM Sans"/>
                <a:sym typeface="DM Sans"/>
              </a:rPr>
              <a:t>ces</a:t>
            </a:r>
            <a:r>
              <a:rPr lang="en-GB" dirty="0">
                <a:latin typeface="DM Sans"/>
                <a:ea typeface="DM Sans"/>
                <a:cs typeface="DM Sans"/>
                <a:sym typeface="DM Sans"/>
              </a:rPr>
              <a:t> relations </a:t>
            </a:r>
            <a:r>
              <a:rPr lang="en-GB" dirty="0" err="1">
                <a:latin typeface="DM Sans"/>
                <a:ea typeface="DM Sans"/>
                <a:cs typeface="DM Sans"/>
                <a:sym typeface="DM Sans"/>
              </a:rPr>
              <a:t>associées</a:t>
            </a:r>
            <a:r>
              <a:rPr lang="en-GB" dirty="0">
                <a:latin typeface="DM Sans"/>
                <a:ea typeface="DM Sans"/>
                <a:cs typeface="DM Sans"/>
                <a:sym typeface="DM Sans"/>
              </a:rPr>
              <a:t> au DOI </a:t>
            </a:r>
            <a:r>
              <a:rPr lang="en-GB" dirty="0" err="1">
                <a:latin typeface="DM Sans"/>
                <a:ea typeface="DM Sans"/>
                <a:cs typeface="DM Sans"/>
                <a:sym typeface="DM Sans"/>
              </a:rPr>
              <a:t>qu'il</a:t>
            </a:r>
            <a:r>
              <a:rPr lang="en-GB" dirty="0">
                <a:latin typeface="DM Sans"/>
                <a:ea typeface="DM Sans"/>
                <a:cs typeface="DM Sans"/>
                <a:sym typeface="DM Sans"/>
              </a:rPr>
              <a:t> a </a:t>
            </a:r>
            <a:r>
              <a:rPr lang="en-GB" dirty="0" err="1">
                <a:latin typeface="DM Sans"/>
                <a:ea typeface="DM Sans"/>
                <a:cs typeface="DM Sans"/>
                <a:sym typeface="DM Sans"/>
              </a:rPr>
              <a:t>enregistré</a:t>
            </a:r>
            <a:r>
              <a:rPr lang="en-GB" dirty="0">
                <a:latin typeface="DM Sans"/>
                <a:ea typeface="DM Sans"/>
                <a:cs typeface="DM Sans"/>
                <a:sym typeface="DM Sans"/>
              </a:rPr>
              <a:t>, et ait </a:t>
            </a:r>
            <a:r>
              <a:rPr lang="en-GB" dirty="0" err="1">
                <a:latin typeface="DM Sans"/>
                <a:ea typeface="DM Sans"/>
                <a:cs typeface="DM Sans"/>
                <a:sym typeface="DM Sans"/>
              </a:rPr>
              <a:t>une</a:t>
            </a:r>
            <a:r>
              <a:rPr lang="en-GB" dirty="0">
                <a:latin typeface="DM Sans"/>
                <a:ea typeface="DM Sans"/>
                <a:cs typeface="DM Sans"/>
                <a:sym typeface="DM Sans"/>
              </a:rPr>
              <a:t> </a:t>
            </a:r>
            <a:r>
              <a:rPr lang="en-GB" dirty="0" err="1">
                <a:latin typeface="DM Sans"/>
                <a:ea typeface="DM Sans"/>
                <a:cs typeface="DM Sans"/>
                <a:sym typeface="DM Sans"/>
              </a:rPr>
              <a:t>vue</a:t>
            </a:r>
            <a:r>
              <a:rPr lang="en-GB" dirty="0">
                <a:latin typeface="DM Sans"/>
                <a:ea typeface="DM Sans"/>
                <a:cs typeface="DM Sans"/>
                <a:sym typeface="DM Sans"/>
              </a:rPr>
              <a:t> </a:t>
            </a:r>
            <a:r>
              <a:rPr lang="en-GB" dirty="0" err="1">
                <a:latin typeface="DM Sans"/>
                <a:ea typeface="DM Sans"/>
                <a:cs typeface="DM Sans"/>
                <a:sym typeface="DM Sans"/>
              </a:rPr>
              <a:t>d'ensemble</a:t>
            </a:r>
            <a:r>
              <a:rPr lang="en-GB" dirty="0">
                <a:latin typeface="DM Sans"/>
                <a:ea typeface="DM Sans"/>
                <a:cs typeface="DM Sans"/>
                <a:sym typeface="DM Sans"/>
              </a:rPr>
              <a:t> du cycle de vie </a:t>
            </a:r>
            <a:r>
              <a:rPr lang="en-GB" dirty="0" err="1">
                <a:latin typeface="DM Sans"/>
                <a:ea typeface="DM Sans"/>
                <a:cs typeface="DM Sans"/>
                <a:sym typeface="DM Sans"/>
              </a:rPr>
              <a:t>d'une</a:t>
            </a:r>
            <a:r>
              <a:rPr lang="en-GB" dirty="0">
                <a:latin typeface="DM Sans"/>
                <a:ea typeface="DM Sans"/>
                <a:cs typeface="DM Sans"/>
                <a:sym typeface="DM Sans"/>
              </a:rPr>
              <a:t> publication </a:t>
            </a:r>
            <a:r>
              <a:rPr lang="en-GB" dirty="0" err="1">
                <a:latin typeface="DM Sans"/>
                <a:ea typeface="DM Sans"/>
                <a:cs typeface="DM Sans"/>
                <a:sym typeface="DM Sans"/>
              </a:rPr>
              <a:t>financée</a:t>
            </a:r>
            <a:r>
              <a:rPr lang="en-GB" dirty="0">
                <a:latin typeface="DM Sans"/>
                <a:ea typeface="DM Sans"/>
                <a:cs typeface="DM Sans"/>
                <a:sym typeface="DM Sans"/>
              </a:rPr>
              <a:t> par </a:t>
            </a:r>
            <a:r>
              <a:rPr lang="en-GB" dirty="0" err="1">
                <a:latin typeface="DM Sans"/>
                <a:ea typeface="DM Sans"/>
                <a:cs typeface="DM Sans"/>
                <a:sym typeface="DM Sans"/>
              </a:rPr>
              <a:t>une</a:t>
            </a:r>
            <a:r>
              <a:rPr lang="en-GB" dirty="0">
                <a:latin typeface="DM Sans"/>
                <a:ea typeface="DM Sans"/>
                <a:cs typeface="DM Sans"/>
                <a:sym typeface="DM Sans"/>
              </a:rPr>
              <a:t> subvention</a:t>
            </a:r>
            <a:endParaRPr dirty="0">
              <a:latin typeface="DM Sans"/>
              <a:ea typeface="DM Sans"/>
              <a:cs typeface="DM Sans"/>
              <a:sym typeface="DM Sans"/>
            </a:endParaRPr>
          </a:p>
        </p:txBody>
      </p:sp>
      <p:sp>
        <p:nvSpPr>
          <p:cNvPr id="74" name="Google Shape;74;p15"/>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dirty="0" err="1"/>
              <a:t>en</a:t>
            </a:r>
            <a:r>
              <a:rPr lang="en-GB" b="1" dirty="0"/>
              <a:t> </a:t>
            </a:r>
            <a:r>
              <a:rPr lang="en-GB" b="1" dirty="0" err="1"/>
              <a:t>théorie</a:t>
            </a:r>
            <a:r>
              <a:rPr lang="en-GB" b="1" dirty="0"/>
              <a:t>, tout est possible ! </a:t>
            </a:r>
            <a:r>
              <a:rPr lang="en-GB" dirty="0" err="1"/>
              <a:t>mais</a:t>
            </a:r>
            <a:r>
              <a:rPr lang="en-GB" dirty="0"/>
              <a:t> il est </a:t>
            </a:r>
            <a:r>
              <a:rPr lang="en-GB" i="1" dirty="0"/>
              <a:t>probable </a:t>
            </a:r>
            <a:r>
              <a:rPr lang="en-GB" dirty="0" err="1"/>
              <a:t>que</a:t>
            </a:r>
            <a:r>
              <a:rPr lang="en-GB" dirty="0"/>
              <a:t>, quelque part dans </a:t>
            </a:r>
            <a:r>
              <a:rPr lang="en-GB" dirty="0" err="1"/>
              <a:t>ce</a:t>
            </a:r>
            <a:r>
              <a:rPr lang="en-GB" dirty="0"/>
              <a:t> flux de travail, le train </a:t>
            </a:r>
            <a:r>
              <a:rPr lang="en-GB" dirty="0" err="1"/>
              <a:t>déraille</a:t>
            </a:r>
            <a:r>
              <a:rPr lang="en-GB" dirty="0"/>
              <a:t>. </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GB" b="1" dirty="0"/>
              <a:t>Cette session </a:t>
            </a:r>
            <a:r>
              <a:rPr lang="en-GB" dirty="0"/>
              <a:t>a pour but de vous donner </a:t>
            </a:r>
            <a:r>
              <a:rPr lang="en-GB" dirty="0" err="1"/>
              <a:t>une</a:t>
            </a:r>
            <a:r>
              <a:rPr lang="en-GB" dirty="0"/>
              <a:t> idée de </a:t>
            </a:r>
            <a:r>
              <a:rPr lang="en-GB" dirty="0" err="1"/>
              <a:t>l'état</a:t>
            </a:r>
            <a:r>
              <a:rPr lang="en-GB" dirty="0"/>
              <a:t> </a:t>
            </a:r>
            <a:r>
              <a:rPr lang="en-GB" dirty="0" err="1"/>
              <a:t>d'avancement</a:t>
            </a:r>
            <a:r>
              <a:rPr lang="en-GB" dirty="0"/>
              <a:t> des </a:t>
            </a:r>
            <a:r>
              <a:rPr lang="en-GB" dirty="0" err="1"/>
              <a:t>métadonnées</a:t>
            </a:r>
            <a:r>
              <a:rPr lang="en-GB" dirty="0"/>
              <a:t> de </a:t>
            </a:r>
            <a:r>
              <a:rPr lang="en-GB" dirty="0" err="1"/>
              <a:t>financement</a:t>
            </a:r>
            <a:r>
              <a:rPr lang="en-GB" dirty="0"/>
              <a:t>, </a:t>
            </a:r>
            <a:r>
              <a:rPr lang="en-GB" dirty="0" err="1"/>
              <a:t>ces</a:t>
            </a:r>
            <a:r>
              <a:rPr lang="en-GB" dirty="0"/>
              <a:t> </a:t>
            </a:r>
            <a:r>
              <a:rPr lang="en-GB" dirty="0" err="1"/>
              <a:t>nouvelles</a:t>
            </a:r>
            <a:r>
              <a:rPr lang="en-GB" dirty="0"/>
              <a:t> </a:t>
            </a:r>
            <a:r>
              <a:rPr lang="en-GB" dirty="0" err="1"/>
              <a:t>métadonnées</a:t>
            </a:r>
            <a:r>
              <a:rPr lang="en-GB" dirty="0"/>
              <a:t> </a:t>
            </a:r>
            <a:r>
              <a:rPr lang="en-GB" dirty="0" err="1"/>
              <a:t>en</a:t>
            </a:r>
            <a:r>
              <a:rPr lang="en-GB" dirty="0"/>
              <a:t> vogue qui </a:t>
            </a:r>
            <a:r>
              <a:rPr lang="en-GB" i="1" dirty="0"/>
              <a:t>font </a:t>
            </a:r>
            <a:r>
              <a:rPr lang="en-GB" i="1" dirty="0" err="1"/>
              <a:t>fureur</a:t>
            </a:r>
            <a:r>
              <a:rPr lang="en-GB" i="1" dirty="0"/>
              <a:t> dans tout le pays</a:t>
            </a:r>
            <a:r>
              <a:rPr lang="en-GB" dirty="0"/>
              <a:t>. </a:t>
            </a: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GB" dirty="0"/>
              <a:t>Ce qui </a:t>
            </a:r>
            <a:r>
              <a:rPr lang="en-GB" dirty="0" err="1"/>
              <a:t>s'est</a:t>
            </a:r>
            <a:r>
              <a:rPr lang="en-GB" dirty="0"/>
              <a:t> passé </a:t>
            </a:r>
            <a:r>
              <a:rPr lang="en-GB" dirty="0" err="1"/>
              <a:t>jusqu'à</a:t>
            </a:r>
            <a:r>
              <a:rPr lang="en-GB" dirty="0"/>
              <a:t> </a:t>
            </a:r>
            <a:r>
              <a:rPr lang="en-GB" dirty="0" err="1"/>
              <a:t>présent</a:t>
            </a:r>
            <a:r>
              <a:rPr lang="en-GB" dirty="0"/>
              <a:t>, et </a:t>
            </a:r>
            <a:r>
              <a:rPr lang="en-GB" dirty="0" err="1"/>
              <a:t>quels</a:t>
            </a:r>
            <a:r>
              <a:rPr lang="en-GB" dirty="0"/>
              <a:t> </a:t>
            </a:r>
            <a:r>
              <a:rPr lang="en-GB" dirty="0" err="1"/>
              <a:t>défis</a:t>
            </a:r>
            <a:r>
              <a:rPr lang="en-GB" dirty="0"/>
              <a:t> </a:t>
            </a:r>
            <a:r>
              <a:rPr lang="en-GB" dirty="0" err="1"/>
              <a:t>nécessitent</a:t>
            </a:r>
            <a:r>
              <a:rPr lang="en-GB" dirty="0"/>
              <a:t> encore des solutions.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11700" y="445025"/>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comet</a:t>
            </a:r>
            <a:endParaRPr b="1">
              <a:latin typeface="Helvetica Neue"/>
              <a:ea typeface="Helvetica Neue"/>
              <a:cs typeface="Helvetica Neue"/>
              <a:sym typeface="Helvetica Neue"/>
            </a:endParaRPr>
          </a:p>
        </p:txBody>
      </p:sp>
      <p:sp>
        <p:nvSpPr>
          <p:cNvPr id="253" name="Google Shape;253;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GB" u="sng">
                <a:solidFill>
                  <a:schemeClr val="accent5"/>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comet </a:t>
            </a:r>
            <a:r>
              <a:rPr lang="en-GB">
                <a:latin typeface="DM Sans"/>
                <a:ea typeface="DM Sans"/>
                <a:cs typeface="DM Sans"/>
                <a:sym typeface="DM Sans"/>
              </a:rPr>
              <a:t>est une initiative menée par les bibliothèques numériques de Californie. Elles militent en faveur d'outils et d'infrastructures qui permettraient d'apporter des améliorations aux métadonnées PID (indépendamment de la volonté des éditeurs ou des plateformes) </a:t>
            </a:r>
            <a:r>
              <a:rPr lang="en-GB" i="1">
                <a:latin typeface="DM Sans"/>
                <a:ea typeface="DM Sans"/>
                <a:cs typeface="DM Sans"/>
                <a:sym typeface="DM Sans"/>
              </a:rPr>
              <a:t>grâce à la participation de la communauté</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1200"/>
              </a:spcAft>
              <a:buClr>
                <a:schemeClr val="dk1"/>
              </a:buClr>
              <a:buSzPts val="1100"/>
              <a:buFont typeface="Arial"/>
              <a:buNone/>
            </a:pPr>
            <a:r>
              <a:rPr lang="en-GB">
                <a:latin typeface="DM Sans"/>
                <a:ea typeface="DM Sans"/>
                <a:cs typeface="DM Sans"/>
                <a:sym typeface="DM Sans"/>
              </a:rPr>
              <a:t>Ils soutiennent la Déclaration de Barcelone, mais cherchent également des moyens d'améliorer les métadonnées qui ne soient pas aussi basiques. Ils s'intéressent également aux solutions d'apprentissage automatique et de traitement du langage naturel.</a:t>
            </a:r>
            <a:endParaRPr>
              <a:latin typeface="DM Sans"/>
              <a:ea typeface="DM Sans"/>
              <a:cs typeface="DM Sans"/>
              <a:sym typeface="DM Sans"/>
            </a:endParaRPr>
          </a:p>
        </p:txBody>
      </p:sp>
      <p:sp>
        <p:nvSpPr>
          <p:cNvPr id="254" name="Google Shape;254;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Au cours des dernières années, Crossref s'est fortement investi dans la promotion de l'hygiène des métadonnées et a apporté un soutien important aux organisations susceptibles d'y contribuer.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En partenariat avec PKP, par exemple, ils ont collaboré pour créer des ressources et promouvoir largement la mise à niveau du logiciel OJS afin d'améliorer les fonctionnalités des métadonnées. Ils savent que la mise à niveau est parfois un obstacle et font de leur mieux pour aider PKP à fournir davantage de ressources. </a:t>
            </a:r>
            <a:endParaRPr>
              <a:latin typeface="DM Sans"/>
              <a:ea typeface="DM Sans"/>
              <a:cs typeface="DM Sans"/>
              <a:sym typeface="DM Sans"/>
            </a:endParaRPr>
          </a:p>
        </p:txBody>
      </p:sp>
      <p:sp>
        <p:nvSpPr>
          <p:cNvPr id="255" name="Google Shape;255;p42"/>
          <p:cNvSpPr txBox="1">
            <a:spLocks noGrp="1"/>
          </p:cNvSpPr>
          <p:nvPr>
            <p:ph type="title"/>
          </p:nvPr>
        </p:nvSpPr>
        <p:spPr>
          <a:xfrm>
            <a:off x="4832400" y="445025"/>
            <a:ext cx="3447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Crossref</a:t>
            </a:r>
            <a:endParaRPr b="1">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Alors, quelle conclusion en tirer ?</a:t>
            </a:r>
            <a:endParaRPr b="1">
              <a:latin typeface="Helvetica Neue"/>
              <a:ea typeface="Helvetica Neue"/>
              <a:cs typeface="Helvetica Neue"/>
              <a:sym typeface="Helvetica Neue"/>
            </a:endParaRPr>
          </a:p>
        </p:txBody>
      </p:sp>
      <p:sp>
        <p:nvSpPr>
          <p:cNvPr id="261" name="Google Shape;261;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latin typeface="DM Sans"/>
                <a:ea typeface="DM Sans"/>
                <a:cs typeface="DM Sans"/>
                <a:sym typeface="DM Sans"/>
              </a:rPr>
              <a:t>Il s'agit d'un défi à plusieurs facettes. La responsabilité d'améliorer les métadonnées relatives au financement et aux rapports est partagée entre un très grand nombre de personnes.</a:t>
            </a:r>
            <a:endParaRPr>
              <a:latin typeface="DM Sans"/>
              <a:ea typeface="DM Sans"/>
              <a:cs typeface="DM Sans"/>
              <a:sym typeface="DM Sans"/>
            </a:endParaRPr>
          </a:p>
        </p:txBody>
      </p:sp>
      <p:sp>
        <p:nvSpPr>
          <p:cNvPr id="262" name="Google Shape;262;p43"/>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Font typeface="DM Sans"/>
              <a:buChar char="●"/>
            </a:pPr>
            <a:r>
              <a:rPr lang="en-GB">
                <a:latin typeface="DM Sans"/>
                <a:ea typeface="DM Sans"/>
                <a:cs typeface="DM Sans"/>
                <a:sym typeface="DM Sans"/>
              </a:rPr>
              <a:t>les agences d'enregistrement des PID</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les bailleurs de fonds de la recherche</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les bureaux de recherche institutionnels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les auteurs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les éditeurs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développeurs et gestionnaires de plateformes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bibliothécaires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communautés de pratique</a:t>
            </a:r>
            <a:endParaRPr>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000" b="1" dirty="0">
                <a:latin typeface="Helvetica Neue"/>
                <a:ea typeface="Helvetica Neue"/>
                <a:cs typeface="Helvetica Neue"/>
                <a:sym typeface="Helvetica Neue"/>
              </a:rPr>
              <a:t>Je compare </a:t>
            </a:r>
            <a:r>
              <a:rPr lang="en-GB" sz="2000" b="1" dirty="0" err="1">
                <a:latin typeface="Helvetica Neue"/>
                <a:ea typeface="Helvetica Neue"/>
                <a:cs typeface="Helvetica Neue"/>
                <a:sym typeface="Helvetica Neue"/>
              </a:rPr>
              <a:t>souvent</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cette</a:t>
            </a:r>
            <a:r>
              <a:rPr lang="en-GB" sz="2000" b="1" dirty="0">
                <a:latin typeface="Helvetica Neue"/>
                <a:ea typeface="Helvetica Neue"/>
                <a:cs typeface="Helvetica Neue"/>
                <a:sym typeface="Helvetica Neue"/>
              </a:rPr>
              <a:t> infrastructure ouverte à un réseau municipal </a:t>
            </a:r>
            <a:r>
              <a:rPr lang="en-GB" sz="2000" b="1" dirty="0" err="1">
                <a:latin typeface="Helvetica Neue"/>
                <a:ea typeface="Helvetica Neue"/>
                <a:cs typeface="Helvetica Neue"/>
                <a:sym typeface="Helvetica Neue"/>
              </a:rPr>
              <a:t>d'approvisionnement</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en</a:t>
            </a:r>
            <a:r>
              <a:rPr lang="en-GB" sz="2000" b="1" dirty="0">
                <a:latin typeface="Helvetica Neue"/>
                <a:ea typeface="Helvetica Neue"/>
                <a:cs typeface="Helvetica Neue"/>
                <a:sym typeface="Helvetica Neue"/>
              </a:rPr>
              <a:t> eau. Je </a:t>
            </a:r>
            <a:r>
              <a:rPr lang="en-GB" sz="2000" b="1" dirty="0" err="1">
                <a:latin typeface="Helvetica Neue"/>
                <a:ea typeface="Helvetica Neue"/>
                <a:cs typeface="Helvetica Neue"/>
                <a:sym typeface="Helvetica Neue"/>
              </a:rPr>
              <a:t>pense</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qu'il</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serait</a:t>
            </a:r>
            <a:r>
              <a:rPr lang="en-GB" sz="2000" b="1" dirty="0">
                <a:latin typeface="Helvetica Neue"/>
                <a:ea typeface="Helvetica Neue"/>
                <a:cs typeface="Helvetica Neue"/>
                <a:sym typeface="Helvetica Neue"/>
              </a:rPr>
              <a:t> sans doute plus </a:t>
            </a:r>
            <a:r>
              <a:rPr lang="en-GB" sz="2000" b="1" dirty="0" err="1">
                <a:latin typeface="Helvetica Neue"/>
                <a:ea typeface="Helvetica Neue"/>
                <a:cs typeface="Helvetica Neue"/>
                <a:sym typeface="Helvetica Neue"/>
              </a:rPr>
              <a:t>juste</a:t>
            </a:r>
            <a:r>
              <a:rPr lang="en-GB" sz="2000" b="1" dirty="0">
                <a:latin typeface="Helvetica Neue"/>
                <a:ea typeface="Helvetica Neue"/>
                <a:cs typeface="Helvetica Neue"/>
                <a:sym typeface="Helvetica Neue"/>
              </a:rPr>
              <a:t> de la comparer à un ensemble de </a:t>
            </a:r>
            <a:r>
              <a:rPr lang="en-GB" sz="2000" b="1" i="1" dirty="0">
                <a:latin typeface="Helvetica Neue"/>
                <a:ea typeface="Helvetica Neue"/>
                <a:cs typeface="Helvetica Neue"/>
                <a:sym typeface="Helvetica Neue"/>
              </a:rPr>
              <a:t>réseaux de </a:t>
            </a:r>
            <a:r>
              <a:rPr lang="en-GB" sz="2000" b="1" i="1" dirty="0" err="1">
                <a:latin typeface="Helvetica Neue"/>
                <a:ea typeface="Helvetica Neue"/>
                <a:cs typeface="Helvetica Neue"/>
                <a:sym typeface="Helvetica Neue"/>
              </a:rPr>
              <a:t>fluides</a:t>
            </a:r>
            <a:r>
              <a:rPr lang="en-GB" sz="2000" b="1" i="1" dirty="0">
                <a:latin typeface="Helvetica Neue"/>
                <a:ea typeface="Helvetica Neue"/>
                <a:cs typeface="Helvetica Neue"/>
                <a:sym typeface="Helvetica Neue"/>
              </a:rPr>
              <a:t> </a:t>
            </a:r>
            <a:r>
              <a:rPr lang="en-GB" sz="2000" b="1" i="1" dirty="0" err="1">
                <a:latin typeface="Helvetica Neue"/>
                <a:ea typeface="Helvetica Neue"/>
                <a:cs typeface="Helvetica Neue"/>
                <a:sym typeface="Helvetica Neue"/>
              </a:rPr>
              <a:t>interconnectés</a:t>
            </a:r>
            <a:r>
              <a:rPr lang="en-GB" sz="2000" b="1" i="1" dirty="0">
                <a:latin typeface="Helvetica Neue"/>
                <a:ea typeface="Helvetica Neue"/>
                <a:cs typeface="Helvetica Neue"/>
                <a:sym typeface="Helvetica Neue"/>
              </a:rPr>
              <a:t> qui ne </a:t>
            </a:r>
            <a:r>
              <a:rPr lang="en-GB" sz="2000" b="1" i="1" dirty="0" err="1">
                <a:latin typeface="Helvetica Neue"/>
                <a:ea typeface="Helvetica Neue"/>
                <a:cs typeface="Helvetica Neue"/>
                <a:sym typeface="Helvetica Neue"/>
              </a:rPr>
              <a:t>fonctionnent</a:t>
            </a:r>
            <a:r>
              <a:rPr lang="en-GB" sz="2000" b="1" i="1" dirty="0">
                <a:latin typeface="Helvetica Neue"/>
                <a:ea typeface="Helvetica Neue"/>
                <a:cs typeface="Helvetica Neue"/>
                <a:sym typeface="Helvetica Neue"/>
              </a:rPr>
              <a:t> pas </a:t>
            </a:r>
            <a:r>
              <a:rPr lang="en-GB" sz="2000" b="1" i="1" dirty="0" err="1">
                <a:latin typeface="Helvetica Neue"/>
                <a:ea typeface="Helvetica Neue"/>
                <a:cs typeface="Helvetica Neue"/>
                <a:sym typeface="Helvetica Neue"/>
              </a:rPr>
              <a:t>tous</a:t>
            </a:r>
            <a:r>
              <a:rPr lang="en-GB" sz="2000" b="1" i="1" dirty="0">
                <a:latin typeface="Helvetica Neue"/>
                <a:ea typeface="Helvetica Neue"/>
                <a:cs typeface="Helvetica Neue"/>
                <a:sym typeface="Helvetica Neue"/>
              </a:rPr>
              <a:t> de la </a:t>
            </a:r>
            <a:r>
              <a:rPr lang="en-GB" sz="2000" b="1" i="1" dirty="0" err="1">
                <a:latin typeface="Helvetica Neue"/>
                <a:ea typeface="Helvetica Neue"/>
                <a:cs typeface="Helvetica Neue"/>
                <a:sym typeface="Helvetica Neue"/>
              </a:rPr>
              <a:t>même</a:t>
            </a:r>
            <a:r>
              <a:rPr lang="en-GB" sz="2000" b="1" i="1" dirty="0">
                <a:latin typeface="Helvetica Neue"/>
                <a:ea typeface="Helvetica Neue"/>
                <a:cs typeface="Helvetica Neue"/>
                <a:sym typeface="Helvetica Neue"/>
              </a:rPr>
              <a:t> manière, qui, dans </a:t>
            </a:r>
            <a:r>
              <a:rPr lang="en-GB" sz="2000" b="1" i="1" dirty="0" err="1">
                <a:latin typeface="Helvetica Neue"/>
                <a:ea typeface="Helvetica Neue"/>
                <a:cs typeface="Helvetica Neue"/>
                <a:sym typeface="Helvetica Neue"/>
              </a:rPr>
              <a:t>certains</a:t>
            </a:r>
            <a:r>
              <a:rPr lang="en-GB" sz="2000" b="1" i="1" dirty="0">
                <a:latin typeface="Helvetica Neue"/>
                <a:ea typeface="Helvetica Neue"/>
                <a:cs typeface="Helvetica Neue"/>
                <a:sym typeface="Helvetica Neue"/>
              </a:rPr>
              <a:t> </a:t>
            </a:r>
            <a:r>
              <a:rPr lang="en-GB" sz="2000" b="1" i="1" dirty="0" err="1">
                <a:latin typeface="Helvetica Neue"/>
                <a:ea typeface="Helvetica Neue"/>
                <a:cs typeface="Helvetica Neue"/>
                <a:sym typeface="Helvetica Neue"/>
              </a:rPr>
              <a:t>cas</a:t>
            </a:r>
            <a:r>
              <a:rPr lang="en-GB" sz="2000" b="1" i="1" dirty="0">
                <a:latin typeface="Helvetica Neue"/>
                <a:ea typeface="Helvetica Neue"/>
                <a:cs typeface="Helvetica Neue"/>
                <a:sym typeface="Helvetica Neue"/>
              </a:rPr>
              <a:t>, ne </a:t>
            </a:r>
            <a:r>
              <a:rPr lang="en-GB" sz="2000" b="1" i="1" dirty="0" err="1">
                <a:latin typeface="Helvetica Neue"/>
                <a:ea typeface="Helvetica Neue"/>
                <a:cs typeface="Helvetica Neue"/>
                <a:sym typeface="Helvetica Neue"/>
              </a:rPr>
              <a:t>sont</a:t>
            </a:r>
            <a:r>
              <a:rPr lang="en-GB" sz="2000" b="1" i="1" dirty="0">
                <a:latin typeface="Helvetica Neue"/>
                <a:ea typeface="Helvetica Neue"/>
                <a:cs typeface="Helvetica Neue"/>
                <a:sym typeface="Helvetica Neue"/>
              </a:rPr>
              <a:t> pas compatibles entre </a:t>
            </a:r>
            <a:r>
              <a:rPr lang="en-GB" sz="2000" b="1" i="1" dirty="0" err="1">
                <a:latin typeface="Helvetica Neue"/>
                <a:ea typeface="Helvetica Neue"/>
                <a:cs typeface="Helvetica Neue"/>
                <a:sym typeface="Helvetica Neue"/>
              </a:rPr>
              <a:t>eux</a:t>
            </a:r>
            <a:r>
              <a:rPr lang="en-GB" sz="2000" b="1" i="1" dirty="0">
                <a:latin typeface="Helvetica Neue"/>
                <a:ea typeface="Helvetica Neue"/>
                <a:cs typeface="Helvetica Neue"/>
                <a:sym typeface="Helvetica Neue"/>
              </a:rPr>
              <a:t> et qui, dans </a:t>
            </a:r>
            <a:r>
              <a:rPr lang="en-GB" sz="2000" b="1" i="1" dirty="0" err="1">
                <a:latin typeface="Helvetica Neue"/>
                <a:ea typeface="Helvetica Neue"/>
                <a:cs typeface="Helvetica Neue"/>
                <a:sym typeface="Helvetica Neue"/>
              </a:rPr>
              <a:t>d'autres</a:t>
            </a:r>
            <a:r>
              <a:rPr lang="en-GB" sz="2000" b="1" i="1" dirty="0">
                <a:latin typeface="Helvetica Neue"/>
                <a:ea typeface="Helvetica Neue"/>
                <a:cs typeface="Helvetica Neue"/>
                <a:sym typeface="Helvetica Neue"/>
              </a:rPr>
              <a:t>, </a:t>
            </a:r>
            <a:r>
              <a:rPr lang="en-GB" sz="2000" b="1" i="1" dirty="0" err="1">
                <a:latin typeface="Helvetica Neue"/>
                <a:ea typeface="Helvetica Neue"/>
                <a:cs typeface="Helvetica Neue"/>
                <a:sym typeface="Helvetica Neue"/>
              </a:rPr>
              <a:t>sont</a:t>
            </a:r>
            <a:r>
              <a:rPr lang="en-GB" sz="2000" b="1" i="1" dirty="0">
                <a:latin typeface="Helvetica Neue"/>
                <a:ea typeface="Helvetica Neue"/>
                <a:cs typeface="Helvetica Neue"/>
                <a:sym typeface="Helvetica Neue"/>
              </a:rPr>
              <a:t> </a:t>
            </a:r>
            <a:r>
              <a:rPr lang="en-GB" sz="2000" b="1" i="1" dirty="0" err="1">
                <a:latin typeface="Helvetica Neue"/>
                <a:ea typeface="Helvetica Neue"/>
                <a:cs typeface="Helvetica Neue"/>
                <a:sym typeface="Helvetica Neue"/>
              </a:rPr>
              <a:t>gérés</a:t>
            </a:r>
            <a:r>
              <a:rPr lang="en-GB" sz="2000" b="1" i="1" dirty="0">
                <a:latin typeface="Helvetica Neue"/>
                <a:ea typeface="Helvetica Neue"/>
                <a:cs typeface="Helvetica Neue"/>
                <a:sym typeface="Helvetica Neue"/>
              </a:rPr>
              <a:t> par des gens qui </a:t>
            </a:r>
            <a:r>
              <a:rPr lang="en-GB" sz="2000" b="1" i="1" dirty="0" err="1">
                <a:latin typeface="Helvetica Neue"/>
                <a:ea typeface="Helvetica Neue"/>
                <a:cs typeface="Helvetica Neue"/>
                <a:sym typeface="Helvetica Neue"/>
              </a:rPr>
              <a:t>veulent</a:t>
            </a:r>
            <a:r>
              <a:rPr lang="en-GB" sz="2000" b="1" i="1" dirty="0">
                <a:latin typeface="Helvetica Neue"/>
                <a:ea typeface="Helvetica Neue"/>
                <a:cs typeface="Helvetica Neue"/>
                <a:sym typeface="Helvetica Neue"/>
              </a:rPr>
              <a:t> nous faire </a:t>
            </a:r>
            <a:r>
              <a:rPr lang="en-GB" sz="2000" b="1" i="1" dirty="0" err="1">
                <a:latin typeface="Helvetica Neue"/>
                <a:ea typeface="Helvetica Neue"/>
                <a:cs typeface="Helvetica Neue"/>
                <a:sym typeface="Helvetica Neue"/>
              </a:rPr>
              <a:t>boire</a:t>
            </a:r>
            <a:r>
              <a:rPr lang="en-GB" sz="2000" b="1" i="1" dirty="0">
                <a:latin typeface="Helvetica Neue"/>
                <a:ea typeface="Helvetica Neue"/>
                <a:cs typeface="Helvetica Neue"/>
                <a:sym typeface="Helvetica Neue"/>
              </a:rPr>
              <a:t> </a:t>
            </a:r>
            <a:r>
              <a:rPr lang="en-GB" sz="2000" b="1" i="1" dirty="0" err="1">
                <a:latin typeface="Helvetica Neue"/>
                <a:ea typeface="Helvetica Neue"/>
                <a:cs typeface="Helvetica Neue"/>
                <a:sym typeface="Helvetica Neue"/>
              </a:rPr>
              <a:t>une</a:t>
            </a:r>
            <a:r>
              <a:rPr lang="en-GB" sz="2000" b="1" i="1" dirty="0">
                <a:latin typeface="Helvetica Neue"/>
                <a:ea typeface="Helvetica Neue"/>
                <a:cs typeface="Helvetica Neue"/>
                <a:sym typeface="Helvetica Neue"/>
              </a:rPr>
              <a:t> eau de </a:t>
            </a:r>
            <a:r>
              <a:rPr lang="en-GB" sz="2000" b="1" i="1" dirty="0" err="1">
                <a:latin typeface="Helvetica Neue"/>
                <a:ea typeface="Helvetica Neue"/>
                <a:cs typeface="Helvetica Neue"/>
                <a:sym typeface="Helvetica Neue"/>
              </a:rPr>
              <a:t>mauvaise</a:t>
            </a:r>
            <a:r>
              <a:rPr lang="en-GB" sz="2000" b="1" i="1" dirty="0">
                <a:latin typeface="Helvetica Neue"/>
                <a:ea typeface="Helvetica Neue"/>
                <a:cs typeface="Helvetica Neue"/>
                <a:sym typeface="Helvetica Neue"/>
              </a:rPr>
              <a:t> </a:t>
            </a:r>
            <a:r>
              <a:rPr lang="en-GB" sz="2000" b="1" i="1" dirty="0" err="1">
                <a:latin typeface="Helvetica Neue"/>
                <a:ea typeface="Helvetica Neue"/>
                <a:cs typeface="Helvetica Neue"/>
                <a:sym typeface="Helvetica Neue"/>
              </a:rPr>
              <a:t>qualité</a:t>
            </a:r>
            <a:r>
              <a:rPr lang="en-GB" sz="2000" b="1" i="1" dirty="0">
                <a:latin typeface="Helvetica Neue"/>
                <a:ea typeface="Helvetica Neue"/>
                <a:cs typeface="Helvetica Neue"/>
                <a:sym typeface="Helvetica Neue"/>
              </a:rPr>
              <a:t>… et </a:t>
            </a:r>
            <a:r>
              <a:rPr lang="en-GB" sz="2000" b="1" i="1" dirty="0" err="1">
                <a:latin typeface="Helvetica Neue"/>
                <a:ea typeface="Helvetica Neue"/>
                <a:cs typeface="Helvetica Neue"/>
                <a:sym typeface="Helvetica Neue"/>
              </a:rPr>
              <a:t>euh</a:t>
            </a:r>
            <a:r>
              <a:rPr lang="en-GB" sz="2000" b="1" i="1" dirty="0">
                <a:latin typeface="Helvetica Neue"/>
                <a:ea typeface="Helvetica Neue"/>
                <a:cs typeface="Helvetica Neue"/>
                <a:sym typeface="Helvetica Neue"/>
              </a:rPr>
              <a:t>…</a:t>
            </a:r>
            <a:endParaRPr sz="2000" b="1" dirty="0">
              <a:latin typeface="Helvetica Neue"/>
              <a:ea typeface="Helvetica Neue"/>
              <a:cs typeface="Helvetica Neue"/>
              <a:sym typeface="Helvetica Neue"/>
            </a:endParaRPr>
          </a:p>
          <a:p>
            <a:pPr marL="0" lvl="0" indent="0" algn="l" rtl="0">
              <a:spcBef>
                <a:spcPts val="0"/>
              </a:spcBef>
              <a:spcAft>
                <a:spcPts val="0"/>
              </a:spcAft>
              <a:buNone/>
            </a:pPr>
            <a:endParaRPr sz="2000" b="1" dirty="0">
              <a:latin typeface="Helvetica Neue"/>
              <a:ea typeface="Helvetica Neue"/>
              <a:cs typeface="Helvetica Neue"/>
              <a:sym typeface="Helvetica Neue"/>
            </a:endParaRPr>
          </a:p>
          <a:p>
            <a:pPr marL="0" lvl="0" indent="0" algn="l" rtl="0">
              <a:spcBef>
                <a:spcPts val="0"/>
              </a:spcBef>
              <a:spcAft>
                <a:spcPts val="0"/>
              </a:spcAft>
              <a:buNone/>
            </a:pPr>
            <a:r>
              <a:rPr lang="en-GB" sz="2000" b="1" dirty="0">
                <a:latin typeface="Helvetica Neue"/>
                <a:ea typeface="Helvetica Neue"/>
                <a:cs typeface="Helvetica Neue"/>
                <a:sym typeface="Helvetica Neue"/>
              </a:rPr>
              <a:t>Je suppose </a:t>
            </a:r>
            <a:r>
              <a:rPr lang="en-GB" sz="2000" b="1" dirty="0" err="1">
                <a:latin typeface="Helvetica Neue"/>
                <a:ea typeface="Helvetica Neue"/>
                <a:cs typeface="Helvetica Neue"/>
                <a:sym typeface="Helvetica Neue"/>
              </a:rPr>
              <a:t>que</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ce</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que</a:t>
            </a:r>
            <a:r>
              <a:rPr lang="en-GB" sz="2000" b="1" dirty="0">
                <a:latin typeface="Helvetica Neue"/>
                <a:ea typeface="Helvetica Neue"/>
                <a:cs typeface="Helvetica Neue"/>
                <a:sym typeface="Helvetica Neue"/>
              </a:rPr>
              <a:t> je </a:t>
            </a:r>
            <a:r>
              <a:rPr lang="en-GB" sz="2000" b="1" dirty="0" err="1">
                <a:latin typeface="Helvetica Neue"/>
                <a:ea typeface="Helvetica Neue"/>
                <a:cs typeface="Helvetica Neue"/>
                <a:sym typeface="Helvetica Neue"/>
              </a:rPr>
              <a:t>veux</a:t>
            </a:r>
            <a:r>
              <a:rPr lang="en-GB" sz="2000" b="1" dirty="0">
                <a:latin typeface="Helvetica Neue"/>
                <a:ea typeface="Helvetica Neue"/>
                <a:cs typeface="Helvetica Neue"/>
                <a:sym typeface="Helvetica Neue"/>
              </a:rPr>
              <a:t> dire, </a:t>
            </a:r>
            <a:r>
              <a:rPr lang="en-GB" sz="2000" b="1" dirty="0" err="1">
                <a:latin typeface="Helvetica Neue"/>
                <a:ea typeface="Helvetica Neue"/>
                <a:cs typeface="Helvetica Neue"/>
                <a:sym typeface="Helvetica Neue"/>
              </a:rPr>
              <a:t>c'est</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que</a:t>
            </a:r>
            <a:r>
              <a:rPr lang="en-GB" sz="2000" b="1" dirty="0">
                <a:latin typeface="Helvetica Neue"/>
                <a:ea typeface="Helvetica Neue"/>
                <a:cs typeface="Helvetica Neue"/>
                <a:sym typeface="Helvetica Neue"/>
              </a:rPr>
              <a:t> le fait de </a:t>
            </a:r>
            <a:r>
              <a:rPr lang="en-GB" sz="2000" b="1" dirty="0" err="1">
                <a:latin typeface="Helvetica Neue"/>
                <a:ea typeface="Helvetica Neue"/>
                <a:cs typeface="Helvetica Neue"/>
                <a:sym typeface="Helvetica Neue"/>
              </a:rPr>
              <a:t>pouvoir</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boire</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directement</a:t>
            </a:r>
            <a:r>
              <a:rPr lang="en-GB" sz="2000" b="1" dirty="0">
                <a:latin typeface="Helvetica Neue"/>
                <a:ea typeface="Helvetica Neue"/>
                <a:cs typeface="Helvetica Neue"/>
                <a:sym typeface="Helvetica Neue"/>
              </a:rPr>
              <a:t> au </a:t>
            </a:r>
            <a:r>
              <a:rPr lang="en-GB" sz="2000" b="1" dirty="0" err="1">
                <a:latin typeface="Helvetica Neue"/>
                <a:ea typeface="Helvetica Neue"/>
                <a:cs typeface="Helvetica Neue"/>
                <a:sym typeface="Helvetica Neue"/>
              </a:rPr>
              <a:t>robinet</a:t>
            </a:r>
            <a:r>
              <a:rPr lang="en-GB" sz="2000" b="1" dirty="0">
                <a:latin typeface="Helvetica Neue"/>
                <a:ea typeface="Helvetica Neue"/>
                <a:cs typeface="Helvetica Neue"/>
                <a:sym typeface="Helvetica Neue"/>
              </a:rPr>
              <a:t> ne </a:t>
            </a:r>
            <a:r>
              <a:rPr lang="en-GB" sz="2000" b="1" dirty="0" err="1">
                <a:latin typeface="Helvetica Neue"/>
                <a:ea typeface="Helvetica Neue"/>
                <a:cs typeface="Helvetica Neue"/>
                <a:sym typeface="Helvetica Neue"/>
              </a:rPr>
              <a:t>signifie</a:t>
            </a:r>
            <a:r>
              <a:rPr lang="en-GB" sz="2000" b="1" dirty="0">
                <a:latin typeface="Helvetica Neue"/>
                <a:ea typeface="Helvetica Neue"/>
                <a:cs typeface="Helvetica Neue"/>
                <a:sym typeface="Helvetica Neue"/>
              </a:rPr>
              <a:t> pas </a:t>
            </a:r>
            <a:r>
              <a:rPr lang="en-GB" sz="2000" b="1" dirty="0" err="1">
                <a:latin typeface="Helvetica Neue"/>
                <a:ea typeface="Helvetica Neue"/>
                <a:cs typeface="Helvetica Neue"/>
                <a:sym typeface="Helvetica Neue"/>
              </a:rPr>
              <a:t>que</a:t>
            </a:r>
            <a:r>
              <a:rPr lang="en-GB" sz="2000" b="1" dirty="0">
                <a:latin typeface="Helvetica Neue"/>
                <a:ea typeface="Helvetica Neue"/>
                <a:cs typeface="Helvetica Neue"/>
                <a:sym typeface="Helvetica Neue"/>
              </a:rPr>
              <a:t> </a:t>
            </a:r>
            <a:r>
              <a:rPr lang="en-GB" sz="2000" b="1" dirty="0" err="1">
                <a:latin typeface="Helvetica Neue"/>
                <a:ea typeface="Helvetica Neue"/>
                <a:cs typeface="Helvetica Neue"/>
                <a:sym typeface="Helvetica Neue"/>
              </a:rPr>
              <a:t>l'eau</a:t>
            </a:r>
            <a:r>
              <a:rPr lang="en-GB" sz="2000" b="1" dirty="0">
                <a:latin typeface="Helvetica Neue"/>
                <a:ea typeface="Helvetica Neue"/>
                <a:cs typeface="Helvetica Neue"/>
                <a:sym typeface="Helvetica Neue"/>
              </a:rPr>
              <a:t> est propre. </a:t>
            </a:r>
            <a:endParaRPr sz="2000" b="1" dirty="0">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Il est important que nous gérions nos attentes.</a:t>
            </a:r>
            <a:endParaRPr sz="2500" b="1">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Même si le PID était adopté à 100 % </a:t>
            </a:r>
            <a:r>
              <a:rPr lang="en-GB" sz="2500" b="1" i="1">
                <a:latin typeface="Helvetica Neue"/>
                <a:ea typeface="Helvetica Neue"/>
                <a:cs typeface="Helvetica Neue"/>
                <a:sym typeface="Helvetica Neue"/>
              </a:rPr>
              <a:t>dès aujourd’hui</a:t>
            </a:r>
            <a:r>
              <a:rPr lang="en-GB" sz="2500" b="1">
                <a:latin typeface="Helvetica Neue"/>
                <a:ea typeface="Helvetica Neue"/>
                <a:cs typeface="Helvetica Neue"/>
                <a:sym typeface="Helvetica Neue"/>
              </a:rPr>
              <a:t>, on se retrouverait quand même avec une guirlande de Noël complètement emmêlée, dont de nombreuses ampoules manqueraient. Ce qui est essentiel ici, c’est de rester à l’écoute du débat et d’apporter notre soutien aux fournisseurs d’infrastructures ouvertes et aux développeurs chaque fois que nous le pouvons ! </a:t>
            </a:r>
            <a:endParaRPr sz="2500" b="1">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Merci ! Des questions ?</a:t>
            </a:r>
            <a:endParaRPr sz="2500" b="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03D1782-DBF8-8992-779A-7B1BEC40580E}"/>
              </a:ext>
            </a:extLst>
          </p:cNvPr>
          <p:cNvSpPr>
            <a:spLocks noGrp="1"/>
          </p:cNvSpPr>
          <p:nvPr>
            <p:ph type="title"/>
          </p:nvPr>
        </p:nvSpPr>
        <p:spPr/>
        <p:txBody>
          <a:bodyPr/>
          <a:lstStyle/>
          <a:p>
            <a:r>
              <a:rPr lang="en-US">
                <a:latin typeface="Arial"/>
                <a:ea typeface="Verdana"/>
                <a:cs typeface="Arial"/>
              </a:rPr>
              <a:t>Identifiants persistants (PID) au Canada</a:t>
            </a:r>
            <a:endParaRPr lang="en-US"/>
          </a:p>
        </p:txBody>
      </p:sp>
      <p:sp>
        <p:nvSpPr>
          <p:cNvPr id="4" name="Slide Number Placeholder 3">
            <a:extLst>
              <a:ext uri="{FF2B5EF4-FFF2-40B4-BE49-F238E27FC236}">
                <a16:creationId xmlns:a16="http://schemas.microsoft.com/office/drawing/2014/main" id="{2E845040-FFE2-015D-B8F2-EF513BAC7D17}"/>
              </a:ext>
            </a:extLst>
          </p:cNvPr>
          <p:cNvSpPr>
            <a:spLocks noGrp="1"/>
          </p:cNvSpPr>
          <p:nvPr>
            <p:ph type="sldNum" sz="quarter" idx="12"/>
            <p:custDataLst>
              <p:tags r:id="rId1"/>
            </p:custDataLst>
          </p:nvPr>
        </p:nvSpPr>
        <p:spPr>
          <a:prstGeom prst="rect">
            <a:avLst/>
          </a:prstGeom>
        </p:spPr>
        <p:txBody>
          <a:bodyPr vert="horz" lIns="0" tIns="0" rIns="0" bIns="0" rtlCol="0" anchor="b" anchorCtr="0"/>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ClrTx/>
            </a:pPr>
            <a:fld id="{3C9533AE-A712-CF41-A409-5A780E65BBC7}" type="slidenum">
              <a:rPr lang="en-US">
                <a:solidFill>
                  <a:prstClr val="black"/>
                </a:solidFill>
              </a:rPr>
              <a:t>4</a:t>
            </a:fld>
            <a:endParaRPr lang="en-US">
              <a:solidFill>
                <a:prstClr val="black"/>
              </a:solidFill>
            </a:endParaRPr>
          </a:p>
        </p:txBody>
      </p:sp>
      <p:sp>
        <p:nvSpPr>
          <p:cNvPr id="5" name="Content Placeholder 2">
            <a:extLst>
              <a:ext uri="{FF2B5EF4-FFF2-40B4-BE49-F238E27FC236}">
                <a16:creationId xmlns:a16="http://schemas.microsoft.com/office/drawing/2014/main" id="{1C5D001A-BD81-D2E4-768A-94A6379FA3B4}"/>
              </a:ext>
            </a:extLst>
          </p:cNvPr>
          <p:cNvSpPr txBox="1">
            <a:spLocks/>
          </p:cNvSpPr>
          <p:nvPr>
            <p:custDataLst>
              <p:tags r:id="rId2"/>
            </p:custDataLst>
          </p:nvPr>
        </p:nvSpPr>
        <p:spPr>
          <a:xfrm>
            <a:off x="4657382" y="1340495"/>
            <a:ext cx="4226316" cy="2811620"/>
          </a:xfrm>
          <a:prstGeom prst="rect">
            <a:avLst/>
          </a:prstGeom>
        </p:spPr>
        <p:txBody>
          <a:bodyPr vert="horz" lIns="68580" tIns="34290" rIns="68580" bIns="3429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endParaRPr lang="en-CA" sz="2175">
              <a:solidFill>
                <a:prstClr val="black"/>
              </a:solidFill>
            </a:endParaRPr>
          </a:p>
        </p:txBody>
      </p:sp>
      <p:sp>
        <p:nvSpPr>
          <p:cNvPr id="2" name="Rectangle: Rounded Corners 1">
            <a:extLst>
              <a:ext uri="{FF2B5EF4-FFF2-40B4-BE49-F238E27FC236}">
                <a16:creationId xmlns:a16="http://schemas.microsoft.com/office/drawing/2014/main" id="{1EC872F8-27E0-C969-7518-8CF6FA274BB1}"/>
              </a:ext>
            </a:extLst>
          </p:cNvPr>
          <p:cNvSpPr/>
          <p:nvPr/>
        </p:nvSpPr>
        <p:spPr>
          <a:xfrm>
            <a:off x="874793" y="1537855"/>
            <a:ext cx="8132016" cy="1523500"/>
          </a:xfrm>
          <a:prstGeom prst="roundRect">
            <a:avLst/>
          </a:prstGeom>
          <a:solidFill>
            <a:schemeClr val="accent5">
              <a:lumMod val="20000"/>
              <a:lumOff val="80000"/>
            </a:schemeClr>
          </a:solidFill>
          <a:ln>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 name="Rectangle 17">
            <a:extLst>
              <a:ext uri="{FF2B5EF4-FFF2-40B4-BE49-F238E27FC236}">
                <a16:creationId xmlns:a16="http://schemas.microsoft.com/office/drawing/2014/main" id="{0EA5C746-36C6-3F20-3DE4-3B775BD2EF44}"/>
              </a:ext>
            </a:extLst>
          </p:cNvPr>
          <p:cNvSpPr/>
          <p:nvPr/>
        </p:nvSpPr>
        <p:spPr>
          <a:xfrm>
            <a:off x="1376528" y="3084125"/>
            <a:ext cx="6743700" cy="1693718"/>
          </a:xfrm>
          <a:prstGeom prst="upArrowCallou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F5742BEB-41BB-FA64-E256-F1DB978D3D89}"/>
              </a:ext>
            </a:extLst>
          </p:cNvPr>
          <p:cNvSpPr txBox="1"/>
          <p:nvPr/>
        </p:nvSpPr>
        <p:spPr>
          <a:xfrm>
            <a:off x="6103824" y="1900870"/>
            <a:ext cx="2816896" cy="900246"/>
          </a:xfrm>
          <a:prstGeom prst="rect">
            <a:avLst/>
          </a:prstGeom>
          <a:noFill/>
        </p:spPr>
        <p:txBody>
          <a:bodyPr wrap="square" lIns="68580" tIns="34290" rIns="68580" bIns="34290" anchor="t">
            <a:spAutoFit/>
          </a:bodyPr>
          <a:lstStyle/>
          <a:p>
            <a:pPr defTabSz="685800">
              <a:buClrTx/>
            </a:pPr>
            <a:r>
              <a:rPr lang="en-US" sz="1350" b="1" kern="1200" dirty="0">
                <a:solidFill>
                  <a:prstClr val="black"/>
                </a:solidFill>
                <a:ea typeface="+mn-ea"/>
              </a:rPr>
              <a:t>Consortium DataCite Canada</a:t>
            </a:r>
          </a:p>
          <a:p>
            <a:pPr lvl="1" defTabSz="685800">
              <a:buClrTx/>
              <a:buFont typeface="Arial,Sans-Serif"/>
              <a:buChar char="•"/>
            </a:pPr>
            <a:r>
              <a:rPr lang="en-US" sz="1350" kern="1200" dirty="0">
                <a:solidFill>
                  <a:prstClr val="black"/>
                </a:solidFill>
                <a:ea typeface="+mn-ea"/>
              </a:rPr>
              <a:t> 95 membres (dont la FCI)</a:t>
            </a:r>
          </a:p>
          <a:p>
            <a:pPr lvl="1" defTabSz="685800">
              <a:buClrTx/>
              <a:buFont typeface="Arial,Sans-Serif"/>
              <a:buChar char="•"/>
            </a:pPr>
            <a:r>
              <a:rPr lang="en-US" sz="1350" kern="1200" dirty="0">
                <a:solidFill>
                  <a:prstClr val="black"/>
                </a:solidFill>
                <a:ea typeface="+mn-ea"/>
              </a:rPr>
              <a:t> 126 dépôts</a:t>
            </a:r>
            <a:endParaRPr lang="en-US" sz="1350" kern="1200" dirty="0">
              <a:solidFill>
                <a:prstClr val="black"/>
              </a:solidFill>
              <a:ea typeface="Calibri" panose="020F0502020204030204"/>
            </a:endParaRPr>
          </a:p>
          <a:p>
            <a:pPr lvl="1" defTabSz="685800">
              <a:buClrTx/>
              <a:buFont typeface="Arial,Sans-Serif"/>
              <a:buChar char="•"/>
            </a:pPr>
            <a:r>
              <a:rPr lang="en-US" sz="1350" kern="1200" dirty="0">
                <a:solidFill>
                  <a:prstClr val="black"/>
                </a:solidFill>
                <a:ea typeface="+mn-ea"/>
              </a:rPr>
              <a:t> &gt;775 000 DOI</a:t>
            </a:r>
            <a:endParaRPr lang="en-US" sz="1350" kern="1200" dirty="0">
              <a:solidFill>
                <a:prstClr val="black"/>
              </a:solidFill>
              <a:ea typeface="Calibri" panose="020F0502020204030204"/>
            </a:endParaRPr>
          </a:p>
        </p:txBody>
      </p:sp>
      <p:pic>
        <p:nvPicPr>
          <p:cNvPr id="8" name="Picture 6">
            <a:extLst>
              <a:ext uri="{FF2B5EF4-FFF2-40B4-BE49-F238E27FC236}">
                <a16:creationId xmlns:a16="http://schemas.microsoft.com/office/drawing/2014/main" id="{5666A061-B34F-4B1C-B123-2350EB448FD8}"/>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043655" y="1781790"/>
            <a:ext cx="1046019" cy="1035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and white circle&#10;&#10;Description automatically generated with low confidence">
            <a:extLst>
              <a:ext uri="{FF2B5EF4-FFF2-40B4-BE49-F238E27FC236}">
                <a16:creationId xmlns:a16="http://schemas.microsoft.com/office/drawing/2014/main" id="{000C75ED-745E-723C-934B-082C3CB1E1E3}"/>
              </a:ext>
            </a:extLst>
          </p:cNvPr>
          <p:cNvPicPr>
            <a:picLocks noChangeAspect="1"/>
          </p:cNvPicPr>
          <p:nvPr/>
        </p:nvPicPr>
        <p:blipFill>
          <a:blip r:embed="rId9"/>
          <a:stretch>
            <a:fillRect/>
          </a:stretch>
        </p:blipFill>
        <p:spPr>
          <a:xfrm>
            <a:off x="1079608" y="1742269"/>
            <a:ext cx="1047333" cy="1026082"/>
          </a:xfrm>
          <a:prstGeom prst="rect">
            <a:avLst/>
          </a:prstGeom>
        </p:spPr>
      </p:pic>
      <p:pic>
        <p:nvPicPr>
          <p:cNvPr id="10" name="Picture 9" descr="Text&#10;&#10;Description automatically generated">
            <a:extLst>
              <a:ext uri="{FF2B5EF4-FFF2-40B4-BE49-F238E27FC236}">
                <a16:creationId xmlns:a16="http://schemas.microsoft.com/office/drawing/2014/main" id="{6AAD8115-3092-449B-2AD0-7CB7921D5C68}"/>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val="0"/>
              </a:ext>
            </a:extLst>
          </a:blip>
          <a:srcRect/>
          <a:stretch>
            <a:fillRect/>
          </a:stretch>
        </p:blipFill>
        <p:spPr bwMode="auto">
          <a:xfrm>
            <a:off x="4591197" y="4110495"/>
            <a:ext cx="3119203" cy="395641"/>
          </a:xfrm>
          <a:prstGeom prst="rect">
            <a:avLst/>
          </a:prstGeom>
          <a:noFill/>
          <a:ln>
            <a:noFill/>
          </a:ln>
        </p:spPr>
      </p:pic>
      <p:sp>
        <p:nvSpPr>
          <p:cNvPr id="11" name="TextBox 10">
            <a:extLst>
              <a:ext uri="{FF2B5EF4-FFF2-40B4-BE49-F238E27FC236}">
                <a16:creationId xmlns:a16="http://schemas.microsoft.com/office/drawing/2014/main" id="{DC10B754-FD3B-0F9A-FD59-B6A6C3849BB8}"/>
              </a:ext>
            </a:extLst>
          </p:cNvPr>
          <p:cNvSpPr txBox="1"/>
          <p:nvPr/>
        </p:nvSpPr>
        <p:spPr>
          <a:xfrm>
            <a:off x="2105439" y="1576372"/>
            <a:ext cx="2938216"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ClrTx/>
            </a:pPr>
            <a:r>
              <a:rPr lang="en-US" sz="1350" b="1" kern="1200" dirty="0">
                <a:solidFill>
                  <a:prstClr val="black"/>
                </a:solidFill>
                <a:latin typeface="Arial" panose="020B0604020202020204" pitchFamily="34" charset="0"/>
                <a:ea typeface="+mn-ea"/>
                <a:cs typeface="Arial" panose="020B0604020202020204" pitchFamily="34" charset="0"/>
              </a:rPr>
              <a:t>Consortium ORCID Canada</a:t>
            </a:r>
          </a:p>
          <a:p>
            <a:pPr marL="214313" indent="-214313" defTabSz="685800">
              <a:buClrTx/>
              <a:buFont typeface="Arial" panose="020B0604020202020204" pitchFamily="34" charset="0"/>
              <a:buChar char="•"/>
            </a:pPr>
            <a:r>
              <a:rPr lang="en-US" sz="1350" b="1" kern="1200" dirty="0">
                <a:solidFill>
                  <a:prstClr val="black"/>
                </a:solidFill>
                <a:latin typeface="Arial" panose="020B0604020202020204" pitchFamily="34" charset="0"/>
                <a:ea typeface="+mn-ea"/>
                <a:cs typeface="Arial" panose="020B0604020202020204" pitchFamily="34" charset="0"/>
              </a:rPr>
              <a:t> </a:t>
            </a:r>
            <a:r>
              <a:rPr lang="en-US" sz="1350" kern="1200" dirty="0">
                <a:solidFill>
                  <a:prstClr val="black"/>
                </a:solidFill>
                <a:latin typeface="Arial" panose="020B0604020202020204" pitchFamily="34" charset="0"/>
                <a:ea typeface="+mn-ea"/>
                <a:cs typeface="Arial" panose="020B0604020202020204" pitchFamily="34" charset="0"/>
              </a:rPr>
              <a:t>63 membres (tous issus de l'U15)</a:t>
            </a:r>
          </a:p>
          <a:p>
            <a:pPr marL="557213" lvl="1" indent="-214313" defTabSz="685800">
              <a:buClrTx/>
              <a:buFont typeface="Arial" panose="020B0604020202020204" pitchFamily="34" charset="0"/>
              <a:buChar char="•"/>
            </a:pPr>
            <a:r>
              <a:rPr lang="en-US" sz="1350" kern="1200" dirty="0">
                <a:solidFill>
                  <a:prstClr val="black"/>
                </a:solidFill>
                <a:latin typeface="Arial" panose="020B0604020202020204" pitchFamily="34" charset="0"/>
                <a:ea typeface="+mn-ea"/>
                <a:cs typeface="Arial" panose="020B0604020202020204" pitchFamily="34" charset="0"/>
              </a:rPr>
              <a:t>CRSH, CRSNG, FCI, FRQ</a:t>
            </a:r>
          </a:p>
          <a:p>
            <a:pPr marL="214313" indent="-214313" defTabSz="685800">
              <a:buClrTx/>
              <a:buFont typeface="Arial" panose="020B0604020202020204" pitchFamily="34" charset="0"/>
              <a:buChar char="•"/>
            </a:pPr>
            <a:r>
              <a:rPr lang="en-US" sz="1350" kern="1200" dirty="0">
                <a:solidFill>
                  <a:prstClr val="black"/>
                </a:solidFill>
                <a:latin typeface="Arial" panose="020B0604020202020204" pitchFamily="34" charset="0"/>
                <a:ea typeface="+mn-ea"/>
                <a:cs typeface="Arial" panose="020B0604020202020204" pitchFamily="34" charset="0"/>
              </a:rPr>
              <a:t> 95 intégrations de systèmes</a:t>
            </a:r>
          </a:p>
          <a:p>
            <a:pPr marL="214313" indent="-214313" defTabSz="685800">
              <a:buClrTx/>
              <a:buFont typeface="Arial" panose="020B0604020202020204" pitchFamily="34" charset="0"/>
              <a:buChar char="•"/>
            </a:pPr>
            <a:r>
              <a:rPr lang="en-US" sz="1350" kern="1200" dirty="0">
                <a:solidFill>
                  <a:prstClr val="black"/>
                </a:solidFill>
                <a:latin typeface="Arial" panose="020B0604020202020204" pitchFamily="34" charset="0"/>
                <a:ea typeface="+mn-ea"/>
                <a:cs typeface="Arial" panose="020B0604020202020204" pitchFamily="34" charset="0"/>
              </a:rPr>
              <a:t> 180 000 des 280 000 identifiants actifs (.ca)</a:t>
            </a:r>
          </a:p>
        </p:txBody>
      </p:sp>
      <p:pic>
        <p:nvPicPr>
          <p:cNvPr id="12" name="Picture 11" descr="A red lines on a black background&#10;&#10;Description automatically generated">
            <a:extLst>
              <a:ext uri="{FF2B5EF4-FFF2-40B4-BE49-F238E27FC236}">
                <a16:creationId xmlns:a16="http://schemas.microsoft.com/office/drawing/2014/main" id="{B6586F2A-2C64-58EE-1A55-68BE46942813}"/>
              </a:ext>
            </a:extLst>
          </p:cNvPr>
          <p:cNvPicPr>
            <a:picLocks noChangeAspect="1"/>
          </p:cNvPicPr>
          <p:nvPr/>
        </p:nvPicPr>
        <p:blipFill>
          <a:blip r:embed="rId11"/>
          <a:stretch>
            <a:fillRect/>
          </a:stretch>
        </p:blipFill>
        <p:spPr>
          <a:xfrm>
            <a:off x="2006458" y="3766633"/>
            <a:ext cx="2057400" cy="902461"/>
          </a:xfrm>
          <a:prstGeom prst="rect">
            <a:avLst/>
          </a:prstGeom>
        </p:spPr>
      </p:pic>
    </p:spTree>
    <p:extLst>
      <p:ext uri="{BB962C8B-B14F-4D97-AF65-F5344CB8AC3E}">
        <p14:creationId xmlns:p14="http://schemas.microsoft.com/office/powerpoint/2010/main" val="706362900"/>
      </p:ext>
    </p:extLst>
  </p:cSld>
  <p:clrMapOvr>
    <a:masterClrMapping/>
  </p:clrMapOvr>
  <p:extLst>
    <p:ext uri="{6950BFC3-D8DA-4A85-94F7-54DA5524770B}">
      <p188:commentRel xmlns:p188="http://schemas.microsoft.com/office/powerpoint/2018/8/main" r:id="rId7"/>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AF2EAE-B195-FA52-99F7-D0E0BCC95D0D}"/>
              </a:ext>
            </a:extLst>
          </p:cNvPr>
          <p:cNvSpPr>
            <a:spLocks noGrp="1"/>
          </p:cNvSpPr>
          <p:nvPr>
            <p:ph type="title"/>
          </p:nvPr>
        </p:nvSpPr>
        <p:spPr>
          <a:xfrm>
            <a:off x="773436" y="-2209"/>
            <a:ext cx="7886700" cy="880898"/>
          </a:xfrm>
        </p:spPr>
        <p:txBody>
          <a:bodyPr>
            <a:normAutofit/>
          </a:bodyPr>
          <a:lstStyle/>
          <a:p>
            <a:r>
              <a:rPr lang="fr-CA">
                <a:latin typeface="Arial"/>
                <a:ea typeface="Verdana"/>
                <a:cs typeface="Arial"/>
              </a:rPr>
              <a:t>Stratégie Canadienne sur les PID</a:t>
            </a:r>
          </a:p>
        </p:txBody>
      </p:sp>
      <p:grpSp>
        <p:nvGrpSpPr>
          <p:cNvPr id="17" name="Group 16">
            <a:extLst>
              <a:ext uri="{FF2B5EF4-FFF2-40B4-BE49-F238E27FC236}">
                <a16:creationId xmlns:a16="http://schemas.microsoft.com/office/drawing/2014/main" id="{F60EC791-3EFC-AB5D-0039-B05380C1DEE4}"/>
              </a:ext>
            </a:extLst>
          </p:cNvPr>
          <p:cNvGrpSpPr/>
          <p:nvPr/>
        </p:nvGrpSpPr>
        <p:grpSpPr>
          <a:xfrm>
            <a:off x="768936" y="1208824"/>
            <a:ext cx="3812653" cy="1501982"/>
            <a:chOff x="1124137" y="1859554"/>
            <a:chExt cx="8861441" cy="2249286"/>
          </a:xfrm>
        </p:grpSpPr>
        <p:sp>
          <p:nvSpPr>
            <p:cNvPr id="18" name="TextBox 17">
              <a:extLst>
                <a:ext uri="{FF2B5EF4-FFF2-40B4-BE49-F238E27FC236}">
                  <a16:creationId xmlns:a16="http://schemas.microsoft.com/office/drawing/2014/main" id="{CF41331B-8538-33BC-EC0F-601B539D53C2}"/>
                </a:ext>
              </a:extLst>
            </p:cNvPr>
            <p:cNvSpPr txBox="1"/>
            <p:nvPr/>
          </p:nvSpPr>
          <p:spPr>
            <a:xfrm>
              <a:off x="1124137" y="2209883"/>
              <a:ext cx="8861441" cy="1898957"/>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p>
              <a:pPr marL="257175" lvl="1" indent="-257175" defTabSz="685800">
                <a:spcBef>
                  <a:spcPts val="150"/>
                </a:spcBef>
                <a:spcAft>
                  <a:spcPts val="150"/>
                </a:spcAft>
                <a:buClrTx/>
                <a:buFont typeface="Arial"/>
                <a:buChar char="•"/>
              </a:pPr>
              <a:r>
                <a:rPr lang="en-US" sz="1425" kern="1200">
                  <a:solidFill>
                    <a:prstClr val="black">
                      <a:hueOff val="0"/>
                      <a:satOff val="0"/>
                      <a:lumOff val="0"/>
                      <a:alphaOff val="0"/>
                    </a:prstClr>
                  </a:solidFill>
                  <a:latin typeface="Arial"/>
                  <a:ea typeface="Calibri" panose="020F0502020204030204"/>
                  <a:cs typeface="Arial"/>
                </a:rPr>
                <a:t>Collaborative et </a:t>
              </a:r>
              <a:r>
                <a:rPr lang="en-US" sz="1425" kern="1200" err="1">
                  <a:solidFill>
                    <a:prstClr val="black">
                      <a:hueOff val="0"/>
                      <a:satOff val="0"/>
                      <a:lumOff val="0"/>
                      <a:alphaOff val="0"/>
                    </a:prstClr>
                  </a:solidFill>
                  <a:latin typeface="Arial"/>
                  <a:ea typeface="Calibri" panose="020F0502020204030204"/>
                  <a:cs typeface="Arial"/>
                </a:rPr>
                <a:t>axée</a:t>
              </a:r>
              <a:r>
                <a:rPr lang="en-US" sz="1425" kern="1200">
                  <a:solidFill>
                    <a:prstClr val="black">
                      <a:hueOff val="0"/>
                      <a:satOff val="0"/>
                      <a:lumOff val="0"/>
                      <a:alphaOff val="0"/>
                    </a:prstClr>
                  </a:solidFill>
                  <a:latin typeface="Arial"/>
                  <a:ea typeface="Calibri" panose="020F0502020204030204"/>
                  <a:cs typeface="Arial"/>
                </a:rPr>
                <a:t> sur la </a:t>
              </a:r>
              <a:r>
                <a:rPr lang="en-US" sz="1425" kern="1200" err="1">
                  <a:solidFill>
                    <a:prstClr val="black">
                      <a:hueOff val="0"/>
                      <a:satOff val="0"/>
                      <a:lumOff val="0"/>
                      <a:alphaOff val="0"/>
                    </a:prstClr>
                  </a:solidFill>
                  <a:latin typeface="Arial"/>
                  <a:ea typeface="Calibri" panose="020F0502020204030204"/>
                  <a:cs typeface="Arial"/>
                </a:rPr>
                <a:t>communauté</a:t>
              </a:r>
              <a:endParaRPr lang="en-US" sz="1425" kern="1200">
                <a:solidFill>
                  <a:prstClr val="black">
                    <a:hueOff val="0"/>
                    <a:satOff val="0"/>
                    <a:lumOff val="0"/>
                    <a:alphaOff val="0"/>
                  </a:prstClr>
                </a:solidFill>
                <a:latin typeface="Arial"/>
                <a:ea typeface="Calibri" panose="020F0502020204030204"/>
                <a:cs typeface="Arial"/>
              </a:endParaRPr>
            </a:p>
            <a:p>
              <a:pPr marL="257175" lvl="1" indent="-257175" defTabSz="685800">
                <a:spcBef>
                  <a:spcPts val="150"/>
                </a:spcBef>
                <a:spcAft>
                  <a:spcPts val="150"/>
                </a:spcAft>
                <a:buClrTx/>
                <a:buFont typeface="Arial"/>
                <a:buChar char="•"/>
              </a:pPr>
              <a:r>
                <a:rPr lang="en-US" sz="1425" kern="1200" err="1">
                  <a:solidFill>
                    <a:prstClr val="black">
                      <a:hueOff val="0"/>
                      <a:satOff val="0"/>
                      <a:lumOff val="0"/>
                      <a:alphaOff val="0"/>
                    </a:prstClr>
                  </a:solidFill>
                  <a:latin typeface="Arial"/>
                  <a:ea typeface="Calibri" panose="020F0502020204030204"/>
                  <a:cs typeface="Arial"/>
                </a:rPr>
                <a:t>Financement</a:t>
              </a:r>
              <a:r>
                <a:rPr lang="en-US" sz="1425" kern="1200">
                  <a:solidFill>
                    <a:prstClr val="black">
                      <a:hueOff val="0"/>
                      <a:satOff val="0"/>
                      <a:lumOff val="0"/>
                      <a:alphaOff val="0"/>
                    </a:prstClr>
                  </a:solidFill>
                  <a:latin typeface="Arial"/>
                  <a:ea typeface="Calibri" panose="020F0502020204030204"/>
                  <a:cs typeface="Arial"/>
                </a:rPr>
                <a:t> national pour </a:t>
              </a:r>
              <a:r>
                <a:rPr lang="en-US" sz="1425" kern="1200" err="1">
                  <a:solidFill>
                    <a:prstClr val="black">
                      <a:hueOff val="0"/>
                      <a:satOff val="0"/>
                      <a:lumOff val="0"/>
                      <a:alphaOff val="0"/>
                    </a:prstClr>
                  </a:solidFill>
                  <a:latin typeface="Arial"/>
                  <a:ea typeface="Calibri" panose="020F0502020204030204"/>
                  <a:cs typeface="Arial"/>
                </a:rPr>
                <a:t>soutenir</a:t>
              </a:r>
              <a:r>
                <a:rPr lang="en-US" sz="1425" kern="1200">
                  <a:solidFill>
                    <a:prstClr val="black">
                      <a:hueOff val="0"/>
                      <a:satOff val="0"/>
                      <a:lumOff val="0"/>
                      <a:alphaOff val="0"/>
                    </a:prstClr>
                  </a:solidFill>
                  <a:latin typeface="Arial"/>
                  <a:ea typeface="Calibri" panose="020F0502020204030204"/>
                  <a:cs typeface="Arial"/>
                </a:rPr>
                <a:t> les </a:t>
              </a:r>
              <a:r>
                <a:rPr lang="en-US" sz="1425" kern="1200" err="1">
                  <a:solidFill>
                    <a:prstClr val="black">
                      <a:hueOff val="0"/>
                      <a:satOff val="0"/>
                      <a:lumOff val="0"/>
                      <a:alphaOff val="0"/>
                    </a:prstClr>
                  </a:solidFill>
                  <a:latin typeface="Arial"/>
                  <a:ea typeface="Calibri" panose="020F0502020204030204"/>
                  <a:cs typeface="Arial"/>
                </a:rPr>
                <a:t>initatives</a:t>
              </a:r>
              <a:r>
                <a:rPr lang="en-US" sz="1425" kern="1200">
                  <a:solidFill>
                    <a:prstClr val="black">
                      <a:hueOff val="0"/>
                      <a:satOff val="0"/>
                      <a:lumOff val="0"/>
                      <a:alphaOff val="0"/>
                    </a:prstClr>
                  </a:solidFill>
                  <a:latin typeface="Arial"/>
                  <a:ea typeface="Calibri" panose="020F0502020204030204"/>
                  <a:cs typeface="Arial"/>
                </a:rPr>
                <a:t> </a:t>
              </a:r>
              <a:r>
                <a:rPr lang="en-US" sz="1425" kern="1200" err="1">
                  <a:solidFill>
                    <a:prstClr val="black">
                      <a:hueOff val="0"/>
                      <a:satOff val="0"/>
                      <a:lumOff val="0"/>
                      <a:alphaOff val="0"/>
                    </a:prstClr>
                  </a:solidFill>
                  <a:latin typeface="Arial"/>
                  <a:ea typeface="Calibri" panose="020F0502020204030204"/>
                  <a:cs typeface="Arial"/>
                </a:rPr>
                <a:t>centralisées</a:t>
              </a:r>
            </a:p>
            <a:p>
              <a:pPr marL="257175" lvl="1" indent="-257175" defTabSz="685800">
                <a:spcBef>
                  <a:spcPts val="150"/>
                </a:spcBef>
                <a:spcAft>
                  <a:spcPts val="150"/>
                </a:spcAft>
                <a:buClrTx/>
                <a:buFont typeface="Arial"/>
                <a:buChar char="•"/>
              </a:pPr>
              <a:r>
                <a:rPr lang="en-US" sz="1425" kern="1200">
                  <a:solidFill>
                    <a:prstClr val="black">
                      <a:hueOff val="0"/>
                      <a:satOff val="0"/>
                      <a:lumOff val="0"/>
                      <a:alphaOff val="0"/>
                    </a:prstClr>
                  </a:solidFill>
                  <a:latin typeface="Arial"/>
                  <a:ea typeface="Calibri"/>
                  <a:cs typeface="Arial"/>
                </a:rPr>
                <a:t>Politiques </a:t>
              </a:r>
              <a:r>
                <a:rPr lang="en-US" sz="1425" kern="1200" err="1">
                  <a:solidFill>
                    <a:prstClr val="black">
                      <a:hueOff val="0"/>
                      <a:satOff val="0"/>
                      <a:lumOff val="0"/>
                      <a:alphaOff val="0"/>
                    </a:prstClr>
                  </a:solidFill>
                  <a:latin typeface="Arial"/>
                  <a:ea typeface="Calibri"/>
                  <a:cs typeface="Arial"/>
                </a:rPr>
                <a:t>nationales</a:t>
              </a:r>
              <a:r>
                <a:rPr lang="en-US" sz="1425" kern="1200">
                  <a:solidFill>
                    <a:prstClr val="black">
                      <a:hueOff val="0"/>
                      <a:satOff val="0"/>
                      <a:lumOff val="0"/>
                      <a:alphaOff val="0"/>
                    </a:prstClr>
                  </a:solidFill>
                  <a:latin typeface="Arial"/>
                  <a:ea typeface="Calibri"/>
                  <a:cs typeface="Arial"/>
                </a:rPr>
                <a:t> (Science ouverte)</a:t>
              </a:r>
            </a:p>
            <a:p>
              <a:pPr marL="257175" lvl="1" indent="-257175" defTabSz="685800">
                <a:buClrTx/>
                <a:buFont typeface="Arial"/>
                <a:buChar char="•"/>
              </a:pPr>
              <a:endParaRPr lang="en-US" sz="1350" kern="1200">
                <a:solidFill>
                  <a:prstClr val="black">
                    <a:hueOff val="0"/>
                    <a:satOff val="0"/>
                    <a:lumOff val="0"/>
                    <a:alphaOff val="0"/>
                  </a:prstClr>
                </a:solidFill>
                <a:latin typeface="Arial"/>
                <a:cs typeface="Arial"/>
              </a:endParaRPr>
            </a:p>
          </p:txBody>
        </p:sp>
        <p:sp>
          <p:nvSpPr>
            <p:cNvPr id="19" name="Rectangle: Rounded Corners 18">
              <a:extLst>
                <a:ext uri="{FF2B5EF4-FFF2-40B4-BE49-F238E27FC236}">
                  <a16:creationId xmlns:a16="http://schemas.microsoft.com/office/drawing/2014/main" id="{C035D9B2-806C-335A-B308-C09AC9210B70}"/>
                </a:ext>
              </a:extLst>
            </p:cNvPr>
            <p:cNvSpPr txBox="1"/>
            <p:nvPr/>
          </p:nvSpPr>
          <p:spPr>
            <a:xfrm>
              <a:off x="1133677" y="1859554"/>
              <a:ext cx="7256783" cy="451625"/>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p>
              <a:pPr defTabSz="400050">
                <a:buClrTx/>
              </a:pPr>
              <a:r>
                <a:rPr lang="en-CA" sz="1350" b="1" kern="1200">
                  <a:solidFill>
                    <a:prstClr val="white"/>
                  </a:solidFill>
                  <a:latin typeface="Arial"/>
                  <a:ea typeface="Calibri" panose="020F0502020204030204"/>
                  <a:cs typeface="Arial"/>
                </a:rPr>
                <a:t>Pourquoi </a:t>
              </a:r>
              <a:r>
                <a:rPr lang="en-CA" sz="1350" b="1" kern="1200" err="1">
                  <a:solidFill>
                    <a:prstClr val="white"/>
                  </a:solidFill>
                  <a:latin typeface="Arial"/>
                  <a:ea typeface="Calibri" panose="020F0502020204030204"/>
                  <a:cs typeface="Arial"/>
                </a:rPr>
                <a:t>une</a:t>
              </a:r>
              <a:r>
                <a:rPr lang="en-CA" sz="1350" b="1" kern="1200">
                  <a:solidFill>
                    <a:prstClr val="white"/>
                  </a:solidFill>
                  <a:latin typeface="Arial"/>
                  <a:ea typeface="Calibri" panose="020F0502020204030204"/>
                  <a:cs typeface="Arial"/>
                </a:rPr>
                <a:t> </a:t>
              </a:r>
              <a:r>
                <a:rPr lang="en-CA" sz="1350" b="1" kern="1200" err="1">
                  <a:solidFill>
                    <a:prstClr val="white"/>
                  </a:solidFill>
                  <a:latin typeface="Arial"/>
                  <a:ea typeface="Calibri" panose="020F0502020204030204"/>
                  <a:cs typeface="Arial"/>
                </a:rPr>
                <a:t>stratégie</a:t>
              </a:r>
              <a:r>
                <a:rPr lang="en-CA" sz="1350" b="1" kern="1200">
                  <a:solidFill>
                    <a:prstClr val="white"/>
                  </a:solidFill>
                  <a:latin typeface="Arial"/>
                  <a:ea typeface="Calibri" panose="020F0502020204030204"/>
                  <a:cs typeface="Arial"/>
                </a:rPr>
                <a:t> </a:t>
              </a:r>
              <a:r>
                <a:rPr lang="en-CA" sz="1350" b="1" kern="1200" err="1">
                  <a:solidFill>
                    <a:prstClr val="white"/>
                  </a:solidFill>
                  <a:latin typeface="Arial"/>
                  <a:ea typeface="Calibri" panose="020F0502020204030204"/>
                  <a:cs typeface="Arial"/>
                </a:rPr>
                <a:t>nationale</a:t>
              </a:r>
              <a:r>
                <a:rPr lang="en-CA" sz="1350" b="1" kern="1200">
                  <a:solidFill>
                    <a:prstClr val="white"/>
                  </a:solidFill>
                  <a:latin typeface="Arial"/>
                  <a:ea typeface="Calibri" panose="020F0502020204030204"/>
                  <a:cs typeface="Arial"/>
                </a:rPr>
                <a:t> ?</a:t>
              </a:r>
              <a:endParaRPr lang="en-US" sz="1350" kern="1200">
                <a:solidFill>
                  <a:prstClr val="white"/>
                </a:solidFill>
                <a:latin typeface="Arial"/>
                <a:cs typeface="Arial"/>
              </a:endParaRPr>
            </a:p>
          </p:txBody>
        </p:sp>
      </p:grpSp>
      <p:sp>
        <p:nvSpPr>
          <p:cNvPr id="2" name="TextBox 1">
            <a:extLst>
              <a:ext uri="{FF2B5EF4-FFF2-40B4-BE49-F238E27FC236}">
                <a16:creationId xmlns:a16="http://schemas.microsoft.com/office/drawing/2014/main" id="{21AC0AFC-F6ED-AFC0-BCF2-350A47E0A6D4}"/>
              </a:ext>
            </a:extLst>
          </p:cNvPr>
          <p:cNvSpPr txBox="1"/>
          <p:nvPr/>
        </p:nvSpPr>
        <p:spPr>
          <a:xfrm>
            <a:off x="5132577" y="1286547"/>
            <a:ext cx="3894418" cy="2285225"/>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p>
            <a:pPr marL="214313" indent="-214313" defTabSz="685800">
              <a:spcBef>
                <a:spcPts val="525"/>
              </a:spcBef>
              <a:spcAft>
                <a:spcPts val="150"/>
              </a:spcAft>
              <a:buClrTx/>
              <a:buFont typeface="Arial" panose="05000000000000000000" pitchFamily="2" charset="2"/>
              <a:buChar char="•"/>
            </a:pPr>
            <a:r>
              <a:rPr lang="en-US" sz="1350" kern="1200">
                <a:solidFill>
                  <a:srgbClr val="000000"/>
                </a:solidFill>
                <a:latin typeface="Arial"/>
                <a:ea typeface="Calibri" panose="020F0502020204030204"/>
                <a:cs typeface="Arial"/>
              </a:rPr>
              <a:t>CRKN, Alliance, CPIDAC (2021–</a:t>
            </a:r>
            <a:r>
              <a:rPr lang="en-US" sz="1350" kern="1200" err="1">
                <a:solidFill>
                  <a:srgbClr val="000000"/>
                </a:solidFill>
                <a:latin typeface="Arial"/>
                <a:ea typeface="Calibri" panose="020F0502020204030204"/>
                <a:cs typeface="Arial"/>
              </a:rPr>
              <a:t>présent</a:t>
            </a:r>
            <a:r>
              <a:rPr lang="en-US" sz="1350" kern="1200">
                <a:solidFill>
                  <a:srgbClr val="000000"/>
                </a:solidFill>
                <a:latin typeface="Arial"/>
                <a:ea typeface="Calibri" panose="020F0502020204030204"/>
                <a:cs typeface="Arial"/>
              </a:rPr>
              <a:t>)</a:t>
            </a:r>
            <a:endParaRPr lang="en-US" sz="1350" kern="1200">
              <a:solidFill>
                <a:prstClr val="black">
                  <a:hueOff val="0"/>
                  <a:satOff val="0"/>
                  <a:lumOff val="0"/>
                  <a:alphaOff val="0"/>
                </a:prstClr>
              </a:solidFill>
              <a:latin typeface="Calibri" panose="020F0502020204030204"/>
              <a:ea typeface="Calibri" panose="020F0502020204030204"/>
              <a:cs typeface="Calibri" panose="020F0502020204030204"/>
            </a:endParaRPr>
          </a:p>
          <a:p>
            <a:pPr marL="214313" lvl="1" indent="-214313" defTabSz="685800">
              <a:spcBef>
                <a:spcPts val="150"/>
              </a:spcBef>
              <a:spcAft>
                <a:spcPts val="150"/>
              </a:spcAft>
              <a:buClrTx/>
              <a:buFont typeface="Arial,Sans-Serif" panose="05000000000000000000" pitchFamily="2" charset="2"/>
              <a:buChar char="•"/>
            </a:pPr>
            <a:r>
              <a:rPr lang="en-US" sz="1350" kern="1200">
                <a:solidFill>
                  <a:srgbClr val="000000"/>
                </a:solidFill>
                <a:latin typeface="Arial"/>
                <a:ea typeface="Calibri" panose="020F0502020204030204"/>
                <a:cs typeface="Arial"/>
              </a:rPr>
              <a:t>Community</a:t>
            </a:r>
            <a:r>
              <a:rPr lang="en-US" sz="1350" kern="1200">
                <a:solidFill>
                  <a:prstClr val="black">
                    <a:hueOff val="0"/>
                    <a:satOff val="0"/>
                    <a:lumOff val="0"/>
                    <a:alphaOff val="0"/>
                  </a:prstClr>
                </a:solidFill>
                <a:latin typeface="Arial"/>
                <a:cs typeface="Arial"/>
              </a:rPr>
              <a:t> </a:t>
            </a:r>
            <a:r>
              <a:rPr lang="en-US" sz="1350" kern="1200">
                <a:solidFill>
                  <a:srgbClr val="000000"/>
                </a:solidFill>
                <a:latin typeface="Arial"/>
                <a:ea typeface="Calibri" panose="020F0502020204030204"/>
                <a:cs typeface="Arial"/>
              </a:rPr>
              <a:t>Consultations</a:t>
            </a:r>
            <a:endParaRPr lang="en-US" sz="1350" kern="1200">
              <a:solidFill>
                <a:prstClr val="black">
                  <a:hueOff val="0"/>
                  <a:satOff val="0"/>
                  <a:lumOff val="0"/>
                  <a:alphaOff val="0"/>
                </a:prstClr>
              </a:solidFill>
              <a:latin typeface="Arial"/>
              <a:ea typeface="Calibri" panose="020F0502020204030204"/>
              <a:cs typeface="Arial"/>
            </a:endParaRP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3"/>
              </a:rPr>
              <a:t>Rapport initial</a:t>
            </a:r>
            <a:r>
              <a:rPr lang="en-US" sz="1350" kern="1200">
                <a:solidFill>
                  <a:prstClr val="black">
                    <a:hueOff val="0"/>
                    <a:satOff val="0"/>
                    <a:lumOff val="0"/>
                    <a:alphaOff val="0"/>
                  </a:prstClr>
                </a:solidFill>
                <a:latin typeface="Arial"/>
                <a:cs typeface="Arial"/>
              </a:rPr>
              <a:t> (Phase I)</a:t>
            </a:r>
          </a:p>
          <a:p>
            <a:pPr marL="214313" lvl="1" indent="-214313" defTabSz="685800">
              <a:spcBef>
                <a:spcPts val="150"/>
              </a:spcBef>
              <a:spcAft>
                <a:spcPts val="150"/>
              </a:spcAft>
              <a:buClrTx/>
              <a:buFont typeface="Arial,Sans-Serif" panose="05000000000000000000" pitchFamily="2" charset="2"/>
              <a:buChar char="•"/>
            </a:pPr>
            <a:r>
              <a:rPr lang="en-US" sz="1350" kern="1200" err="1">
                <a:solidFill>
                  <a:prstClr val="black">
                    <a:hueOff val="0"/>
                    <a:satOff val="0"/>
                    <a:lumOff val="0"/>
                    <a:alphaOff val="0"/>
                  </a:prstClr>
                </a:solidFill>
                <a:latin typeface="Arial"/>
                <a:cs typeface="Arial"/>
                <a:hlinkClick r:id="rId4"/>
              </a:rPr>
              <a:t>Trousse</a:t>
            </a:r>
            <a:r>
              <a:rPr lang="en-US" sz="1350" kern="1200">
                <a:solidFill>
                  <a:prstClr val="black">
                    <a:hueOff val="0"/>
                    <a:satOff val="0"/>
                    <a:lumOff val="0"/>
                    <a:alphaOff val="0"/>
                  </a:prstClr>
                </a:solidFill>
                <a:latin typeface="Arial"/>
                <a:cs typeface="Arial"/>
                <a:hlinkClick r:id="rId4"/>
              </a:rPr>
              <a:t> de communication</a:t>
            </a:r>
            <a:r>
              <a:rPr lang="en-US" sz="1350" kern="1200">
                <a:solidFill>
                  <a:prstClr val="black">
                    <a:hueOff val="0"/>
                    <a:satOff val="0"/>
                    <a:lumOff val="0"/>
                    <a:alphaOff val="0"/>
                  </a:prstClr>
                </a:solidFill>
                <a:latin typeface="Arial"/>
                <a:cs typeface="Arial"/>
              </a:rPr>
              <a:t> (Phase II)</a:t>
            </a:r>
          </a:p>
          <a:p>
            <a:pPr marL="214313" lvl="1" indent="-214313" defTabSz="685800">
              <a:spcBef>
                <a:spcPts val="150"/>
              </a:spcBef>
              <a:spcAft>
                <a:spcPts val="150"/>
              </a:spcAft>
              <a:buClrTx/>
              <a:buFont typeface="Arial,Sans-Serif" panose="05000000000000000000" pitchFamily="2" charset="2"/>
              <a:buChar char="•"/>
            </a:pPr>
            <a:r>
              <a:rPr lang="en-US" sz="1350" kern="1200" err="1">
                <a:solidFill>
                  <a:prstClr val="black">
                    <a:hueOff val="0"/>
                    <a:satOff val="0"/>
                    <a:lumOff val="0"/>
                    <a:alphaOff val="0"/>
                  </a:prstClr>
                </a:solidFill>
                <a:latin typeface="Arial"/>
                <a:ea typeface="Calibri" panose="020F0502020204030204"/>
                <a:cs typeface="Arial"/>
              </a:rPr>
              <a:t>Entités</a:t>
            </a:r>
            <a:r>
              <a:rPr lang="en-US" sz="1350" kern="1200">
                <a:solidFill>
                  <a:prstClr val="black">
                    <a:hueOff val="0"/>
                    <a:satOff val="0"/>
                    <a:lumOff val="0"/>
                    <a:alphaOff val="0"/>
                  </a:prstClr>
                </a:solidFill>
                <a:latin typeface="Arial"/>
                <a:ea typeface="Calibri" panose="020F0502020204030204"/>
                <a:cs typeface="Arial"/>
              </a:rPr>
              <a:t> PID </a:t>
            </a:r>
            <a:r>
              <a:rPr lang="en-US" sz="1350" kern="1200" err="1">
                <a:solidFill>
                  <a:prstClr val="black">
                    <a:hueOff val="0"/>
                    <a:satOff val="0"/>
                    <a:lumOff val="0"/>
                    <a:alphaOff val="0"/>
                  </a:prstClr>
                </a:solidFill>
                <a:latin typeface="Arial"/>
                <a:ea typeface="Calibri" panose="020F0502020204030204"/>
                <a:cs typeface="Arial"/>
              </a:rPr>
              <a:t>prioritaires</a:t>
            </a:r>
            <a:r>
              <a:rPr lang="en-US" sz="1350" kern="1200">
                <a:solidFill>
                  <a:prstClr val="black">
                    <a:hueOff val="0"/>
                    <a:satOff val="0"/>
                    <a:lumOff val="0"/>
                    <a:alphaOff val="0"/>
                  </a:prstClr>
                </a:solidFill>
                <a:latin typeface="Arial"/>
                <a:cs typeface="Arial"/>
              </a:rPr>
              <a:t> (Phase 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5"/>
              </a:rPr>
              <a:t>Matrice de </a:t>
            </a:r>
            <a:r>
              <a:rPr lang="en-US" sz="1350" kern="1200" err="1">
                <a:solidFill>
                  <a:prstClr val="black">
                    <a:hueOff val="0"/>
                    <a:satOff val="0"/>
                    <a:lumOff val="0"/>
                    <a:alphaOff val="0"/>
                  </a:prstClr>
                </a:solidFill>
                <a:latin typeface="Arial"/>
                <a:cs typeface="Arial"/>
                <a:hlinkClick r:id="rId5"/>
              </a:rPr>
              <a:t>sélection</a:t>
            </a:r>
            <a:r>
              <a:rPr lang="en-US" sz="1350" kern="1200">
                <a:solidFill>
                  <a:prstClr val="black">
                    <a:hueOff val="0"/>
                    <a:satOff val="0"/>
                    <a:lumOff val="0"/>
                    <a:alphaOff val="0"/>
                  </a:prstClr>
                </a:solidFill>
                <a:latin typeface="Arial"/>
                <a:cs typeface="Arial"/>
                <a:hlinkClick r:id="rId5"/>
              </a:rPr>
              <a:t> des PID</a:t>
            </a:r>
            <a:r>
              <a:rPr lang="en-US" sz="1350" kern="1200">
                <a:solidFill>
                  <a:prstClr val="black">
                    <a:hueOff val="0"/>
                    <a:satOff val="0"/>
                    <a:lumOff val="0"/>
                    <a:alphaOff val="0"/>
                  </a:prstClr>
                </a:solidFill>
                <a:latin typeface="Arial"/>
                <a:cs typeface="Arial"/>
              </a:rPr>
              <a:t> (Phase III)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6"/>
              </a:rPr>
              <a:t>Vision, mission, principes</a:t>
            </a:r>
            <a:r>
              <a:rPr lang="en-US" sz="1350" kern="1200">
                <a:solidFill>
                  <a:prstClr val="black">
                    <a:hueOff val="0"/>
                    <a:satOff val="0"/>
                    <a:lumOff val="0"/>
                    <a:alphaOff val="0"/>
                  </a:prstClr>
                </a:solidFill>
                <a:latin typeface="Arial"/>
                <a:cs typeface="Arial"/>
              </a:rPr>
              <a:t> (Phase III)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7"/>
              </a:rPr>
              <a:t>Rapport final et </a:t>
            </a:r>
            <a:r>
              <a:rPr lang="en-US" sz="1350" kern="1200" err="1">
                <a:solidFill>
                  <a:prstClr val="black">
                    <a:hueOff val="0"/>
                    <a:satOff val="0"/>
                    <a:lumOff val="0"/>
                    <a:alphaOff val="0"/>
                  </a:prstClr>
                </a:solidFill>
                <a:latin typeface="Arial"/>
                <a:cs typeface="Arial"/>
                <a:hlinkClick r:id="rId7"/>
              </a:rPr>
              <a:t>recommandations</a:t>
            </a:r>
            <a:r>
              <a:rPr lang="en-US" sz="1350" kern="1200">
                <a:solidFill>
                  <a:prstClr val="black">
                    <a:hueOff val="0"/>
                    <a:satOff val="0"/>
                    <a:lumOff val="0"/>
                    <a:alphaOff val="0"/>
                  </a:prstClr>
                </a:solidFill>
                <a:latin typeface="Arial"/>
                <a:cs typeface="Arial"/>
              </a:rPr>
              <a:t> </a:t>
            </a:r>
            <a:r>
              <a:rPr lang="en-US" sz="1350" kern="1200">
                <a:solidFill>
                  <a:prstClr val="black">
                    <a:hueOff val="0"/>
                    <a:satOff val="0"/>
                    <a:lumOff val="0"/>
                    <a:alphaOff val="0"/>
                  </a:prstClr>
                </a:solidFill>
                <a:latin typeface="Arial"/>
                <a:ea typeface="Calibri"/>
                <a:cs typeface="Arial"/>
              </a:rPr>
              <a:t>(Phase III)</a:t>
            </a:r>
          </a:p>
          <a:p>
            <a:pPr marL="214313" lvl="1" indent="-214313" defTabSz="685800">
              <a:buClrTx/>
              <a:buFont typeface="Arial,Sans-Serif" panose="05000000000000000000" pitchFamily="2" charset="2"/>
              <a:buChar char="•"/>
            </a:pPr>
            <a:endParaRPr lang="en-US" sz="1350" kern="1200">
              <a:solidFill>
                <a:prstClr val="black">
                  <a:hueOff val="0"/>
                  <a:satOff val="0"/>
                  <a:lumOff val="0"/>
                  <a:alphaOff val="0"/>
                </a:prstClr>
              </a:solidFill>
              <a:latin typeface="Arial"/>
              <a:ea typeface="Calibri"/>
              <a:cs typeface="Arial"/>
            </a:endParaRPr>
          </a:p>
        </p:txBody>
      </p:sp>
      <p:sp>
        <p:nvSpPr>
          <p:cNvPr id="3" name="TextBox 8">
            <a:extLst>
              <a:ext uri="{FF2B5EF4-FFF2-40B4-BE49-F238E27FC236}">
                <a16:creationId xmlns:a16="http://schemas.microsoft.com/office/drawing/2014/main" id="{A3EAB419-6CE2-5A7B-7EBC-139E2778E7BC}"/>
              </a:ext>
            </a:extLst>
          </p:cNvPr>
          <p:cNvSpPr txBox="1"/>
          <p:nvPr/>
        </p:nvSpPr>
        <p:spPr>
          <a:xfrm>
            <a:off x="771793" y="3630204"/>
            <a:ext cx="3801971" cy="1222523"/>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85750" lvl="1" indent="-285750" defTabSz="685800">
              <a:spcBef>
                <a:spcPts val="150"/>
              </a:spcBef>
              <a:spcAft>
                <a:spcPts val="150"/>
              </a:spcAft>
              <a:buClrTx/>
              <a:buFont typeface="Arial" panose="020B0604020202020204" pitchFamily="34" charset="0"/>
              <a:buChar char="•"/>
            </a:pPr>
            <a:r>
              <a:rPr lang="en-US" sz="1350" dirty="0">
                <a:solidFill>
                  <a:prstClr val="black">
                    <a:hueOff val="0"/>
                    <a:satOff val="0"/>
                    <a:lumOff val="0"/>
                    <a:alphaOff val="0"/>
                  </a:prstClr>
                </a:solidFill>
                <a:latin typeface="Arial"/>
                <a:cs typeface="Arial"/>
              </a:rPr>
              <a:t>Documents </a:t>
            </a:r>
            <a:r>
              <a:rPr lang="en-US" sz="1350" dirty="0" err="1">
                <a:solidFill>
                  <a:prstClr val="black">
                    <a:hueOff val="0"/>
                    <a:satOff val="0"/>
                    <a:lumOff val="0"/>
                    <a:alphaOff val="0"/>
                  </a:prstClr>
                </a:solidFill>
                <a:latin typeface="Arial"/>
                <a:cs typeface="Arial"/>
              </a:rPr>
              <a:t>clés</a:t>
            </a:r>
            <a:r>
              <a:rPr lang="en-US" sz="1350" dirty="0">
                <a:solidFill>
                  <a:prstClr val="black">
                    <a:hueOff val="0"/>
                    <a:satOff val="0"/>
                    <a:lumOff val="0"/>
                    <a:alphaOff val="0"/>
                  </a:prstClr>
                </a:solidFill>
                <a:latin typeface="Arial"/>
                <a:cs typeface="Arial"/>
              </a:rPr>
              <a:t> </a:t>
            </a:r>
            <a:r>
              <a:rPr lang="en-US" sz="1350" dirty="0" err="1">
                <a:solidFill>
                  <a:prstClr val="black">
                    <a:hueOff val="0"/>
                    <a:satOff val="0"/>
                    <a:lumOff val="0"/>
                    <a:alphaOff val="0"/>
                  </a:prstClr>
                </a:solidFill>
                <a:latin typeface="Arial"/>
                <a:cs typeface="Arial"/>
              </a:rPr>
              <a:t>finaux</a:t>
            </a:r>
            <a:endParaRPr lang="en-US" sz="1350" dirty="0">
              <a:solidFill>
                <a:prstClr val="black">
                  <a:hueOff val="0"/>
                  <a:satOff val="0"/>
                  <a:lumOff val="0"/>
                  <a:alphaOff val="0"/>
                </a:prstClr>
              </a:solidFill>
              <a:latin typeface="Arial"/>
              <a:cs typeface="Arial"/>
            </a:endParaRPr>
          </a:p>
          <a:p>
            <a:pPr marL="742950" lvl="2" indent="-285750" defTabSz="685800">
              <a:spcBef>
                <a:spcPts val="150"/>
              </a:spcBef>
              <a:spcAft>
                <a:spcPts val="150"/>
              </a:spcAft>
              <a:buClrTx/>
              <a:buFont typeface="Arial" panose="020B0604020202020204" pitchFamily="34" charset="0"/>
              <a:buChar char="•"/>
            </a:pPr>
            <a:r>
              <a:rPr lang="en-US" sz="1350" dirty="0">
                <a:solidFill>
                  <a:prstClr val="black">
                    <a:hueOff val="0"/>
                    <a:satOff val="0"/>
                    <a:lumOff val="0"/>
                    <a:alphaOff val="0"/>
                  </a:prstClr>
                </a:solidFill>
                <a:latin typeface="Arial"/>
                <a:cs typeface="Arial"/>
                <a:hlinkClick r:id="rId8"/>
              </a:rPr>
              <a:t>Actions des parties </a:t>
            </a:r>
            <a:r>
              <a:rPr lang="en-US" sz="1350" dirty="0" err="1">
                <a:solidFill>
                  <a:prstClr val="black">
                    <a:hueOff val="0"/>
                    <a:satOff val="0"/>
                    <a:lumOff val="0"/>
                    <a:alphaOff val="0"/>
                  </a:prstClr>
                </a:solidFill>
                <a:latin typeface="Arial"/>
                <a:cs typeface="Arial"/>
                <a:hlinkClick r:id="rId8"/>
              </a:rPr>
              <a:t>prenantes</a:t>
            </a:r>
            <a:endParaRPr lang="en-US" sz="1350" dirty="0">
              <a:solidFill>
                <a:prstClr val="black">
                  <a:hueOff val="0"/>
                  <a:satOff val="0"/>
                  <a:lumOff val="0"/>
                  <a:alphaOff val="0"/>
                </a:prstClr>
              </a:solidFill>
              <a:latin typeface="Arial"/>
              <a:cs typeface="Arial"/>
            </a:endParaRPr>
          </a:p>
          <a:p>
            <a:pPr marL="742950" lvl="2" indent="-285750" defTabSz="685800">
              <a:spcBef>
                <a:spcPts val="150"/>
              </a:spcBef>
              <a:spcAft>
                <a:spcPts val="150"/>
              </a:spcAft>
              <a:buClrTx/>
              <a:buFont typeface="Arial" panose="020B0604020202020204" pitchFamily="34" charset="0"/>
              <a:buChar char="•"/>
            </a:pPr>
            <a:r>
              <a:rPr lang="en-US" sz="1350" dirty="0" err="1">
                <a:solidFill>
                  <a:prstClr val="black">
                    <a:hueOff val="0"/>
                    <a:satOff val="0"/>
                    <a:lumOff val="0"/>
                    <a:alphaOff val="0"/>
                  </a:prstClr>
                </a:solidFill>
                <a:latin typeface="Arial"/>
                <a:cs typeface="Arial"/>
                <a:hlinkClick r:id="rId9"/>
              </a:rPr>
              <a:t>Liste</a:t>
            </a:r>
            <a:r>
              <a:rPr lang="en-US" sz="1350" dirty="0">
                <a:solidFill>
                  <a:prstClr val="black">
                    <a:hueOff val="0"/>
                    <a:satOff val="0"/>
                    <a:lumOff val="0"/>
                    <a:alphaOff val="0"/>
                  </a:prstClr>
                </a:solidFill>
                <a:latin typeface="Arial"/>
                <a:cs typeface="Arial"/>
                <a:hlinkClick r:id="rId9"/>
              </a:rPr>
              <a:t> </a:t>
            </a:r>
            <a:r>
              <a:rPr lang="en-US" sz="1350" dirty="0" err="1">
                <a:solidFill>
                  <a:prstClr val="black">
                    <a:hueOff val="0"/>
                    <a:satOff val="0"/>
                    <a:lumOff val="0"/>
                    <a:alphaOff val="0"/>
                  </a:prstClr>
                </a:solidFill>
                <a:latin typeface="Arial"/>
                <a:cs typeface="Arial"/>
                <a:hlinkClick r:id="rId9"/>
              </a:rPr>
              <a:t>essentielle</a:t>
            </a:r>
            <a:r>
              <a:rPr lang="en-US" sz="1350" dirty="0">
                <a:solidFill>
                  <a:prstClr val="black">
                    <a:hueOff val="0"/>
                    <a:satOff val="0"/>
                    <a:lumOff val="0"/>
                    <a:alphaOff val="0"/>
                  </a:prstClr>
                </a:solidFill>
                <a:latin typeface="Arial"/>
                <a:cs typeface="Arial"/>
                <a:hlinkClick r:id="rId9"/>
              </a:rPr>
              <a:t> pour </a:t>
            </a:r>
            <a:r>
              <a:rPr lang="en-US" sz="1350" dirty="0" err="1">
                <a:solidFill>
                  <a:prstClr val="black">
                    <a:hueOff val="0"/>
                    <a:satOff val="0"/>
                    <a:lumOff val="0"/>
                    <a:alphaOff val="0"/>
                  </a:prstClr>
                </a:solidFill>
                <a:latin typeface="Arial"/>
                <a:cs typeface="Arial"/>
                <a:hlinkClick r:id="rId9"/>
              </a:rPr>
              <a:t>réussir</a:t>
            </a:r>
            <a:endParaRPr lang="en-US" sz="1350" dirty="0">
              <a:solidFill>
                <a:prstClr val="black">
                  <a:hueOff val="0"/>
                  <a:satOff val="0"/>
                  <a:lumOff val="0"/>
                  <a:alphaOff val="0"/>
                </a:prstClr>
              </a:solidFill>
              <a:latin typeface="Arial"/>
              <a:cs typeface="Arial"/>
            </a:endParaRPr>
          </a:p>
          <a:p>
            <a:pPr marL="742950" lvl="2" indent="-285750" defTabSz="685800">
              <a:spcBef>
                <a:spcPts val="150"/>
              </a:spcBef>
              <a:spcAft>
                <a:spcPts val="150"/>
              </a:spcAft>
              <a:buClrTx/>
              <a:buFont typeface="Arial" panose="020B0604020202020204" pitchFamily="34" charset="0"/>
              <a:buChar char="•"/>
            </a:pPr>
            <a:r>
              <a:rPr lang="en-US" sz="1350" dirty="0" err="1">
                <a:solidFill>
                  <a:prstClr val="black">
                    <a:hueOff val="0"/>
                    <a:satOff val="0"/>
                    <a:lumOff val="0"/>
                    <a:alphaOff val="0"/>
                  </a:prstClr>
                </a:solidFill>
                <a:latin typeface="Arial"/>
                <a:cs typeface="Arial"/>
                <a:hlinkClick r:id="rId10"/>
              </a:rPr>
              <a:t>Stratégie</a:t>
            </a:r>
            <a:r>
              <a:rPr lang="en-US" sz="1350" dirty="0">
                <a:solidFill>
                  <a:prstClr val="black">
                    <a:hueOff val="0"/>
                    <a:satOff val="0"/>
                    <a:lumOff val="0"/>
                    <a:alphaOff val="0"/>
                  </a:prstClr>
                </a:solidFill>
                <a:latin typeface="Arial"/>
                <a:cs typeface="Arial"/>
                <a:hlinkClick r:id="rId10"/>
              </a:rPr>
              <a:t> du Canada sur les PID</a:t>
            </a:r>
            <a:endParaRPr lang="en-US" sz="1350" dirty="0">
              <a:solidFill>
                <a:prstClr val="black">
                  <a:hueOff val="0"/>
                  <a:satOff val="0"/>
                  <a:lumOff val="0"/>
                  <a:alphaOff val="0"/>
                </a:prstClr>
              </a:solidFill>
              <a:latin typeface="Arial"/>
              <a:cs typeface="Arial"/>
            </a:endParaRPr>
          </a:p>
          <a:p>
            <a:pPr marL="214313" lvl="1" indent="-214313" defTabSz="685800">
              <a:spcBef>
                <a:spcPts val="150"/>
              </a:spcBef>
              <a:spcAft>
                <a:spcPts val="150"/>
              </a:spcAft>
              <a:buClrTx/>
              <a:buFont typeface="Arial" panose="05000000000000000000" pitchFamily="2" charset="2"/>
              <a:buChar char="•"/>
            </a:pPr>
            <a:endParaRPr lang="en-US" sz="1350" dirty="0">
              <a:solidFill>
                <a:prstClr val="black">
                  <a:hueOff val="0"/>
                  <a:satOff val="0"/>
                  <a:lumOff val="0"/>
                  <a:alphaOff val="0"/>
                </a:prstClr>
              </a:solidFill>
              <a:latin typeface="Arial"/>
              <a:ea typeface="Calibri"/>
              <a:cs typeface="Arial"/>
            </a:endParaRPr>
          </a:p>
        </p:txBody>
      </p:sp>
      <p:sp>
        <p:nvSpPr>
          <p:cNvPr id="9" name="Rectangle: Rounded Corners 18">
            <a:extLst>
              <a:ext uri="{FF2B5EF4-FFF2-40B4-BE49-F238E27FC236}">
                <a16:creationId xmlns:a16="http://schemas.microsoft.com/office/drawing/2014/main" id="{4BF4044E-4642-DF2B-ABE3-21632251106A}"/>
              </a:ext>
            </a:extLst>
          </p:cNvPr>
          <p:cNvSpPr txBox="1"/>
          <p:nvPr/>
        </p:nvSpPr>
        <p:spPr>
          <a:xfrm>
            <a:off x="5132767" y="1052554"/>
            <a:ext cx="2854289" cy="315182"/>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p>
            <a:pPr defTabSz="400050">
              <a:buClrTx/>
            </a:pPr>
            <a:r>
              <a:rPr lang="fr-FR" sz="1500" b="1" kern="1200">
                <a:solidFill>
                  <a:prstClr val="white"/>
                </a:solidFill>
                <a:latin typeface="Arial"/>
                <a:ea typeface="Calibri" panose="020F0502020204030204"/>
                <a:cs typeface="Arial"/>
              </a:rPr>
              <a:t>Développement</a:t>
            </a:r>
            <a:endParaRPr lang="fr-FR" sz="1500" kern="1200" err="1">
              <a:solidFill>
                <a:srgbClr val="000000"/>
              </a:solidFill>
              <a:latin typeface="Arial"/>
              <a:ea typeface="Calibri" panose="020F0502020204030204"/>
              <a:cs typeface="Arial"/>
            </a:endParaRPr>
          </a:p>
        </p:txBody>
      </p:sp>
      <p:sp>
        <p:nvSpPr>
          <p:cNvPr id="12" name="TextBox 8">
            <a:extLst>
              <a:ext uri="{FF2B5EF4-FFF2-40B4-BE49-F238E27FC236}">
                <a16:creationId xmlns:a16="http://schemas.microsoft.com/office/drawing/2014/main" id="{A9D8F3BA-BA92-7CAF-8DA7-4E21FAAEAEE0}"/>
              </a:ext>
            </a:extLst>
          </p:cNvPr>
          <p:cNvSpPr txBox="1"/>
          <p:nvPr/>
        </p:nvSpPr>
        <p:spPr>
          <a:xfrm>
            <a:off x="5132882" y="4147276"/>
            <a:ext cx="3822381" cy="656544"/>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defTabSz="685800">
              <a:buClrTx/>
              <a:buFont typeface="Arial" panose="05000000000000000000" pitchFamily="2" charset="2"/>
              <a:buChar char="•"/>
            </a:pPr>
            <a:r>
              <a:rPr lang="en-US" sz="1350" dirty="0">
                <a:solidFill>
                  <a:prstClr val="black">
                    <a:hueOff val="0"/>
                    <a:satOff val="0"/>
                    <a:lumOff val="0"/>
                    <a:alphaOff val="0"/>
                  </a:prstClr>
                </a:solidFill>
                <a:latin typeface="Arial"/>
                <a:ea typeface="Calibri"/>
                <a:cs typeface="Arial"/>
              </a:rPr>
              <a:t>Huit (8) plans d'action par </a:t>
            </a:r>
            <a:r>
              <a:rPr lang="en-US" sz="1350" dirty="0" err="1">
                <a:solidFill>
                  <a:prstClr val="black">
                    <a:hueOff val="0"/>
                    <a:satOff val="0"/>
                    <a:lumOff val="0"/>
                    <a:alphaOff val="0"/>
                  </a:prstClr>
                </a:solidFill>
                <a:latin typeface="Arial"/>
                <a:ea typeface="Calibri"/>
                <a:cs typeface="Arial"/>
              </a:rPr>
              <a:t>entité</a:t>
            </a:r>
            <a:endParaRPr lang="en-US" sz="1350" dirty="0">
              <a:solidFill>
                <a:prstClr val="black">
                  <a:hueOff val="0"/>
                  <a:satOff val="0"/>
                  <a:lumOff val="0"/>
                  <a:alphaOff val="0"/>
                </a:prstClr>
              </a:solidFill>
              <a:latin typeface="Arial"/>
              <a:ea typeface="Calibri"/>
              <a:cs typeface="Arial"/>
            </a:endParaRPr>
          </a:p>
          <a:p>
            <a:pPr marL="671513" lvl="2" indent="-214313" defTabSz="685800">
              <a:buClrTx/>
              <a:buFont typeface="Arial" panose="05000000000000000000" pitchFamily="2" charset="2"/>
              <a:buChar char="•"/>
            </a:pPr>
            <a:r>
              <a:rPr lang="en-US" sz="1350" dirty="0" err="1">
                <a:solidFill>
                  <a:prstClr val="black">
                    <a:hueOff val="0"/>
                    <a:satOff val="0"/>
                    <a:lumOff val="0"/>
                    <a:alphaOff val="0"/>
                  </a:prstClr>
                </a:solidFill>
                <a:latin typeface="Arial"/>
                <a:ea typeface="Calibri"/>
                <a:cs typeface="Arial"/>
              </a:rPr>
              <a:t>Surveiller</a:t>
            </a:r>
            <a:r>
              <a:rPr lang="en-US" sz="1350" dirty="0">
                <a:solidFill>
                  <a:prstClr val="black">
                    <a:hueOff val="0"/>
                    <a:satOff val="0"/>
                    <a:lumOff val="0"/>
                    <a:alphaOff val="0"/>
                  </a:prstClr>
                </a:solidFill>
                <a:latin typeface="Arial"/>
                <a:ea typeface="Calibri"/>
                <a:cs typeface="Arial"/>
              </a:rPr>
              <a:t> les PID </a:t>
            </a:r>
            <a:r>
              <a:rPr lang="en-US" sz="1350" dirty="0" err="1">
                <a:solidFill>
                  <a:prstClr val="black">
                    <a:hueOff val="0"/>
                    <a:satOff val="0"/>
                    <a:lumOff val="0"/>
                    <a:alphaOff val="0"/>
                  </a:prstClr>
                </a:solidFill>
                <a:latin typeface="Arial"/>
                <a:ea typeface="Calibri"/>
                <a:cs typeface="Arial"/>
              </a:rPr>
              <a:t>émergents</a:t>
            </a:r>
            <a:endParaRPr lang="en-US" sz="1350" dirty="0">
              <a:solidFill>
                <a:prstClr val="black">
                  <a:hueOff val="0"/>
                  <a:satOff val="0"/>
                  <a:lumOff val="0"/>
                  <a:alphaOff val="0"/>
                </a:prstClr>
              </a:solidFill>
              <a:latin typeface="Arial"/>
              <a:ea typeface="Calibri"/>
              <a:cs typeface="Arial"/>
            </a:endParaRPr>
          </a:p>
          <a:p>
            <a:pPr marL="214313" lvl="1" indent="-214313" defTabSz="685800">
              <a:buClrTx/>
              <a:buFont typeface="Arial" panose="05000000000000000000" pitchFamily="2" charset="2"/>
              <a:buChar char="•"/>
            </a:pPr>
            <a:endParaRPr lang="en-US" sz="1350" dirty="0">
              <a:solidFill>
                <a:prstClr val="black">
                  <a:hueOff val="0"/>
                  <a:satOff val="0"/>
                  <a:lumOff val="0"/>
                  <a:alphaOff val="0"/>
                </a:prstClr>
              </a:solidFill>
              <a:latin typeface="Arial"/>
              <a:ea typeface="Calibri"/>
              <a:cs typeface="Arial"/>
            </a:endParaRPr>
          </a:p>
        </p:txBody>
      </p:sp>
      <p:sp>
        <p:nvSpPr>
          <p:cNvPr id="10" name="TextBox 9">
            <a:extLst>
              <a:ext uri="{FF2B5EF4-FFF2-40B4-BE49-F238E27FC236}">
                <a16:creationId xmlns:a16="http://schemas.microsoft.com/office/drawing/2014/main" id="{8A26C726-411F-AC20-EBBD-F6F7BA138525}"/>
              </a:ext>
            </a:extLst>
          </p:cNvPr>
          <p:cNvSpPr txBox="1"/>
          <p:nvPr/>
        </p:nvSpPr>
        <p:spPr>
          <a:xfrm>
            <a:off x="5132302" y="3943958"/>
            <a:ext cx="2039225" cy="276629"/>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400050">
              <a:lnSpc>
                <a:spcPct val="90000"/>
              </a:lnSpc>
              <a:spcBef>
                <a:spcPct val="0"/>
              </a:spcBef>
              <a:spcAft>
                <a:spcPct val="35000"/>
              </a:spcAft>
              <a:buClrTx/>
            </a:pPr>
            <a:r>
              <a:rPr lang="en-US" sz="1500" b="1" err="1">
                <a:solidFill>
                  <a:prstClr val="white"/>
                </a:solidFill>
                <a:latin typeface="Arial"/>
                <a:ea typeface="Calibri" panose="020F0502020204030204"/>
                <a:cs typeface="Arial"/>
              </a:rPr>
              <a:t>Prochaines</a:t>
            </a:r>
            <a:r>
              <a:rPr lang="en-US" sz="1500" b="1">
                <a:solidFill>
                  <a:prstClr val="white"/>
                </a:solidFill>
                <a:latin typeface="Arial"/>
                <a:ea typeface="Calibri" panose="020F0502020204030204"/>
                <a:cs typeface="Arial"/>
              </a:rPr>
              <a:t> étapes</a:t>
            </a:r>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6FD71730-82F6-1376-5683-6EBD162827D3}"/>
              </a:ext>
            </a:extLst>
          </p:cNvPr>
          <p:cNvSpPr txBox="1"/>
          <p:nvPr/>
        </p:nvSpPr>
        <p:spPr>
          <a:xfrm>
            <a:off x="771214" y="3433690"/>
            <a:ext cx="2039225" cy="276629"/>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400050">
              <a:lnSpc>
                <a:spcPct val="90000"/>
              </a:lnSpc>
              <a:spcBef>
                <a:spcPct val="0"/>
              </a:spcBef>
              <a:spcAft>
                <a:spcPct val="35000"/>
              </a:spcAft>
              <a:buClrTx/>
            </a:pPr>
            <a:r>
              <a:rPr lang="fr-FR" sz="1500" b="1">
                <a:solidFill>
                  <a:prstClr val="white"/>
                </a:solidFill>
                <a:latin typeface="Arial"/>
                <a:cs typeface="Arial"/>
              </a:rPr>
              <a:t>Mise en œuvre</a:t>
            </a:r>
            <a:endParaRPr lang="en-US" sz="1350" err="1">
              <a:solidFill>
                <a:prstClr val="white"/>
              </a:solidFill>
              <a:latin typeface="Calibri" panose="020F0502020204030204"/>
            </a:endParaRPr>
          </a:p>
        </p:txBody>
      </p:sp>
      <p:pic>
        <p:nvPicPr>
          <p:cNvPr id="5" name="Graphic 4" descr="Connections with solid fill">
            <a:extLst>
              <a:ext uri="{FF2B5EF4-FFF2-40B4-BE49-F238E27FC236}">
                <a16:creationId xmlns:a16="http://schemas.microsoft.com/office/drawing/2014/main" id="{D42B5866-ABCD-4075-AAC2-E3CD1FF2228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748278" y="2436120"/>
            <a:ext cx="1509252" cy="1502448"/>
          </a:xfrm>
          <a:prstGeom prst="rect">
            <a:avLst/>
          </a:prstGeom>
        </p:spPr>
      </p:pic>
    </p:spTree>
    <p:extLst>
      <p:ext uri="{BB962C8B-B14F-4D97-AF65-F5344CB8AC3E}">
        <p14:creationId xmlns:p14="http://schemas.microsoft.com/office/powerpoint/2010/main" val="9538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0D7CC6-ACC6-6F91-16C3-26021B0241AD}"/>
              </a:ext>
            </a:extLst>
          </p:cNvPr>
          <p:cNvGraphicFramePr>
            <a:graphicFrameLocks noGrp="1"/>
          </p:cNvGraphicFramePr>
          <p:nvPr>
            <p:ph idx="1"/>
            <p:extLst>
              <p:ext uri="{D42A27DB-BD31-4B8C-83A1-F6EECF244321}">
                <p14:modId xmlns:p14="http://schemas.microsoft.com/office/powerpoint/2010/main" val="4084183143"/>
              </p:ext>
            </p:extLst>
          </p:nvPr>
        </p:nvGraphicFramePr>
        <p:xfrm>
          <a:off x="682580" y="530770"/>
          <a:ext cx="8255677" cy="4612730"/>
        </p:xfrm>
        <a:graphic>
          <a:graphicData uri="http://schemas.openxmlformats.org/drawingml/2006/table">
            <a:tbl>
              <a:tblPr firstRow="1" firstCol="1" bandRow="1">
                <a:tableStyleId>{5C22544A-7EE6-4342-B048-85BDC9FD1C3A}</a:tableStyleId>
              </a:tblPr>
              <a:tblGrid>
                <a:gridCol w="1095353">
                  <a:extLst>
                    <a:ext uri="{9D8B030D-6E8A-4147-A177-3AD203B41FA5}">
                      <a16:colId xmlns:a16="http://schemas.microsoft.com/office/drawing/2014/main" val="963115320"/>
                    </a:ext>
                  </a:extLst>
                </a:gridCol>
                <a:gridCol w="1045640">
                  <a:extLst>
                    <a:ext uri="{9D8B030D-6E8A-4147-A177-3AD203B41FA5}">
                      <a16:colId xmlns:a16="http://schemas.microsoft.com/office/drawing/2014/main" val="971280991"/>
                    </a:ext>
                  </a:extLst>
                </a:gridCol>
                <a:gridCol w="1089437">
                  <a:extLst>
                    <a:ext uri="{9D8B030D-6E8A-4147-A177-3AD203B41FA5}">
                      <a16:colId xmlns:a16="http://schemas.microsoft.com/office/drawing/2014/main" val="941612221"/>
                    </a:ext>
                  </a:extLst>
                </a:gridCol>
                <a:gridCol w="5025247">
                  <a:extLst>
                    <a:ext uri="{9D8B030D-6E8A-4147-A177-3AD203B41FA5}">
                      <a16:colId xmlns:a16="http://schemas.microsoft.com/office/drawing/2014/main" val="273837797"/>
                    </a:ext>
                  </a:extLst>
                </a:gridCol>
              </a:tblGrid>
              <a:tr h="323421">
                <a:tc>
                  <a:txBody>
                    <a:bodyPr/>
                    <a:lstStyle/>
                    <a:p>
                      <a:pPr algn="ctr"/>
                      <a:r>
                        <a:rPr lang="en-CA" sz="1100" dirty="0" err="1">
                          <a:effectLst/>
                          <a:latin typeface="Arial" panose="020B0604020202020204" pitchFamily="34" charset="0"/>
                          <a:cs typeface="Arial" panose="020B0604020202020204" pitchFamily="34" charset="0"/>
                        </a:rPr>
                        <a:t>Priorité</a:t>
                      </a:r>
                      <a:r>
                        <a:rPr lang="en-CA" sz="1100" dirty="0">
                          <a:effectLst/>
                          <a:latin typeface="Arial" panose="020B0604020202020204" pitchFamily="34" charset="0"/>
                          <a:cs typeface="Arial" panose="020B0604020202020204" pitchFamily="34" charset="0"/>
                        </a:rPr>
                        <a:t> </a:t>
                      </a:r>
                    </a:p>
                    <a:p>
                      <a:pPr algn="ctr"/>
                      <a:r>
                        <a:rPr lang="en-CA" sz="1100" dirty="0" err="1">
                          <a:effectLst/>
                          <a:latin typeface="Arial" panose="020B0604020202020204" pitchFamily="34" charset="0"/>
                          <a:cs typeface="Arial" panose="020B0604020202020204" pitchFamily="34" charset="0"/>
                        </a:rPr>
                        <a:t>Entités</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ctr"/>
                      <a:r>
                        <a:rPr lang="en-CA" sz="1100">
                          <a:effectLst/>
                          <a:latin typeface="Arial" panose="020B0604020202020204" pitchFamily="34" charset="0"/>
                          <a:cs typeface="Arial" panose="020B0604020202020204" pitchFamily="34" charset="0"/>
                        </a:rPr>
                        <a:t>PID candidats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ctr"/>
                      <a:r>
                        <a:rPr lang="en-CA" sz="1100">
                          <a:effectLst/>
                          <a:latin typeface="Arial" panose="020B0604020202020204" pitchFamily="34" charset="0"/>
                          <a:cs typeface="Arial" panose="020B0604020202020204" pitchFamily="34" charset="0"/>
                        </a:rPr>
                        <a:t>Maturité</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ctr"/>
                      <a:r>
                        <a:rPr lang="en-CA" sz="1100" dirty="0" err="1">
                          <a:effectLst/>
                          <a:latin typeface="Arial" panose="020B0604020202020204" pitchFamily="34" charset="0"/>
                          <a:cs typeface="Arial" panose="020B0604020202020204" pitchFamily="34" charset="0"/>
                        </a:rPr>
                        <a:t>Prochaines</a:t>
                      </a:r>
                      <a:r>
                        <a:rPr lang="en-CA" sz="1100" dirty="0">
                          <a:effectLst/>
                          <a:latin typeface="Arial" panose="020B0604020202020204" pitchFamily="34" charset="0"/>
                          <a:cs typeface="Arial" panose="020B0604020202020204" pitchFamily="34" charset="0"/>
                        </a:rPr>
                        <a:t> étapes : PID </a:t>
                      </a:r>
                      <a:r>
                        <a:rPr lang="en-CA" sz="1100" dirty="0" err="1">
                          <a:effectLst/>
                          <a:latin typeface="Arial" panose="020B0604020202020204" pitchFamily="34" charset="0"/>
                          <a:cs typeface="Arial" panose="020B0604020202020204" pitchFamily="34" charset="0"/>
                        </a:rPr>
                        <a:t>recommandés</a:t>
                      </a:r>
                      <a:r>
                        <a:rPr lang="en-CA" sz="1100" dirty="0">
                          <a:effectLst/>
                          <a:latin typeface="Arial" panose="020B0604020202020204" pitchFamily="34" charset="0"/>
                          <a:cs typeface="Arial" panose="020B0604020202020204" pitchFamily="34" charset="0"/>
                        </a:rPr>
                        <a:t> dans le rapport</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extLst>
                  <a:ext uri="{0D108BD9-81ED-4DB2-BD59-A6C34878D82A}">
                    <a16:rowId xmlns:a16="http://schemas.microsoft.com/office/drawing/2014/main" val="3684751245"/>
                  </a:ext>
                </a:extLst>
              </a:tr>
              <a:tr h="808552">
                <a:tc>
                  <a:txBody>
                    <a:bodyPr/>
                    <a:lstStyle/>
                    <a:p>
                      <a:pPr algn="just"/>
                      <a:r>
                        <a:rPr lang="en-CA" sz="1100" dirty="0">
                          <a:effectLst/>
                          <a:latin typeface="Arial" panose="020B0604020202020204" pitchFamily="34" charset="0"/>
                          <a:cs typeface="Arial" panose="020B0604020202020204" pitchFamily="34" charset="0"/>
                        </a:rPr>
                        <a:t>Personnes</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1" dirty="0">
                          <a:effectLst/>
                          <a:latin typeface="Arial" panose="020B0604020202020204" pitchFamily="34" charset="0"/>
                          <a:cs typeface="Arial" panose="020B0604020202020204" pitchFamily="34" charset="0"/>
                        </a:rPr>
                        <a:t>ORCID</a:t>
                      </a:r>
                    </a:p>
                    <a:p>
                      <a:pPr algn="just"/>
                      <a:r>
                        <a:rPr lang="en-CA" sz="1100" dirty="0">
                          <a:effectLst/>
                          <a:latin typeface="Arial" panose="020B0604020202020204" pitchFamily="34" charset="0"/>
                          <a:cs typeface="Arial" panose="020B0604020202020204" pitchFamily="34" charset="0"/>
                        </a:rPr>
                        <a:t>ISNI</a:t>
                      </a: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Créé</a:t>
                      </a:r>
                    </a:p>
                    <a:p>
                      <a:pPr algn="just"/>
                      <a:r>
                        <a:rPr lang="en-CA" sz="1100">
                          <a:effectLst/>
                          <a:latin typeface="Arial" panose="020B0604020202020204" pitchFamily="34" charset="0"/>
                          <a:cs typeface="Arial" panose="020B0604020202020204" pitchFamily="34" charset="0"/>
                        </a:rPr>
                        <a:t>Établis</a:t>
                      </a:r>
                    </a:p>
                  </a:txBody>
                  <a:tcPr marL="40794" marR="40794" marT="0" marB="0" anchor="ctr"/>
                </a:tc>
                <a:tc>
                  <a:txBody>
                    <a:bodyPr/>
                    <a:lstStyle/>
                    <a:p>
                      <a:pPr algn="just"/>
                      <a:r>
                        <a:rPr lang="en-CA" sz="1100" dirty="0">
                          <a:effectLst/>
                          <a:latin typeface="Arial"/>
                          <a:cs typeface="Arial"/>
                        </a:rPr>
                        <a:t>Recommander l'utilisation des </a:t>
                      </a:r>
                      <a:r>
                        <a:rPr lang="en-CA" sz="1100" b="1" dirty="0" err="1">
                          <a:effectLst/>
                          <a:latin typeface="Arial"/>
                          <a:cs typeface="Arial"/>
                        </a:rPr>
                        <a:t>identifiants</a:t>
                      </a:r>
                      <a:r>
                        <a:rPr lang="en-CA" sz="1100" b="1" dirty="0">
                          <a:effectLst/>
                          <a:latin typeface="Arial"/>
                          <a:cs typeface="Arial"/>
                        </a:rPr>
                        <a:t> ORCID </a:t>
                      </a:r>
                      <a:r>
                        <a:rPr lang="en-CA" sz="1100" dirty="0">
                          <a:effectLst/>
                          <a:latin typeface="Arial"/>
                          <a:cs typeface="Arial"/>
                        </a:rPr>
                        <a:t>pour les chercheurs actuels – nous le faisons déjà. L'ISNI pourrait constituer un cas d'utilisation utile pour les personnalités historiques ou culturelles – à étudier. Scopus ne répond pas aux critères/principes de sélection de la matrice PID.</a:t>
                      </a:r>
                    </a:p>
                    <a:p>
                      <a:pPr algn="just"/>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extLst>
                  <a:ext uri="{0D108BD9-81ED-4DB2-BD59-A6C34878D82A}">
                    <a16:rowId xmlns:a16="http://schemas.microsoft.com/office/drawing/2014/main" val="3462747081"/>
                  </a:ext>
                </a:extLst>
              </a:tr>
              <a:tr h="725095">
                <a:tc>
                  <a:txBody>
                    <a:bodyPr/>
                    <a:lstStyle/>
                    <a:p>
                      <a:pPr algn="just"/>
                      <a:r>
                        <a:rPr lang="en-CA" sz="1100">
                          <a:effectLst/>
                          <a:latin typeface="Arial" panose="020B0604020202020204" pitchFamily="34" charset="0"/>
                          <a:cs typeface="Arial" panose="020B0604020202020204" pitchFamily="34" charset="0"/>
                        </a:rPr>
                        <a:t>Résultats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fr-FR" sz="1100" b="1" err="1">
                          <a:effectLst/>
                          <a:latin typeface="Arial"/>
                          <a:cs typeface="Arial"/>
                        </a:rPr>
                        <a:t>DOI Crossref</a:t>
                      </a:r>
                      <a:endParaRPr lang="en-CA" sz="1100" b="1">
                        <a:effectLst/>
                        <a:latin typeface="Arial"/>
                        <a:cs typeface="Arial"/>
                      </a:endParaRPr>
                    </a:p>
                    <a:p>
                      <a:pPr algn="just"/>
                      <a:r>
                        <a:rPr lang="fr-FR" sz="1100" b="1" err="1">
                          <a:effectLst/>
                          <a:latin typeface="Arial"/>
                          <a:cs typeface="Arial"/>
                        </a:rPr>
                        <a:t>DOI DataCite</a:t>
                      </a:r>
                      <a:endParaRPr lang="en-CA" sz="1100" b="1">
                        <a:effectLst/>
                        <a:latin typeface="Arial"/>
                        <a:cs typeface="Arial"/>
                      </a:endParaRPr>
                    </a:p>
                    <a:p>
                      <a:pPr algn="just"/>
                      <a:r>
                        <a:rPr lang="fr-FR" sz="1100" err="1">
                          <a:effectLst/>
                          <a:latin typeface="Arial" panose="020B0604020202020204" pitchFamily="34" charset="0"/>
                          <a:cs typeface="Arial" panose="020B0604020202020204" pitchFamily="34" charset="0"/>
                        </a:rPr>
                        <a:t>ARK</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dirty="0">
                          <a:effectLst/>
                          <a:latin typeface="Arial" panose="020B0604020202020204" pitchFamily="34" charset="0"/>
                          <a:cs typeface="Arial" panose="020B0604020202020204" pitchFamily="34" charset="0"/>
                        </a:rPr>
                        <a:t>Établis</a:t>
                      </a:r>
                    </a:p>
                    <a:p>
                      <a:pPr algn="just"/>
                      <a:r>
                        <a:rPr lang="en-CA" sz="1100" dirty="0">
                          <a:effectLst/>
                          <a:latin typeface="Arial" panose="020B0604020202020204" pitchFamily="34" charset="0"/>
                          <a:cs typeface="Arial" panose="020B0604020202020204" pitchFamily="34" charset="0"/>
                        </a:rPr>
                        <a:t>Créé</a:t>
                      </a:r>
                    </a:p>
                    <a:p>
                      <a:pPr algn="just"/>
                      <a:r>
                        <a:rPr lang="en-CA" sz="1100" dirty="0">
                          <a:effectLst/>
                          <a:latin typeface="Arial" panose="020B0604020202020204" pitchFamily="34" charset="0"/>
                          <a:cs typeface="Arial" panose="020B0604020202020204" pitchFamily="34" charset="0"/>
                        </a:rPr>
                        <a:t>Établis*</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dirty="0">
                          <a:effectLst/>
                          <a:latin typeface="Arial"/>
                          <a:cs typeface="Arial"/>
                        </a:rPr>
                        <a:t>Le schéma de métadonnées doit guider le choix entre </a:t>
                      </a:r>
                      <a:r>
                        <a:rPr lang="en-CA" sz="1100" b="1" dirty="0" err="1">
                          <a:effectLst/>
                          <a:latin typeface="Arial"/>
                          <a:cs typeface="Arial"/>
                        </a:rPr>
                        <a:t>DataCite </a:t>
                      </a:r>
                      <a:r>
                        <a:rPr lang="en-CA" sz="1100" dirty="0">
                          <a:effectLst/>
                          <a:latin typeface="Arial"/>
                          <a:cs typeface="Arial"/>
                        </a:rPr>
                        <a:t>et </a:t>
                      </a:r>
                      <a:r>
                        <a:rPr lang="en-CA" sz="1100" b="1" dirty="0" err="1">
                          <a:effectLst/>
                          <a:latin typeface="Arial"/>
                          <a:cs typeface="Arial"/>
                        </a:rPr>
                        <a:t>Crossref</a:t>
                      </a:r>
                      <a:r>
                        <a:rPr lang="en-CA" sz="1100" dirty="0">
                          <a:effectLst/>
                          <a:latin typeface="Arial"/>
                          <a:cs typeface="Arial"/>
                        </a:rPr>
                        <a:t>. *Les ARK dépendent du contexte du résolveur. Évaluez les ARK par rapport aux DOI pour déterminer quand ils sont nécessaires.</a:t>
                      </a:r>
                    </a:p>
                  </a:txBody>
                  <a:tcPr marL="40794" marR="40794" marT="0" marB="0" anchor="ctr"/>
                </a:tc>
                <a:extLst>
                  <a:ext uri="{0D108BD9-81ED-4DB2-BD59-A6C34878D82A}">
                    <a16:rowId xmlns:a16="http://schemas.microsoft.com/office/drawing/2014/main" val="1178828204"/>
                  </a:ext>
                </a:extLst>
              </a:tr>
              <a:tr h="485131">
                <a:tc>
                  <a:txBody>
                    <a:bodyPr/>
                    <a:lstStyle/>
                    <a:p>
                      <a:pPr algn="just"/>
                      <a:r>
                        <a:rPr lang="en-CA" sz="1100" dirty="0">
                          <a:effectLst/>
                          <a:latin typeface="Arial" panose="020B0604020202020204" pitchFamily="34" charset="0"/>
                          <a:cs typeface="Arial" panose="020B0604020202020204" pitchFamily="34" charset="0"/>
                        </a:rPr>
                        <a:t>Organisations</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1" dirty="0">
                          <a:effectLst/>
                          <a:latin typeface="Arial" panose="020B0604020202020204" pitchFamily="34" charset="0"/>
                          <a:cs typeface="Arial" panose="020B0604020202020204" pitchFamily="34" charset="0"/>
                        </a:rPr>
                        <a:t>ROR</a:t>
                      </a:r>
                    </a:p>
                    <a:p>
                      <a:pPr algn="just"/>
                      <a:r>
                        <a:rPr lang="en-CA" sz="1100" dirty="0">
                          <a:effectLst/>
                          <a:latin typeface="Arial" panose="020B0604020202020204" pitchFamily="34" charset="0"/>
                          <a:cs typeface="Arial" panose="020B0604020202020204" pitchFamily="34" charset="0"/>
                        </a:rPr>
                        <a:t>ISNI </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Émergents</a:t>
                      </a:r>
                    </a:p>
                    <a:p>
                      <a:pPr algn="just"/>
                      <a:r>
                        <a:rPr lang="en-CA" sz="1100">
                          <a:effectLst/>
                          <a:latin typeface="Arial" panose="020B0604020202020204" pitchFamily="34" charset="0"/>
                          <a:cs typeface="Arial" panose="020B0604020202020204" pitchFamily="34" charset="0"/>
                        </a:rPr>
                        <a:t>Établi</a:t>
                      </a:r>
                    </a:p>
                  </a:txBody>
                  <a:tcPr marL="40794" marR="40794" marT="0" marB="0" anchor="ctr"/>
                </a:tc>
                <a:tc>
                  <a:txBody>
                    <a:bodyPr/>
                    <a:lstStyle/>
                    <a:p>
                      <a:pPr algn="just"/>
                      <a:r>
                        <a:rPr lang="en-CA" sz="1100" b="1">
                          <a:effectLst/>
                          <a:latin typeface="Arial"/>
                          <a:cs typeface="Arial"/>
                        </a:rPr>
                        <a:t>Le ROR </a:t>
                      </a:r>
                      <a:r>
                        <a:rPr lang="en-CA" sz="1100">
                          <a:effectLst/>
                          <a:latin typeface="Arial"/>
                          <a:cs typeface="Arial"/>
                        </a:rPr>
                        <a:t>est un PID émergent, mais probablement le candidat de choix. L'ISNI nécessite une étude plus approfondie. Ringgold ne répond pas aux critères/principes de sélection de la matrice PID.  </a:t>
                      </a:r>
                      <a:endParaRPr lang="en-CA" sz="1100">
                        <a:effectLst/>
                        <a:latin typeface="Arial"/>
                        <a:ea typeface="Times New Roman" panose="02020603050405020304" pitchFamily="18" charset="0"/>
                        <a:cs typeface="Arial"/>
                      </a:endParaRPr>
                    </a:p>
                  </a:txBody>
                  <a:tcPr marL="40794" marR="40794" marT="0" marB="0" anchor="ctr"/>
                </a:tc>
                <a:extLst>
                  <a:ext uri="{0D108BD9-81ED-4DB2-BD59-A6C34878D82A}">
                    <a16:rowId xmlns:a16="http://schemas.microsoft.com/office/drawing/2014/main" val="3531687983"/>
                  </a:ext>
                </a:extLst>
              </a:tr>
              <a:tr h="290039">
                <a:tc>
                  <a:txBody>
                    <a:bodyPr/>
                    <a:lstStyle/>
                    <a:p>
                      <a:pPr algn="just"/>
                      <a:r>
                        <a:rPr lang="en-CA" sz="1100">
                          <a:effectLst/>
                          <a:latin typeface="Arial" panose="020B0604020202020204" pitchFamily="34" charset="0"/>
                          <a:cs typeface="Arial" panose="020B0604020202020204" pitchFamily="34" charset="0"/>
                        </a:rPr>
                        <a:t>DMP</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just"/>
                      <a:r>
                        <a:rPr lang="en-CA" sz="1100" b="1">
                          <a:effectLst/>
                          <a:latin typeface="Arial"/>
                          <a:cs typeface="Arial"/>
                        </a:rPr>
                        <a:t>DOI </a:t>
                      </a:r>
                      <a:r>
                        <a:rPr lang="en-CA" sz="1100" b="1" err="1">
                          <a:effectLst/>
                          <a:latin typeface="Arial"/>
                          <a:cs typeface="Arial"/>
                        </a:rPr>
                        <a:t>DataCite</a:t>
                      </a:r>
                      <a:endParaRPr lang="en-CA" sz="1100" b="1">
                        <a:effectLst/>
                        <a:latin typeface="Arial"/>
                        <a:ea typeface="Times New Roman" panose="02020603050405020304" pitchFamily="18" charset="0"/>
                        <a:cs typeface="Arial"/>
                      </a:endParaRPr>
                    </a:p>
                  </a:txBody>
                  <a:tcPr marL="40794" marR="40794" marT="0" marB="0"/>
                </a:tc>
                <a:tc>
                  <a:txBody>
                    <a:bodyPr/>
                    <a:lstStyle/>
                    <a:p>
                      <a:pPr algn="just"/>
                      <a:r>
                        <a:rPr lang="en-CA" sz="1100">
                          <a:effectLst/>
                          <a:latin typeface="Arial" panose="020B0604020202020204" pitchFamily="34" charset="0"/>
                          <a:cs typeface="Arial" panose="020B0604020202020204" pitchFamily="34" charset="0"/>
                        </a:rPr>
                        <a:t>Établi</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just"/>
                      <a:r>
                        <a:rPr lang="en-CA" sz="1100">
                          <a:effectLst/>
                          <a:latin typeface="Arial"/>
                          <a:cs typeface="Arial"/>
                        </a:rPr>
                        <a:t>Recommander l'utilisation des </a:t>
                      </a:r>
                      <a:r>
                        <a:rPr lang="en-CA" sz="1100" b="1">
                          <a:effectLst/>
                          <a:latin typeface="Arial"/>
                          <a:cs typeface="Arial"/>
                        </a:rPr>
                        <a:t>DOI </a:t>
                      </a:r>
                      <a:r>
                        <a:rPr lang="en-CA" sz="1100" b="1" err="1">
                          <a:effectLst/>
                          <a:latin typeface="Arial"/>
                          <a:cs typeface="Arial"/>
                        </a:rPr>
                        <a:t>DataCite</a:t>
                      </a:r>
                      <a:r>
                        <a:rPr lang="en-CA" sz="1100">
                          <a:effectLst/>
                          <a:latin typeface="Arial"/>
                          <a:cs typeface="Arial"/>
                        </a:rPr>
                        <a:t>.</a:t>
                      </a:r>
                      <a:endParaRPr lang="en-CA" sz="1100">
                        <a:effectLst/>
                        <a:latin typeface="Arial"/>
                        <a:ea typeface="Times New Roman" panose="02020603050405020304" pitchFamily="18" charset="0"/>
                        <a:cs typeface="Arial"/>
                      </a:endParaRPr>
                    </a:p>
                  </a:txBody>
                  <a:tcPr marL="40794" marR="40794" marT="0" marB="0"/>
                </a:tc>
                <a:extLst>
                  <a:ext uri="{0D108BD9-81ED-4DB2-BD59-A6C34878D82A}">
                    <a16:rowId xmlns:a16="http://schemas.microsoft.com/office/drawing/2014/main" val="4246503768"/>
                  </a:ext>
                </a:extLst>
              </a:tr>
              <a:tr h="580076">
                <a:tc>
                  <a:txBody>
                    <a:bodyPr/>
                    <a:lstStyle/>
                    <a:p>
                      <a:pPr algn="just"/>
                      <a:r>
                        <a:rPr lang="en-CA" sz="1400" dirty="0">
                          <a:effectLst/>
                          <a:latin typeface="Arial"/>
                          <a:cs typeface="Arial"/>
                        </a:rPr>
                        <a:t>Subventions</a:t>
                      </a:r>
                      <a:endParaRPr lang="en-CA" sz="1400" dirty="0">
                        <a:effectLst/>
                        <a:latin typeface="Arial"/>
                        <a:ea typeface="Times New Roman" panose="02020603050405020304" pitchFamily="18" charset="0"/>
                        <a:cs typeface="Arial"/>
                      </a:endParaRPr>
                    </a:p>
                  </a:txBody>
                  <a:tcPr marL="40794" marR="40794" marT="0" marB="0" anchor="ctr"/>
                </a:tc>
                <a:tc>
                  <a:txBody>
                    <a:bodyPr/>
                    <a:lstStyle/>
                    <a:p>
                      <a:pPr algn="just"/>
                      <a:r>
                        <a:rPr lang="en-CA" sz="1100" b="1">
                          <a:effectLst/>
                          <a:latin typeface="Arial"/>
                          <a:cs typeface="Arial"/>
                        </a:rPr>
                        <a:t>DOI </a:t>
                      </a:r>
                      <a:r>
                        <a:rPr lang="en-CA" sz="1100" b="1" err="1">
                          <a:effectLst/>
                          <a:latin typeface="Arial"/>
                          <a:cs typeface="Arial"/>
                        </a:rPr>
                        <a:t>Crossref</a:t>
                      </a:r>
                    </a:p>
                    <a:p>
                      <a:pPr algn="just"/>
                      <a:r>
                        <a:rPr lang="en-CA" sz="1100" b="1">
                          <a:effectLst/>
                          <a:latin typeface="Arial"/>
                          <a:cs typeface="Arial"/>
                        </a:rPr>
                        <a:t>DOI </a:t>
                      </a:r>
                      <a:r>
                        <a:rPr lang="en-CA" sz="1100" b="1" err="1">
                          <a:effectLst/>
                          <a:latin typeface="Arial"/>
                          <a:cs typeface="Arial"/>
                        </a:rPr>
                        <a:t>DataCite</a:t>
                      </a:r>
                      <a:endParaRPr lang="en-CA" sz="1100" b="1">
                        <a:effectLst/>
                        <a:latin typeface="Arial"/>
                        <a:ea typeface="Times New Roman" panose="02020603050405020304" pitchFamily="18" charset="0"/>
                        <a:cs typeface="Arial"/>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Établi</a:t>
                      </a:r>
                    </a:p>
                    <a:p>
                      <a:pPr algn="just"/>
                      <a:r>
                        <a:rPr lang="en-CA" sz="1100">
                          <a:effectLst/>
                          <a:latin typeface="Arial" panose="020B0604020202020204" pitchFamily="34" charset="0"/>
                          <a:cs typeface="Arial" panose="020B0604020202020204" pitchFamily="34" charset="0"/>
                        </a:rPr>
                        <a:t>En émergence</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0">
                          <a:effectLst/>
                          <a:latin typeface="Arial"/>
                          <a:cs typeface="Arial"/>
                        </a:rPr>
                        <a:t>Comparaison minutieuse des cas d'utilisation ; </a:t>
                      </a:r>
                      <a:r>
                        <a:rPr lang="en-CA" sz="1100" b="0" err="1">
                          <a:effectLst/>
                          <a:latin typeface="Arial"/>
                          <a:cs typeface="Arial"/>
                        </a:rPr>
                        <a:t>Crossref </a:t>
                      </a:r>
                      <a:r>
                        <a:rPr lang="en-CA" sz="1100" b="0">
                          <a:effectLst/>
                          <a:latin typeface="Arial"/>
                          <a:cs typeface="Arial"/>
                        </a:rPr>
                        <a:t>est utilisé par certains bailleurs de fonds de l'Amérique du Nord.</a:t>
                      </a:r>
                      <a:endParaRPr lang="en-CA" sz="1100" b="0">
                        <a:effectLst/>
                        <a:latin typeface="Arial"/>
                        <a:ea typeface="Times New Roman" panose="02020603050405020304" pitchFamily="18" charset="0"/>
                        <a:cs typeface="Arial"/>
                      </a:endParaRPr>
                    </a:p>
                  </a:txBody>
                  <a:tcPr marL="40794" marR="40794" marT="0" marB="0" anchor="ctr"/>
                </a:tc>
                <a:extLst>
                  <a:ext uri="{0D108BD9-81ED-4DB2-BD59-A6C34878D82A}">
                    <a16:rowId xmlns:a16="http://schemas.microsoft.com/office/drawing/2014/main" val="3002728221"/>
                  </a:ext>
                </a:extLst>
              </a:tr>
              <a:tr h="323421">
                <a:tc>
                  <a:txBody>
                    <a:bodyPr/>
                    <a:lstStyle/>
                    <a:p>
                      <a:pPr algn="just"/>
                      <a:r>
                        <a:rPr lang="en-CA" sz="1400">
                          <a:effectLst/>
                          <a:latin typeface="Arial"/>
                          <a:cs typeface="Arial"/>
                        </a:rPr>
                        <a:t>Projets</a:t>
                      </a:r>
                      <a:endParaRPr lang="en-CA" sz="1400">
                        <a:effectLst/>
                        <a:latin typeface="Arial"/>
                        <a:ea typeface="Times New Roman" panose="02020603050405020304" pitchFamily="18" charset="0"/>
                        <a:cs typeface="Arial"/>
                      </a:endParaRPr>
                    </a:p>
                  </a:txBody>
                  <a:tcPr marL="40794" marR="40794" marT="0" marB="0" anchor="ctr"/>
                </a:tc>
                <a:tc>
                  <a:txBody>
                    <a:bodyPr/>
                    <a:lstStyle/>
                    <a:p>
                      <a:pPr algn="just"/>
                      <a:r>
                        <a:rPr lang="en-CA" sz="1400" b="1" err="1">
                          <a:effectLst/>
                          <a:latin typeface="Arial"/>
                          <a:cs typeface="Arial"/>
                        </a:rPr>
                        <a:t>RAiD</a:t>
                      </a:r>
                      <a:endParaRPr lang="en-CA" sz="1400" b="1">
                        <a:effectLst/>
                        <a:latin typeface="Arial"/>
                        <a:ea typeface="Times New Roman" panose="02020603050405020304" pitchFamily="18" charset="0"/>
                        <a:cs typeface="Arial"/>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En cours de développement</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1" err="1">
                          <a:effectLst/>
                          <a:latin typeface="Arial"/>
                          <a:cs typeface="Arial"/>
                        </a:rPr>
                        <a:t>RAiD </a:t>
                      </a:r>
                      <a:r>
                        <a:rPr lang="en-CA" sz="1100">
                          <a:effectLst/>
                          <a:latin typeface="Arial"/>
                          <a:cs typeface="Arial"/>
                        </a:rPr>
                        <a:t>est le seul candidat, mais il en est encore aux premiers stades de développement. À surveiller.</a:t>
                      </a:r>
                    </a:p>
                  </a:txBody>
                  <a:tcPr marL="40794" marR="40794" marT="0" marB="0" anchor="ctr"/>
                </a:tc>
                <a:extLst>
                  <a:ext uri="{0D108BD9-81ED-4DB2-BD59-A6C34878D82A}">
                    <a16:rowId xmlns:a16="http://schemas.microsoft.com/office/drawing/2014/main" val="4158029644"/>
                  </a:ext>
                </a:extLst>
              </a:tr>
              <a:tr h="323421">
                <a:tc>
                  <a:txBody>
                    <a:bodyPr/>
                    <a:lstStyle/>
                    <a:p>
                      <a:pPr algn="just"/>
                      <a:r>
                        <a:rPr lang="en-CA" sz="1100">
                          <a:effectLst/>
                          <a:latin typeface="Arial" panose="020B0604020202020204" pitchFamily="34" charset="0"/>
                          <a:cs typeface="Arial" panose="020B0604020202020204" pitchFamily="34" charset="0"/>
                        </a:rPr>
                        <a:t>Logiciels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SWIHD</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Émergents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Les SWIHD sont prometteurs, mais leur maturité et leur adoption sont encore faibles. À surveiller et à étudier.</a:t>
                      </a:r>
                    </a:p>
                  </a:txBody>
                  <a:tcPr marL="40794" marR="40794" marT="0" marB="0" anchor="ctr"/>
                </a:tc>
                <a:extLst>
                  <a:ext uri="{0D108BD9-81ED-4DB2-BD59-A6C34878D82A}">
                    <a16:rowId xmlns:a16="http://schemas.microsoft.com/office/drawing/2014/main" val="3376416011"/>
                  </a:ext>
                </a:extLst>
              </a:tr>
              <a:tr h="646841">
                <a:tc>
                  <a:txBody>
                    <a:bodyPr/>
                    <a:lstStyle/>
                    <a:p>
                      <a:pPr algn="just"/>
                      <a:r>
                        <a:rPr lang="en-CA" sz="1100">
                          <a:effectLst/>
                          <a:latin typeface="Arial" panose="020B0604020202020204" pitchFamily="34" charset="0"/>
                          <a:cs typeface="Arial" panose="020B0604020202020204" pitchFamily="34" charset="0"/>
                        </a:rPr>
                        <a:t>Installations, instruments, équipements,</a:t>
                      </a:r>
                    </a:p>
                    <a:p>
                      <a:pPr algn="just"/>
                      <a:r>
                        <a:rPr lang="en-CA" sz="1100">
                          <a:effectLst/>
                          <a:latin typeface="Arial" panose="020B0604020202020204" pitchFamily="34" charset="0"/>
                          <a:cs typeface="Arial" panose="020B0604020202020204" pitchFamily="34" charset="0"/>
                        </a:rPr>
                        <a:t>Ressources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b"/>
                </a:tc>
                <a:tc>
                  <a:txBody>
                    <a:bodyPr/>
                    <a:lstStyle/>
                    <a:p>
                      <a:pPr algn="just"/>
                      <a:r>
                        <a:rPr lang="en-CA" sz="1100">
                          <a:effectLst/>
                          <a:latin typeface="Arial" panose="020B0604020202020204" pitchFamily="34" charset="0"/>
                          <a:cs typeface="Arial" panose="020B0604020202020204" pitchFamily="34" charset="0"/>
                        </a:rPr>
                        <a:t>ROR</a:t>
                      </a:r>
                    </a:p>
                    <a:p>
                      <a:pPr algn="just"/>
                      <a:r>
                        <a:rPr lang="en-CA" sz="1100">
                          <a:effectLst/>
                          <a:latin typeface="Arial"/>
                          <a:cs typeface="Arial"/>
                        </a:rPr>
                        <a:t>DOI </a:t>
                      </a:r>
                      <a:r>
                        <a:rPr lang="en-CA" sz="1100" err="1">
                          <a:effectLst/>
                          <a:latin typeface="Arial"/>
                          <a:cs typeface="Arial"/>
                        </a:rPr>
                        <a:t>DataCite</a:t>
                      </a:r>
                    </a:p>
                    <a:p>
                      <a:pPr algn="just"/>
                      <a:r>
                        <a:rPr lang="en-CA" sz="1100">
                          <a:effectLst/>
                          <a:latin typeface="Arial" panose="020B0604020202020204" pitchFamily="34" charset="0"/>
                          <a:cs typeface="Arial" panose="020B0604020202020204" pitchFamily="34" charset="0"/>
                        </a:rPr>
                        <a:t>RRID</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N/A</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dirty="0">
                          <a:effectLst/>
                          <a:latin typeface="Arial" panose="020B0604020202020204" pitchFamily="34" charset="0"/>
                          <a:cs typeface="Arial" panose="020B0604020202020204" pitchFamily="34" charset="0"/>
                        </a:rPr>
                        <a:t>Ce domaine est trop complexe – certaines options existent (RRID pour les ressources biologiques, ROR pour certaines installations, DOI pour certains instruments), il est donc recommandé de suivre l'évolution et d'étudier la question.</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extLst>
                  <a:ext uri="{0D108BD9-81ED-4DB2-BD59-A6C34878D82A}">
                    <a16:rowId xmlns:a16="http://schemas.microsoft.com/office/drawing/2014/main" val="3672803894"/>
                  </a:ext>
                </a:extLst>
              </a:tr>
            </a:tbl>
          </a:graphicData>
        </a:graphic>
      </p:graphicFrame>
      <p:sp>
        <p:nvSpPr>
          <p:cNvPr id="2" name="Title 1">
            <a:extLst>
              <a:ext uri="{FF2B5EF4-FFF2-40B4-BE49-F238E27FC236}">
                <a16:creationId xmlns:a16="http://schemas.microsoft.com/office/drawing/2014/main" id="{A629FBFD-DACA-A453-6D63-E3BFBBC5A3C3}"/>
              </a:ext>
            </a:extLst>
          </p:cNvPr>
          <p:cNvSpPr>
            <a:spLocks noGrp="1"/>
          </p:cNvSpPr>
          <p:nvPr>
            <p:ph type="title"/>
            <p:custDataLst>
              <p:tags r:id="rId1"/>
            </p:custDataLst>
          </p:nvPr>
        </p:nvSpPr>
        <p:spPr>
          <a:xfrm>
            <a:off x="732781" y="0"/>
            <a:ext cx="7886700" cy="880898"/>
          </a:xfrm>
        </p:spPr>
        <p:txBody>
          <a:bodyPr>
            <a:normAutofit/>
          </a:bodyPr>
          <a:lstStyle/>
          <a:p>
            <a:r>
              <a:rPr lang="en-US" dirty="0"/>
              <a:t>Plans d'action par entité</a:t>
            </a:r>
            <a:endParaRPr lang="en-CA" dirty="0"/>
          </a:p>
        </p:txBody>
      </p:sp>
      <p:sp>
        <p:nvSpPr>
          <p:cNvPr id="4" name="Slide Number Placeholder 3">
            <a:extLst>
              <a:ext uri="{FF2B5EF4-FFF2-40B4-BE49-F238E27FC236}">
                <a16:creationId xmlns:a16="http://schemas.microsoft.com/office/drawing/2014/main" id="{C7DC16F0-68CB-6A72-B5E9-FA51C7EAAB04}"/>
              </a:ext>
            </a:extLst>
          </p:cNvPr>
          <p:cNvSpPr>
            <a:spLocks noGrp="1"/>
          </p:cNvSpPr>
          <p:nvPr>
            <p:ph type="sldNum" sz="quarter" idx="12"/>
            <p:custDataLst>
              <p:tags r:id="rId2"/>
            </p:custDataLst>
          </p:nvPr>
        </p:nvSpPr>
        <p:spPr>
          <a:prstGeom prst="rect">
            <a:avLst/>
          </a:prstGeom>
        </p:spPr>
        <p:txBody>
          <a:bodyPr spcFirstLastPara="1" vert="horz" wrap="square" lIns="0" tIns="0" rIns="0" bIns="0" rtlCol="0" anchor="b" anchorCtr="0">
            <a:normAutofit/>
          </a:bodyPr>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C9533AE-A712-CF41-A409-5A780E65BBC7}" type="slidenum">
              <a:rPr lang="en-US" smtClean="0"/>
              <a:t>6</a:t>
            </a:fld>
            <a:endParaRPr lang="en-US"/>
          </a:p>
        </p:txBody>
      </p:sp>
      <p:sp>
        <p:nvSpPr>
          <p:cNvPr id="3" name="Rectangle 2">
            <a:extLst>
              <a:ext uri="{FF2B5EF4-FFF2-40B4-BE49-F238E27FC236}">
                <a16:creationId xmlns:a16="http://schemas.microsoft.com/office/drawing/2014/main" id="{D1B6E4CB-EBE6-206F-45FB-2DE6DD16E9F6}"/>
              </a:ext>
            </a:extLst>
          </p:cNvPr>
          <p:cNvSpPr/>
          <p:nvPr/>
        </p:nvSpPr>
        <p:spPr>
          <a:xfrm>
            <a:off x="686822" y="3252041"/>
            <a:ext cx="8297394" cy="8808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50"/>
          </a:p>
        </p:txBody>
      </p:sp>
    </p:spTree>
    <p:extLst>
      <p:ext uri="{BB962C8B-B14F-4D97-AF65-F5344CB8AC3E}">
        <p14:creationId xmlns:p14="http://schemas.microsoft.com/office/powerpoint/2010/main" val="66877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a16="http://schemas.microsoft.com/office/drawing/2014/main" id="{C5F995B7-84B7-94B0-D9DE-58C32A0EAA5C}"/>
              </a:ext>
            </a:extLst>
          </p:cNvPr>
          <p:cNvSpPr/>
          <p:nvPr/>
        </p:nvSpPr>
        <p:spPr>
          <a:xfrm>
            <a:off x="1148958" y="1198226"/>
            <a:ext cx="4457942" cy="2747047"/>
          </a:xfrm>
          <a:custGeom>
            <a:avLst/>
            <a:gdLst>
              <a:gd name="connsiteX0" fmla="*/ 0 w 5788151"/>
              <a:gd name="connsiteY0" fmla="*/ 551699 h 3310127"/>
              <a:gd name="connsiteX1" fmla="*/ 551699 w 5788151"/>
              <a:gd name="connsiteY1" fmla="*/ 0 h 3310127"/>
              <a:gd name="connsiteX2" fmla="*/ 5236452 w 5788151"/>
              <a:gd name="connsiteY2" fmla="*/ 0 h 3310127"/>
              <a:gd name="connsiteX3" fmla="*/ 5788151 w 5788151"/>
              <a:gd name="connsiteY3" fmla="*/ 551699 h 3310127"/>
              <a:gd name="connsiteX4" fmla="*/ 5788151 w 5788151"/>
              <a:gd name="connsiteY4" fmla="*/ 2758428 h 3310127"/>
              <a:gd name="connsiteX5" fmla="*/ 5236452 w 5788151"/>
              <a:gd name="connsiteY5" fmla="*/ 3310127 h 3310127"/>
              <a:gd name="connsiteX6" fmla="*/ 551699 w 5788151"/>
              <a:gd name="connsiteY6" fmla="*/ 3310127 h 3310127"/>
              <a:gd name="connsiteX7" fmla="*/ 0 w 5788151"/>
              <a:gd name="connsiteY7" fmla="*/ 2758428 h 3310127"/>
              <a:gd name="connsiteX8" fmla="*/ 0 w 5788151"/>
              <a:gd name="connsiteY8" fmla="*/ 551699 h 3310127"/>
              <a:gd name="connsiteX0" fmla="*/ 0 w 5788357"/>
              <a:gd name="connsiteY0" fmla="*/ 551699 h 3310127"/>
              <a:gd name="connsiteX1" fmla="*/ 551699 w 5788357"/>
              <a:gd name="connsiteY1" fmla="*/ 0 h 3310127"/>
              <a:gd name="connsiteX2" fmla="*/ 5501628 w 5788357"/>
              <a:gd name="connsiteY2" fmla="*/ 0 h 3310127"/>
              <a:gd name="connsiteX3" fmla="*/ 5788151 w 5788357"/>
              <a:gd name="connsiteY3" fmla="*/ 551699 h 3310127"/>
              <a:gd name="connsiteX4" fmla="*/ 5788151 w 5788357"/>
              <a:gd name="connsiteY4" fmla="*/ 2758428 h 3310127"/>
              <a:gd name="connsiteX5" fmla="*/ 5236452 w 5788357"/>
              <a:gd name="connsiteY5" fmla="*/ 3310127 h 3310127"/>
              <a:gd name="connsiteX6" fmla="*/ 551699 w 5788357"/>
              <a:gd name="connsiteY6" fmla="*/ 3310127 h 3310127"/>
              <a:gd name="connsiteX7" fmla="*/ 0 w 5788357"/>
              <a:gd name="connsiteY7" fmla="*/ 2758428 h 3310127"/>
              <a:gd name="connsiteX8" fmla="*/ 0 w 5788357"/>
              <a:gd name="connsiteY8" fmla="*/ 551699 h 3310127"/>
              <a:gd name="connsiteX0" fmla="*/ 0 w 5797295"/>
              <a:gd name="connsiteY0" fmla="*/ 551699 h 3310333"/>
              <a:gd name="connsiteX1" fmla="*/ 551699 w 5797295"/>
              <a:gd name="connsiteY1" fmla="*/ 0 h 3310333"/>
              <a:gd name="connsiteX2" fmla="*/ 5501628 w 5797295"/>
              <a:gd name="connsiteY2" fmla="*/ 0 h 3310333"/>
              <a:gd name="connsiteX3" fmla="*/ 5788151 w 5797295"/>
              <a:gd name="connsiteY3" fmla="*/ 551699 h 3310333"/>
              <a:gd name="connsiteX4" fmla="*/ 5797295 w 5797295"/>
              <a:gd name="connsiteY4" fmla="*/ 3023604 h 3310333"/>
              <a:gd name="connsiteX5" fmla="*/ 5236452 w 5797295"/>
              <a:gd name="connsiteY5" fmla="*/ 3310127 h 3310333"/>
              <a:gd name="connsiteX6" fmla="*/ 551699 w 5797295"/>
              <a:gd name="connsiteY6" fmla="*/ 3310127 h 3310333"/>
              <a:gd name="connsiteX7" fmla="*/ 0 w 5797295"/>
              <a:gd name="connsiteY7" fmla="*/ 2758428 h 3310333"/>
              <a:gd name="connsiteX8" fmla="*/ 0 w 5797295"/>
              <a:gd name="connsiteY8" fmla="*/ 551699 h 3310333"/>
              <a:gd name="connsiteX0" fmla="*/ 0 w 5797295"/>
              <a:gd name="connsiteY0" fmla="*/ 551699 h 3312547"/>
              <a:gd name="connsiteX1" fmla="*/ 551699 w 5797295"/>
              <a:gd name="connsiteY1" fmla="*/ 0 h 3312547"/>
              <a:gd name="connsiteX2" fmla="*/ 5501628 w 5797295"/>
              <a:gd name="connsiteY2" fmla="*/ 0 h 3312547"/>
              <a:gd name="connsiteX3" fmla="*/ 5788151 w 5797295"/>
              <a:gd name="connsiteY3" fmla="*/ 551699 h 3312547"/>
              <a:gd name="connsiteX4" fmla="*/ 5797295 w 5797295"/>
              <a:gd name="connsiteY4" fmla="*/ 3023604 h 3312547"/>
              <a:gd name="connsiteX5" fmla="*/ 5236452 w 5797295"/>
              <a:gd name="connsiteY5" fmla="*/ 3310127 h 3312547"/>
              <a:gd name="connsiteX6" fmla="*/ 551699 w 5797295"/>
              <a:gd name="connsiteY6" fmla="*/ 3310127 h 3312547"/>
              <a:gd name="connsiteX7" fmla="*/ 9144 w 5797295"/>
              <a:gd name="connsiteY7" fmla="*/ 3051036 h 3312547"/>
              <a:gd name="connsiteX8" fmla="*/ 0 w 5797295"/>
              <a:gd name="connsiteY8" fmla="*/ 551699 h 3312547"/>
              <a:gd name="connsiteX0" fmla="*/ 0 w 5806439"/>
              <a:gd name="connsiteY0" fmla="*/ 286729 h 3312753"/>
              <a:gd name="connsiteX1" fmla="*/ 560843 w 5806439"/>
              <a:gd name="connsiteY1" fmla="*/ 206 h 3312753"/>
              <a:gd name="connsiteX2" fmla="*/ 5510772 w 5806439"/>
              <a:gd name="connsiteY2" fmla="*/ 206 h 3312753"/>
              <a:gd name="connsiteX3" fmla="*/ 5797295 w 5806439"/>
              <a:gd name="connsiteY3" fmla="*/ 551905 h 3312753"/>
              <a:gd name="connsiteX4" fmla="*/ 5806439 w 5806439"/>
              <a:gd name="connsiteY4" fmla="*/ 3023810 h 3312753"/>
              <a:gd name="connsiteX5" fmla="*/ 5245596 w 5806439"/>
              <a:gd name="connsiteY5" fmla="*/ 3310333 h 3312753"/>
              <a:gd name="connsiteX6" fmla="*/ 560843 w 5806439"/>
              <a:gd name="connsiteY6" fmla="*/ 3310333 h 3312753"/>
              <a:gd name="connsiteX7" fmla="*/ 18288 w 5806439"/>
              <a:gd name="connsiteY7" fmla="*/ 3051242 h 3312753"/>
              <a:gd name="connsiteX8" fmla="*/ 0 w 5806439"/>
              <a:gd name="connsiteY8" fmla="*/ 286729 h 331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6439" h="3312753">
                <a:moveTo>
                  <a:pt x="0" y="286729"/>
                </a:moveTo>
                <a:cubicBezTo>
                  <a:pt x="0" y="-17966"/>
                  <a:pt x="256148" y="206"/>
                  <a:pt x="560843" y="206"/>
                </a:cubicBezTo>
                <a:lnTo>
                  <a:pt x="5510772" y="206"/>
                </a:lnTo>
                <a:cubicBezTo>
                  <a:pt x="5815467" y="206"/>
                  <a:pt x="5797295" y="247210"/>
                  <a:pt x="5797295" y="551905"/>
                </a:cubicBezTo>
                <a:lnTo>
                  <a:pt x="5806439" y="3023810"/>
                </a:lnTo>
                <a:cubicBezTo>
                  <a:pt x="5806439" y="3328505"/>
                  <a:pt x="5550291" y="3310333"/>
                  <a:pt x="5245596" y="3310333"/>
                </a:cubicBezTo>
                <a:lnTo>
                  <a:pt x="560843" y="3310333"/>
                </a:lnTo>
                <a:cubicBezTo>
                  <a:pt x="256148" y="3310333"/>
                  <a:pt x="18288" y="3355937"/>
                  <a:pt x="18288" y="3051242"/>
                </a:cubicBezTo>
                <a:lnTo>
                  <a:pt x="0" y="286729"/>
                </a:lnTo>
                <a:close/>
              </a:path>
            </a:pathLst>
          </a:custGeom>
          <a:gradFill>
            <a:gsLst>
              <a:gs pos="0">
                <a:srgbClr val="00C4FF">
                  <a:alpha val="0"/>
                </a:srgbClr>
              </a:gs>
              <a:gs pos="100000">
                <a:srgbClr val="0065C1"/>
              </a:gs>
            </a:gsLst>
            <a:lin ang="2700000" scaled="1"/>
          </a:gradFill>
          <a:ln w="12700" cap="flat" cmpd="sng" algn="ctr">
            <a:noFill/>
            <a:prstDash val="solid"/>
            <a:miter lim="800000"/>
          </a:ln>
          <a:effectLst/>
        </p:spPr>
        <p:txBody>
          <a:bodyPr rtlCol="0" anchor="ctr"/>
          <a:lstStyle/>
          <a:p>
            <a:pPr marL="63499" defTabSz="685800">
              <a:buClr>
                <a:prstClr val="black"/>
              </a:buClr>
            </a:pPr>
            <a:endParaRPr lang="en-US" sz="1575" kern="1200">
              <a:solidFill>
                <a:prstClr val="white"/>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A06652D-B9B4-E0D9-9FB7-8D5026E414AB}"/>
              </a:ext>
            </a:extLst>
          </p:cNvPr>
          <p:cNvSpPr txBox="1">
            <a:spLocks/>
          </p:cNvSpPr>
          <p:nvPr/>
        </p:nvSpPr>
        <p:spPr>
          <a:xfrm>
            <a:off x="6430566" y="4597004"/>
            <a:ext cx="2057400" cy="273844"/>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solidFill>
                <a:latin typeface="Effra" panose="020B0603020203020204" pitchFamily="34" charset="0"/>
                <a:ea typeface="+mn-ea"/>
                <a:cs typeface="Effra" panose="020B0603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pPr>
            <a:fld id="{3C9533AE-A712-CF41-A409-5A780E65BBC7}" type="slidenum">
              <a:rPr lang="en-US" sz="750">
                <a:solidFill>
                  <a:prstClr val="black"/>
                </a:solidFill>
              </a:rPr>
              <a:pPr defTabSz="685800">
                <a:buClrTx/>
              </a:pPr>
              <a:t>7</a:t>
            </a:fld>
            <a:endParaRPr lang="en-US" sz="750">
              <a:solidFill>
                <a:prstClr val="black"/>
              </a:solidFill>
            </a:endParaRPr>
          </a:p>
        </p:txBody>
      </p:sp>
      <p:sp>
        <p:nvSpPr>
          <p:cNvPr id="6" name="Content Placeholder 15">
            <a:extLst>
              <a:ext uri="{FF2B5EF4-FFF2-40B4-BE49-F238E27FC236}">
                <a16:creationId xmlns:a16="http://schemas.microsoft.com/office/drawing/2014/main" id="{03C31099-C617-DF39-90E7-B6A1CE5D9D77}"/>
              </a:ext>
            </a:extLst>
          </p:cNvPr>
          <p:cNvSpPr>
            <a:spLocks noGrp="1"/>
          </p:cNvSpPr>
          <p:nvPr>
            <p:ph idx="1"/>
          </p:nvPr>
        </p:nvSpPr>
        <p:spPr>
          <a:xfrm>
            <a:off x="524072" y="3771634"/>
            <a:ext cx="5707713" cy="1263539"/>
          </a:xfrm>
        </p:spPr>
        <p:txBody>
          <a:bodyPr>
            <a:normAutofit/>
          </a:bodyPr>
          <a:lstStyle/>
          <a:p>
            <a:pPr marL="177788" indent="0">
              <a:lnSpc>
                <a:spcPct val="100000"/>
              </a:lnSpc>
              <a:buClr>
                <a:schemeClr val="dk1"/>
              </a:buClr>
              <a:buNone/>
            </a:pPr>
            <a:endParaRPr lang="en-US" sz="1950" dirty="0">
              <a:solidFill>
                <a:schemeClr val="dk1"/>
              </a:solidFill>
            </a:endParaRPr>
          </a:p>
          <a:p>
            <a:pPr marL="177788" indent="0">
              <a:lnSpc>
                <a:spcPct val="100000"/>
              </a:lnSpc>
              <a:buClr>
                <a:schemeClr val="dk1"/>
              </a:buClr>
              <a:buNone/>
            </a:pPr>
            <a:r>
              <a:rPr lang="en-US" sz="1950" dirty="0">
                <a:solidFill>
                  <a:schemeClr val="dk1"/>
                </a:solidFill>
              </a:rPr>
              <a:t>Responsabilité – Institutionnelle !</a:t>
            </a:r>
          </a:p>
          <a:p>
            <a:pPr marL="800081" lvl="1" indent="-279393">
              <a:lnSpc>
                <a:spcPct val="100000"/>
              </a:lnSpc>
              <a:buClr>
                <a:schemeClr val="dk1"/>
              </a:buClr>
            </a:pPr>
            <a:r>
              <a:rPr lang="en-US" sz="1575" dirty="0">
                <a:solidFill>
                  <a:schemeClr val="dk1"/>
                </a:solidFill>
              </a:rPr>
              <a:t>Les particuliers ne peuvent pas enregistrer de DOI</a:t>
            </a:r>
          </a:p>
        </p:txBody>
      </p:sp>
      <p:pic>
        <p:nvPicPr>
          <p:cNvPr id="8" name="Google Shape;179;p34">
            <a:extLst>
              <a:ext uri="{FF2B5EF4-FFF2-40B4-BE49-F238E27FC236}">
                <a16:creationId xmlns:a16="http://schemas.microsoft.com/office/drawing/2014/main" id="{7BFB05F1-9F68-5CB4-261F-D8065491D972}"/>
              </a:ext>
            </a:extLst>
          </p:cNvPr>
          <p:cNvPicPr preferRelativeResize="0"/>
          <p:nvPr/>
        </p:nvPicPr>
        <p:blipFill>
          <a:blip r:embed="rId4">
            <a:alphaModFix/>
          </a:blip>
          <a:stretch>
            <a:fillRect/>
          </a:stretch>
        </p:blipFill>
        <p:spPr>
          <a:xfrm>
            <a:off x="6154591" y="808506"/>
            <a:ext cx="2657282" cy="3779275"/>
          </a:xfrm>
          <a:prstGeom prst="rect">
            <a:avLst/>
          </a:prstGeom>
          <a:noFill/>
          <a:ln>
            <a:noFill/>
          </a:ln>
          <a:effectLst>
            <a:outerShdw blurRad="50800" dist="38100" algn="l" rotWithShape="0">
              <a:prstClr val="black">
                <a:alpha val="40000"/>
              </a:prstClr>
            </a:outerShdw>
            <a:softEdge rad="0"/>
          </a:effectLst>
        </p:spPr>
      </p:pic>
      <p:sp>
        <p:nvSpPr>
          <p:cNvPr id="9" name="Google Shape;180;p34">
            <a:extLst>
              <a:ext uri="{FF2B5EF4-FFF2-40B4-BE49-F238E27FC236}">
                <a16:creationId xmlns:a16="http://schemas.microsoft.com/office/drawing/2014/main" id="{408DBDE4-B05E-D254-5009-421490DB16E0}"/>
              </a:ext>
            </a:extLst>
          </p:cNvPr>
          <p:cNvSpPr/>
          <p:nvPr/>
        </p:nvSpPr>
        <p:spPr>
          <a:xfrm>
            <a:off x="7402247" y="1517213"/>
            <a:ext cx="1270698" cy="880898"/>
          </a:xfrm>
          <a:prstGeom prst="roundRect">
            <a:avLst>
              <a:gd name="adj" fmla="val 16667"/>
            </a:avLst>
          </a:prstGeom>
          <a:noFill/>
          <a:ln w="38100" cap="flat" cmpd="sng">
            <a:solidFill>
              <a:srgbClr val="2DADDE"/>
            </a:solidFill>
            <a:prstDash val="solid"/>
            <a:round/>
            <a:headEnd type="none" w="sm" len="sm"/>
            <a:tailEnd type="none" w="sm" len="sm"/>
          </a:ln>
        </p:spPr>
        <p:txBody>
          <a:bodyPr spcFirstLastPara="1" wrap="square" lIns="68575" tIns="68575" rIns="68575" bIns="68575" anchor="ctr" anchorCtr="0">
            <a:noAutofit/>
          </a:bodyPr>
          <a:lstStyle/>
          <a:p>
            <a:pPr defTabSz="685800">
              <a:buClrTx/>
            </a:pPr>
            <a:endParaRPr sz="1800" kern="1200">
              <a:solidFill>
                <a:prstClr val="black"/>
              </a:solidFill>
              <a:latin typeface="Calibri" panose="020F0502020204030204"/>
              <a:ea typeface="+mn-ea"/>
              <a:cs typeface="+mn-cs"/>
            </a:endParaRPr>
          </a:p>
        </p:txBody>
      </p:sp>
      <p:sp>
        <p:nvSpPr>
          <p:cNvPr id="10" name="Google Shape;180;p34">
            <a:extLst>
              <a:ext uri="{FF2B5EF4-FFF2-40B4-BE49-F238E27FC236}">
                <a16:creationId xmlns:a16="http://schemas.microsoft.com/office/drawing/2014/main" id="{5887D5B1-B4BB-8D9D-BAC8-7BDEDF88F679}"/>
              </a:ext>
            </a:extLst>
          </p:cNvPr>
          <p:cNvSpPr/>
          <p:nvPr/>
        </p:nvSpPr>
        <p:spPr>
          <a:xfrm>
            <a:off x="7402247" y="845383"/>
            <a:ext cx="1270698" cy="666415"/>
          </a:xfrm>
          <a:prstGeom prst="roundRect">
            <a:avLst>
              <a:gd name="adj" fmla="val 16667"/>
            </a:avLst>
          </a:prstGeom>
          <a:noFill/>
          <a:ln w="38100" cap="flat" cmpd="sng">
            <a:solidFill>
              <a:srgbClr val="2DADDE"/>
            </a:solidFill>
            <a:prstDash val="solid"/>
            <a:round/>
            <a:headEnd type="none" w="sm" len="sm"/>
            <a:tailEnd type="none" w="sm" len="sm"/>
          </a:ln>
        </p:spPr>
        <p:txBody>
          <a:bodyPr spcFirstLastPara="1" wrap="square" lIns="68575" tIns="68575" rIns="68575" bIns="68575" anchor="ctr" anchorCtr="0">
            <a:noAutofit/>
          </a:bodyPr>
          <a:lstStyle/>
          <a:p>
            <a:pPr defTabSz="685800">
              <a:buClrTx/>
            </a:pPr>
            <a:endParaRPr sz="1800" kern="1200">
              <a:solidFill>
                <a:prstClr val="black"/>
              </a:solidFill>
              <a:latin typeface="Calibri" panose="020F0502020204030204"/>
              <a:ea typeface="+mn-ea"/>
              <a:cs typeface="+mn-cs"/>
            </a:endParaRPr>
          </a:p>
        </p:txBody>
      </p:sp>
      <p:sp>
        <p:nvSpPr>
          <p:cNvPr id="11" name="Title 1">
            <a:extLst>
              <a:ext uri="{FF2B5EF4-FFF2-40B4-BE49-F238E27FC236}">
                <a16:creationId xmlns:a16="http://schemas.microsoft.com/office/drawing/2014/main" id="{4100319C-DE7E-40E2-0860-606A121BC7C2}"/>
              </a:ext>
            </a:extLst>
          </p:cNvPr>
          <p:cNvSpPr>
            <a:spLocks noGrp="1"/>
          </p:cNvSpPr>
          <p:nvPr>
            <p:ph type="title"/>
            <p:custDataLst>
              <p:tags r:id="rId1"/>
            </p:custDataLst>
          </p:nvPr>
        </p:nvSpPr>
        <p:spPr>
          <a:xfrm>
            <a:off x="601266" y="0"/>
            <a:ext cx="7886700" cy="880898"/>
          </a:xfrm>
        </p:spPr>
        <p:txBody>
          <a:bodyPr/>
          <a:lstStyle/>
          <a:p>
            <a:r>
              <a:rPr lang="en-US" dirty="0" err="1"/>
              <a:t>Agences</a:t>
            </a:r>
            <a:r>
              <a:rPr lang="en-US" dirty="0"/>
              <a:t> </a:t>
            </a:r>
            <a:r>
              <a:rPr lang="en-US" dirty="0" err="1"/>
              <a:t>d'enregistrement</a:t>
            </a:r>
            <a:r>
              <a:rPr lang="en-US" dirty="0"/>
              <a:t> des DOI</a:t>
            </a:r>
            <a:endParaRPr lang="en-CA" dirty="0"/>
          </a:p>
        </p:txBody>
      </p:sp>
      <p:sp>
        <p:nvSpPr>
          <p:cNvPr id="2" name="Rectangle: Rounded Corners 1">
            <a:extLst>
              <a:ext uri="{FF2B5EF4-FFF2-40B4-BE49-F238E27FC236}">
                <a16:creationId xmlns:a16="http://schemas.microsoft.com/office/drawing/2014/main" id="{17444B4D-C316-D355-08C2-9259BE1BD06D}"/>
              </a:ext>
            </a:extLst>
          </p:cNvPr>
          <p:cNvSpPr/>
          <p:nvPr/>
        </p:nvSpPr>
        <p:spPr>
          <a:xfrm>
            <a:off x="882203" y="1024588"/>
            <a:ext cx="4551895" cy="2747046"/>
          </a:xfrm>
          <a:custGeom>
            <a:avLst/>
            <a:gdLst>
              <a:gd name="connsiteX0" fmla="*/ 0 w 5788151"/>
              <a:gd name="connsiteY0" fmla="*/ 551699 h 3310127"/>
              <a:gd name="connsiteX1" fmla="*/ 551699 w 5788151"/>
              <a:gd name="connsiteY1" fmla="*/ 0 h 3310127"/>
              <a:gd name="connsiteX2" fmla="*/ 5236452 w 5788151"/>
              <a:gd name="connsiteY2" fmla="*/ 0 h 3310127"/>
              <a:gd name="connsiteX3" fmla="*/ 5788151 w 5788151"/>
              <a:gd name="connsiteY3" fmla="*/ 551699 h 3310127"/>
              <a:gd name="connsiteX4" fmla="*/ 5788151 w 5788151"/>
              <a:gd name="connsiteY4" fmla="*/ 2758428 h 3310127"/>
              <a:gd name="connsiteX5" fmla="*/ 5236452 w 5788151"/>
              <a:gd name="connsiteY5" fmla="*/ 3310127 h 3310127"/>
              <a:gd name="connsiteX6" fmla="*/ 551699 w 5788151"/>
              <a:gd name="connsiteY6" fmla="*/ 3310127 h 3310127"/>
              <a:gd name="connsiteX7" fmla="*/ 0 w 5788151"/>
              <a:gd name="connsiteY7" fmla="*/ 2758428 h 3310127"/>
              <a:gd name="connsiteX8" fmla="*/ 0 w 5788151"/>
              <a:gd name="connsiteY8" fmla="*/ 551699 h 3310127"/>
              <a:gd name="connsiteX0" fmla="*/ 0 w 5788357"/>
              <a:gd name="connsiteY0" fmla="*/ 551699 h 3310127"/>
              <a:gd name="connsiteX1" fmla="*/ 551699 w 5788357"/>
              <a:gd name="connsiteY1" fmla="*/ 0 h 3310127"/>
              <a:gd name="connsiteX2" fmla="*/ 5501628 w 5788357"/>
              <a:gd name="connsiteY2" fmla="*/ 0 h 3310127"/>
              <a:gd name="connsiteX3" fmla="*/ 5788151 w 5788357"/>
              <a:gd name="connsiteY3" fmla="*/ 551699 h 3310127"/>
              <a:gd name="connsiteX4" fmla="*/ 5788151 w 5788357"/>
              <a:gd name="connsiteY4" fmla="*/ 2758428 h 3310127"/>
              <a:gd name="connsiteX5" fmla="*/ 5236452 w 5788357"/>
              <a:gd name="connsiteY5" fmla="*/ 3310127 h 3310127"/>
              <a:gd name="connsiteX6" fmla="*/ 551699 w 5788357"/>
              <a:gd name="connsiteY6" fmla="*/ 3310127 h 3310127"/>
              <a:gd name="connsiteX7" fmla="*/ 0 w 5788357"/>
              <a:gd name="connsiteY7" fmla="*/ 2758428 h 3310127"/>
              <a:gd name="connsiteX8" fmla="*/ 0 w 5788357"/>
              <a:gd name="connsiteY8" fmla="*/ 551699 h 3310127"/>
              <a:gd name="connsiteX0" fmla="*/ 0 w 5797295"/>
              <a:gd name="connsiteY0" fmla="*/ 551699 h 3310333"/>
              <a:gd name="connsiteX1" fmla="*/ 551699 w 5797295"/>
              <a:gd name="connsiteY1" fmla="*/ 0 h 3310333"/>
              <a:gd name="connsiteX2" fmla="*/ 5501628 w 5797295"/>
              <a:gd name="connsiteY2" fmla="*/ 0 h 3310333"/>
              <a:gd name="connsiteX3" fmla="*/ 5788151 w 5797295"/>
              <a:gd name="connsiteY3" fmla="*/ 551699 h 3310333"/>
              <a:gd name="connsiteX4" fmla="*/ 5797295 w 5797295"/>
              <a:gd name="connsiteY4" fmla="*/ 3023604 h 3310333"/>
              <a:gd name="connsiteX5" fmla="*/ 5236452 w 5797295"/>
              <a:gd name="connsiteY5" fmla="*/ 3310127 h 3310333"/>
              <a:gd name="connsiteX6" fmla="*/ 551699 w 5797295"/>
              <a:gd name="connsiteY6" fmla="*/ 3310127 h 3310333"/>
              <a:gd name="connsiteX7" fmla="*/ 0 w 5797295"/>
              <a:gd name="connsiteY7" fmla="*/ 2758428 h 3310333"/>
              <a:gd name="connsiteX8" fmla="*/ 0 w 5797295"/>
              <a:gd name="connsiteY8" fmla="*/ 551699 h 3310333"/>
              <a:gd name="connsiteX0" fmla="*/ 0 w 5797295"/>
              <a:gd name="connsiteY0" fmla="*/ 551699 h 3312547"/>
              <a:gd name="connsiteX1" fmla="*/ 551699 w 5797295"/>
              <a:gd name="connsiteY1" fmla="*/ 0 h 3312547"/>
              <a:gd name="connsiteX2" fmla="*/ 5501628 w 5797295"/>
              <a:gd name="connsiteY2" fmla="*/ 0 h 3312547"/>
              <a:gd name="connsiteX3" fmla="*/ 5788151 w 5797295"/>
              <a:gd name="connsiteY3" fmla="*/ 551699 h 3312547"/>
              <a:gd name="connsiteX4" fmla="*/ 5797295 w 5797295"/>
              <a:gd name="connsiteY4" fmla="*/ 3023604 h 3312547"/>
              <a:gd name="connsiteX5" fmla="*/ 5236452 w 5797295"/>
              <a:gd name="connsiteY5" fmla="*/ 3310127 h 3312547"/>
              <a:gd name="connsiteX6" fmla="*/ 551699 w 5797295"/>
              <a:gd name="connsiteY6" fmla="*/ 3310127 h 3312547"/>
              <a:gd name="connsiteX7" fmla="*/ 9144 w 5797295"/>
              <a:gd name="connsiteY7" fmla="*/ 3051036 h 3312547"/>
              <a:gd name="connsiteX8" fmla="*/ 0 w 5797295"/>
              <a:gd name="connsiteY8" fmla="*/ 551699 h 3312547"/>
              <a:gd name="connsiteX0" fmla="*/ 0 w 5806439"/>
              <a:gd name="connsiteY0" fmla="*/ 286729 h 3312753"/>
              <a:gd name="connsiteX1" fmla="*/ 560843 w 5806439"/>
              <a:gd name="connsiteY1" fmla="*/ 206 h 3312753"/>
              <a:gd name="connsiteX2" fmla="*/ 5510772 w 5806439"/>
              <a:gd name="connsiteY2" fmla="*/ 206 h 3312753"/>
              <a:gd name="connsiteX3" fmla="*/ 5797295 w 5806439"/>
              <a:gd name="connsiteY3" fmla="*/ 551905 h 3312753"/>
              <a:gd name="connsiteX4" fmla="*/ 5806439 w 5806439"/>
              <a:gd name="connsiteY4" fmla="*/ 3023810 h 3312753"/>
              <a:gd name="connsiteX5" fmla="*/ 5245596 w 5806439"/>
              <a:gd name="connsiteY5" fmla="*/ 3310333 h 3312753"/>
              <a:gd name="connsiteX6" fmla="*/ 560843 w 5806439"/>
              <a:gd name="connsiteY6" fmla="*/ 3310333 h 3312753"/>
              <a:gd name="connsiteX7" fmla="*/ 18288 w 5806439"/>
              <a:gd name="connsiteY7" fmla="*/ 3051242 h 3312753"/>
              <a:gd name="connsiteX8" fmla="*/ 0 w 5806439"/>
              <a:gd name="connsiteY8" fmla="*/ 286729 h 331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6439" h="3312753">
                <a:moveTo>
                  <a:pt x="0" y="286729"/>
                </a:moveTo>
                <a:cubicBezTo>
                  <a:pt x="0" y="-17966"/>
                  <a:pt x="256148" y="206"/>
                  <a:pt x="560843" y="206"/>
                </a:cubicBezTo>
                <a:lnTo>
                  <a:pt x="5510772" y="206"/>
                </a:lnTo>
                <a:cubicBezTo>
                  <a:pt x="5815467" y="206"/>
                  <a:pt x="5797295" y="247210"/>
                  <a:pt x="5797295" y="551905"/>
                </a:cubicBezTo>
                <a:lnTo>
                  <a:pt x="5806439" y="3023810"/>
                </a:lnTo>
                <a:cubicBezTo>
                  <a:pt x="5806439" y="3328505"/>
                  <a:pt x="5550291" y="3310333"/>
                  <a:pt x="5245596" y="3310333"/>
                </a:cubicBezTo>
                <a:lnTo>
                  <a:pt x="560843" y="3310333"/>
                </a:lnTo>
                <a:cubicBezTo>
                  <a:pt x="256148" y="3310333"/>
                  <a:pt x="18288" y="3355937"/>
                  <a:pt x="18288" y="3051242"/>
                </a:cubicBezTo>
                <a:lnTo>
                  <a:pt x="0" y="286729"/>
                </a:lnTo>
                <a:close/>
              </a:path>
            </a:pathLst>
          </a:custGeom>
          <a:gradFill>
            <a:gsLst>
              <a:gs pos="0">
                <a:srgbClr val="00C4FF"/>
              </a:gs>
              <a:gs pos="100000">
                <a:srgbClr val="000080"/>
              </a:gs>
            </a:gsLst>
            <a:lin ang="2700000" scaled="1"/>
          </a:gradFill>
          <a:ln w="12700" cap="flat" cmpd="sng" algn="ctr">
            <a:noFill/>
            <a:prstDash val="solid"/>
            <a:miter lim="800000"/>
          </a:ln>
          <a:effectLst/>
        </p:spPr>
        <p:txBody>
          <a:bodyPr rtlCol="0" anchor="ctr"/>
          <a:lstStyle/>
          <a:p>
            <a:pPr marL="320674" indent="-257175" defTabSz="685800">
              <a:buClr>
                <a:prstClr val="white"/>
              </a:buClr>
              <a:buFont typeface="Arial" panose="020B0604020202020204" pitchFamily="34" charset="0"/>
              <a:buChar char="•"/>
            </a:pPr>
            <a:r>
              <a:rPr lang="en-US" sz="1600" kern="1200" dirty="0">
                <a:solidFill>
                  <a:prstClr val="white"/>
                </a:solidFill>
                <a:latin typeface="Arial" panose="020B0604020202020204" pitchFamily="34" charset="0"/>
                <a:ea typeface="+mn-ea"/>
                <a:cs typeface="Arial" panose="020B0604020202020204" pitchFamily="34" charset="0"/>
              </a:rPr>
              <a:t>Non pas une, mais plusieurs, dans différents contextes</a:t>
            </a:r>
          </a:p>
          <a:p>
            <a:pPr marL="320674" indent="-257175" defTabSz="685800">
              <a:spcBef>
                <a:spcPts val="1000"/>
              </a:spcBef>
              <a:buClr>
                <a:prstClr val="white"/>
              </a:buClr>
              <a:buFont typeface="Arial" panose="020B0604020202020204" pitchFamily="34" charset="0"/>
              <a:buChar char="•"/>
            </a:pPr>
            <a:r>
              <a:rPr lang="en-US" sz="1600" kern="1200" dirty="0">
                <a:solidFill>
                  <a:prstClr val="white"/>
                </a:solidFill>
                <a:latin typeface="Arial" panose="020B0604020202020204" pitchFamily="34" charset="0"/>
                <a:ea typeface="+mn-ea"/>
                <a:cs typeface="Arial" panose="020B0604020202020204" pitchFamily="34" charset="0"/>
              </a:rPr>
              <a:t>Approches nationales (par exemple, </a:t>
            </a:r>
            <a:r>
              <a:rPr lang="en-US" sz="1600" kern="1200" dirty="0" err="1">
                <a:solidFill>
                  <a:prstClr val="white"/>
                </a:solidFill>
                <a:latin typeface="Arial" panose="020B0604020202020204" pitchFamily="34" charset="0"/>
                <a:ea typeface="+mn-ea"/>
                <a:cs typeface="Arial" panose="020B0604020202020204" pitchFamily="34" charset="0"/>
              </a:rPr>
              <a:t>JaLC</a:t>
            </a:r>
            <a:r>
              <a:rPr lang="en-US" sz="1600" kern="1200" dirty="0">
                <a:solidFill>
                  <a:prstClr val="white"/>
                </a:solidFill>
                <a:latin typeface="Arial" panose="020B0604020202020204" pitchFamily="34" charset="0"/>
                <a:ea typeface="+mn-ea"/>
                <a:cs typeface="Arial" panose="020B0604020202020204" pitchFamily="34" charset="0"/>
              </a:rPr>
              <a:t>, KISTI)</a:t>
            </a:r>
          </a:p>
          <a:p>
            <a:pPr marL="320674" indent="-257175" defTabSz="685800">
              <a:spcBef>
                <a:spcPts val="1000"/>
              </a:spcBef>
              <a:buClr>
                <a:prstClr val="white"/>
              </a:buClr>
              <a:buFont typeface="Arial" panose="020B0604020202020204" pitchFamily="34" charset="0"/>
              <a:buChar char="•"/>
            </a:pPr>
            <a:r>
              <a:rPr lang="en-US" sz="1600" kern="1200" dirty="0">
                <a:solidFill>
                  <a:prstClr val="white"/>
                </a:solidFill>
                <a:latin typeface="Arial" panose="020B0604020202020204" pitchFamily="34" charset="0"/>
                <a:ea typeface="+mn-ea"/>
                <a:cs typeface="Arial" panose="020B0604020202020204" pitchFamily="34" charset="0"/>
              </a:rPr>
              <a:t>Approches par métadonnées/cas d'utilisation</a:t>
            </a:r>
          </a:p>
          <a:p>
            <a:pPr marL="800081" lvl="1" indent="-279393" defTabSz="685800">
              <a:buClr>
                <a:prstClr val="white"/>
              </a:buClr>
              <a:buFont typeface="Arial" panose="020B0604020202020204" pitchFamily="34" charset="0"/>
              <a:buChar char="•"/>
            </a:pPr>
            <a:r>
              <a:rPr lang="en-US" sz="1600" kern="1200" dirty="0" err="1">
                <a:solidFill>
                  <a:prstClr val="white"/>
                </a:solidFill>
                <a:latin typeface="Arial" panose="020B0604020202020204" pitchFamily="34" charset="0"/>
                <a:ea typeface="+mn-ea"/>
                <a:cs typeface="Arial" panose="020B0604020202020204" pitchFamily="34" charset="0"/>
              </a:rPr>
              <a:t>Crossref </a:t>
            </a:r>
            <a:r>
              <a:rPr lang="en-US" sz="1600" kern="1200" dirty="0">
                <a:solidFill>
                  <a:prstClr val="white"/>
                </a:solidFill>
                <a:latin typeface="Arial" panose="020B0604020202020204" pitchFamily="34" charset="0"/>
                <a:ea typeface="+mn-ea"/>
                <a:cs typeface="Arial" panose="020B0604020202020204" pitchFamily="34" charset="0"/>
              </a:rPr>
              <a:t>: publications (et plus encore)</a:t>
            </a:r>
          </a:p>
          <a:p>
            <a:pPr marL="800081" lvl="1" indent="-279393" defTabSz="685800">
              <a:buClr>
                <a:prstClr val="white"/>
              </a:buClr>
              <a:buFont typeface="Arial" panose="020B0604020202020204" pitchFamily="34" charset="0"/>
              <a:buChar char="•"/>
            </a:pPr>
            <a:r>
              <a:rPr lang="en-US" sz="1600" kern="1200" dirty="0" err="1">
                <a:solidFill>
                  <a:prstClr val="white"/>
                </a:solidFill>
                <a:latin typeface="Arial" panose="020B0604020202020204" pitchFamily="34" charset="0"/>
                <a:ea typeface="+mn-ea"/>
                <a:cs typeface="Arial" panose="020B0604020202020204" pitchFamily="34" charset="0"/>
              </a:rPr>
              <a:t>DataCite </a:t>
            </a:r>
            <a:r>
              <a:rPr lang="en-US" sz="1600" kern="1200" dirty="0">
                <a:solidFill>
                  <a:prstClr val="white"/>
                </a:solidFill>
                <a:latin typeface="Arial" panose="020B0604020202020204" pitchFamily="34" charset="0"/>
                <a:ea typeface="+mn-ea"/>
                <a:cs typeface="Arial" panose="020B0604020202020204" pitchFamily="34" charset="0"/>
              </a:rPr>
              <a:t>: ensembles de données (et plus encore)</a:t>
            </a:r>
          </a:p>
        </p:txBody>
      </p:sp>
    </p:spTree>
    <p:extLst>
      <p:ext uri="{BB962C8B-B14F-4D97-AF65-F5344CB8AC3E}">
        <p14:creationId xmlns:p14="http://schemas.microsoft.com/office/powerpoint/2010/main" val="38596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B733-BF4F-FC77-6ABB-7AD2722EBB8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5614987-F407-BD68-6E6F-A01862820F55}"/>
              </a:ext>
            </a:extLst>
          </p:cNvPr>
          <p:cNvSpPr/>
          <p:nvPr/>
        </p:nvSpPr>
        <p:spPr>
          <a:xfrm>
            <a:off x="827532" y="2057126"/>
            <a:ext cx="7886700" cy="1089025"/>
          </a:xfrm>
          <a:prstGeom prst="roundRect">
            <a:avLst>
              <a:gd name="adj" fmla="val 10000"/>
            </a:avLst>
          </a:prstGeom>
          <a:solidFill>
            <a:schemeClr val="accent1">
              <a:alpha val="25000"/>
            </a:schemeClr>
          </a:solidFill>
          <a:ln>
            <a:no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7" name="Rectangle: Rounded Corners 6">
            <a:extLst>
              <a:ext uri="{FF2B5EF4-FFF2-40B4-BE49-F238E27FC236}">
                <a16:creationId xmlns:a16="http://schemas.microsoft.com/office/drawing/2014/main" id="{865D9375-AB86-96B4-8A48-BCAF622290BB}"/>
              </a:ext>
            </a:extLst>
          </p:cNvPr>
          <p:cNvSpPr/>
          <p:nvPr/>
        </p:nvSpPr>
        <p:spPr>
          <a:xfrm>
            <a:off x="860108" y="3394862"/>
            <a:ext cx="7886700" cy="1268355"/>
          </a:xfrm>
          <a:prstGeom prst="roundRect">
            <a:avLst>
              <a:gd name="adj" fmla="val 10000"/>
            </a:avLst>
          </a:prstGeom>
          <a:solidFill>
            <a:schemeClr val="accent1">
              <a:alpha val="25000"/>
            </a:schemeClr>
          </a:solidFill>
          <a:ln>
            <a:no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3" name="Rectangle: Rounded Corners 2">
            <a:extLst>
              <a:ext uri="{FF2B5EF4-FFF2-40B4-BE49-F238E27FC236}">
                <a16:creationId xmlns:a16="http://schemas.microsoft.com/office/drawing/2014/main" id="{143AD70F-0F76-C9B6-44BC-47A3B4DDCEC1}"/>
              </a:ext>
            </a:extLst>
          </p:cNvPr>
          <p:cNvSpPr/>
          <p:nvPr/>
        </p:nvSpPr>
        <p:spPr>
          <a:xfrm>
            <a:off x="827532" y="945595"/>
            <a:ext cx="7886700" cy="932201"/>
          </a:xfrm>
          <a:prstGeom prst="roundRect">
            <a:avLst>
              <a:gd name="adj" fmla="val 10000"/>
            </a:avLst>
          </a:prstGeom>
          <a:solidFill>
            <a:schemeClr val="accent1">
              <a:alpha val="25000"/>
            </a:schemeClr>
          </a:solidFill>
          <a:ln>
            <a:no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2" name="Title 1">
            <a:extLst>
              <a:ext uri="{FF2B5EF4-FFF2-40B4-BE49-F238E27FC236}">
                <a16:creationId xmlns:a16="http://schemas.microsoft.com/office/drawing/2014/main" id="{0A3A32C2-DA5F-04C0-F0E6-8FE6F461CCF7}"/>
              </a:ext>
            </a:extLst>
          </p:cNvPr>
          <p:cNvSpPr>
            <a:spLocks noGrp="1"/>
          </p:cNvSpPr>
          <p:nvPr>
            <p:ph type="title"/>
            <p:custDataLst>
              <p:tags r:id="rId1"/>
            </p:custDataLst>
          </p:nvPr>
        </p:nvSpPr>
        <p:spPr>
          <a:xfrm>
            <a:off x="730800" y="193565"/>
            <a:ext cx="8520600" cy="572700"/>
          </a:xfrm>
        </p:spPr>
        <p:txBody>
          <a:bodyPr>
            <a:normAutofit fontScale="90000"/>
          </a:bodyPr>
          <a:lstStyle/>
          <a:p>
            <a:r>
              <a:rPr lang="en-US" dirty="0"/>
              <a:t>DOI pour les subventions et bourses</a:t>
            </a:r>
            <a:endParaRPr lang="en-CA" dirty="0"/>
          </a:p>
        </p:txBody>
      </p:sp>
      <p:sp>
        <p:nvSpPr>
          <p:cNvPr id="4" name="Slide Number Placeholder 3">
            <a:extLst>
              <a:ext uri="{FF2B5EF4-FFF2-40B4-BE49-F238E27FC236}">
                <a16:creationId xmlns:a16="http://schemas.microsoft.com/office/drawing/2014/main" id="{35866D42-3D76-2E68-A8BD-5F60C0F9DB1C}"/>
              </a:ext>
            </a:extLst>
          </p:cNvPr>
          <p:cNvSpPr>
            <a:spLocks noGrp="1"/>
          </p:cNvSpPr>
          <p:nvPr>
            <p:ph type="sldNum" sz="quarter" idx="12"/>
            <p:custDataLst>
              <p:tags r:id="rId2"/>
            </p:custDataLst>
          </p:nvPr>
        </p:nvSpPr>
        <p:spPr>
          <a:prstGeom prst="rect">
            <a:avLst/>
          </a:prstGeom>
        </p:spPr>
        <p:txBody>
          <a:bodyPr spcFirstLastPara="1" vert="horz" wrap="square" lIns="0" tIns="0" rIns="0" bIns="0" rtlCol="0" anchor="b" anchorCtr="0">
            <a:normAutofit/>
          </a:bodyPr>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C9533AE-A712-CF41-A409-5A780E65BBC7}" type="slidenum">
              <a:rPr lang="en-US" smtClean="0"/>
              <a:t>8</a:t>
            </a:fld>
            <a:endParaRPr lang="en-US"/>
          </a:p>
        </p:txBody>
      </p:sp>
      <p:sp>
        <p:nvSpPr>
          <p:cNvPr id="5" name="Content Placeholder 4">
            <a:extLst>
              <a:ext uri="{FF2B5EF4-FFF2-40B4-BE49-F238E27FC236}">
                <a16:creationId xmlns:a16="http://schemas.microsoft.com/office/drawing/2014/main" id="{72626FA9-FF92-1D72-A423-7B09A1B98D7C}"/>
              </a:ext>
            </a:extLst>
          </p:cNvPr>
          <p:cNvSpPr>
            <a:spLocks noGrp="1"/>
          </p:cNvSpPr>
          <p:nvPr>
            <p:ph idx="1"/>
          </p:nvPr>
        </p:nvSpPr>
        <p:spPr>
          <a:xfrm>
            <a:off x="1475517" y="1082989"/>
            <a:ext cx="7031165" cy="3580228"/>
          </a:xfrm>
        </p:spPr>
        <p:txBody>
          <a:bodyPr spcFirstLastPara="1" vert="horz" wrap="square" lIns="68580" tIns="34290" rIns="68580" bIns="34290" rtlCol="0" anchor="t" anchorCtr="0">
            <a:normAutofit fontScale="92500" lnSpcReduction="10000"/>
          </a:bodyPr>
          <a:lstStyle/>
          <a:p>
            <a:pPr marL="0" indent="0">
              <a:buNone/>
            </a:pPr>
            <a:r>
              <a:rPr lang="en-US" sz="2100" dirty="0">
                <a:solidFill>
                  <a:schemeClr val="tx1"/>
                </a:solidFill>
              </a:rPr>
              <a:t>Entité : Subventions/Bourses</a:t>
            </a:r>
          </a:p>
          <a:p>
            <a:pPr marL="0" indent="0">
              <a:buNone/>
            </a:pPr>
            <a:r>
              <a:rPr lang="en-US" sz="2100" dirty="0">
                <a:solidFill>
                  <a:schemeClr val="tx1"/>
                </a:solidFill>
              </a:rPr>
              <a:t>Identifiant de choix : DOI</a:t>
            </a:r>
          </a:p>
          <a:p>
            <a:pPr marL="0" indent="0">
              <a:buNone/>
            </a:pPr>
            <a:endParaRPr lang="en-US" sz="2100" dirty="0">
              <a:solidFill>
                <a:schemeClr val="tx1"/>
              </a:solidFill>
            </a:endParaRPr>
          </a:p>
          <a:p>
            <a:pPr marL="0" indent="0">
              <a:buNone/>
            </a:pPr>
            <a:endParaRPr lang="en-US" sz="825" dirty="0">
              <a:solidFill>
                <a:schemeClr val="tx1"/>
              </a:solidFill>
            </a:endParaRPr>
          </a:p>
          <a:p>
            <a:pPr marL="0" indent="0">
              <a:buNone/>
            </a:pPr>
            <a:r>
              <a:rPr lang="en-US" sz="2100" dirty="0">
                <a:solidFill>
                  <a:schemeClr val="tx1"/>
                </a:solidFill>
              </a:rPr>
              <a:t>Fournisseur de PID : Crossref ou DataCite</a:t>
            </a:r>
          </a:p>
          <a:p>
            <a:pPr lvl="1"/>
            <a:r>
              <a:rPr lang="en-US" sz="1950" dirty="0">
                <a:solidFill>
                  <a:schemeClr val="tx1"/>
                </a:solidFill>
              </a:rPr>
              <a:t>Crossref (membre direct) : FRQ</a:t>
            </a:r>
          </a:p>
          <a:p>
            <a:pPr lvl="1"/>
            <a:r>
              <a:rPr lang="en-US" sz="1950" dirty="0">
                <a:solidFill>
                  <a:schemeClr val="tx1"/>
                </a:solidFill>
              </a:rPr>
              <a:t>DataCite Canada : FCI (à venir)</a:t>
            </a:r>
          </a:p>
          <a:p>
            <a:pPr lvl="1"/>
            <a:endParaRPr lang="en-US" sz="1950" dirty="0">
              <a:solidFill>
                <a:schemeClr val="tx1"/>
              </a:solidFill>
            </a:endParaRPr>
          </a:p>
          <a:p>
            <a:pPr marL="0" indent="0">
              <a:buNone/>
            </a:pPr>
            <a:endParaRPr lang="en-US" sz="825" dirty="0">
              <a:solidFill>
                <a:schemeClr val="tx1"/>
              </a:solidFill>
            </a:endParaRPr>
          </a:p>
          <a:p>
            <a:pPr marL="0" indent="0">
              <a:buNone/>
            </a:pPr>
            <a:r>
              <a:rPr lang="en-US" sz="2100" dirty="0">
                <a:solidFill>
                  <a:schemeClr val="tx1"/>
                </a:solidFill>
              </a:rPr>
              <a:t>Maturité : Cas d'utilisation des PID à un stade précoce</a:t>
            </a:r>
          </a:p>
          <a:p>
            <a:pPr lvl="1"/>
            <a:r>
              <a:rPr lang="en-US" sz="1950" dirty="0">
                <a:solidFill>
                  <a:schemeClr val="tx1"/>
                </a:solidFill>
              </a:rPr>
              <a:t>200 000 DOI avec Crossref depuis 2019 ; 48 organisations</a:t>
            </a:r>
          </a:p>
          <a:p>
            <a:pPr lvl="1"/>
            <a:r>
              <a:rPr lang="en-US" sz="1950" dirty="0">
                <a:solidFill>
                  <a:schemeClr val="tx1"/>
                </a:solidFill>
              </a:rPr>
              <a:t>8 000 DOI avec DataCite depuis fin 2024 ; 10 organisations</a:t>
            </a:r>
          </a:p>
          <a:p>
            <a:pPr marL="0" indent="0">
              <a:buNone/>
            </a:pPr>
            <a:endParaRPr lang="en-US" sz="750" dirty="0">
              <a:solidFill>
                <a:schemeClr val="tx1"/>
              </a:solidFill>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2384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E9F5-55ED-DBCD-F9B7-37EC3590BA8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0ABAB0-9CCE-0760-F133-D53E9AADE457}"/>
              </a:ext>
            </a:extLst>
          </p:cNvPr>
          <p:cNvSpPr/>
          <p:nvPr/>
        </p:nvSpPr>
        <p:spPr>
          <a:xfrm>
            <a:off x="827545" y="3319081"/>
            <a:ext cx="8086155" cy="1315745"/>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a:solidFill>
                <a:prstClr val="white"/>
              </a:solidFill>
              <a:latin typeface="Calibri" panose="020F0502020204030204"/>
            </a:endParaRPr>
          </a:p>
        </p:txBody>
      </p:sp>
      <p:sp>
        <p:nvSpPr>
          <p:cNvPr id="11" name="Rectangle: Rounded Corners 10">
            <a:extLst>
              <a:ext uri="{FF2B5EF4-FFF2-40B4-BE49-F238E27FC236}">
                <a16:creationId xmlns:a16="http://schemas.microsoft.com/office/drawing/2014/main" id="{833AD8CC-3EDC-CCCF-D068-37E187D7962D}"/>
              </a:ext>
            </a:extLst>
          </p:cNvPr>
          <p:cNvSpPr/>
          <p:nvPr/>
        </p:nvSpPr>
        <p:spPr>
          <a:xfrm>
            <a:off x="171653" y="3319080"/>
            <a:ext cx="1969020" cy="1315745"/>
          </a:xfrm>
          <a:prstGeom prst="roundRect">
            <a:avLst/>
          </a:prstGeom>
          <a:gradFill>
            <a:gsLst>
              <a:gs pos="100000">
                <a:schemeClr val="accent1">
                  <a:lumMod val="75000"/>
                </a:schemeClr>
              </a:gs>
              <a:gs pos="56000">
                <a:srgbClr val="078FED"/>
              </a:gs>
              <a:gs pos="13000">
                <a:srgbClr val="00C3FE"/>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dirty="0">
              <a:solidFill>
                <a:prstClr val="white"/>
              </a:solidFill>
              <a:latin typeface="Calibri" panose="020F0502020204030204"/>
            </a:endParaRPr>
          </a:p>
        </p:txBody>
      </p:sp>
      <p:sp>
        <p:nvSpPr>
          <p:cNvPr id="12" name="Rectangle: Rounded Corners 11">
            <a:extLst>
              <a:ext uri="{FF2B5EF4-FFF2-40B4-BE49-F238E27FC236}">
                <a16:creationId xmlns:a16="http://schemas.microsoft.com/office/drawing/2014/main" id="{D4AB04E6-C786-8FFA-5D3B-F8C9DBFFD7CF}"/>
              </a:ext>
            </a:extLst>
          </p:cNvPr>
          <p:cNvSpPr/>
          <p:nvPr/>
        </p:nvSpPr>
        <p:spPr>
          <a:xfrm>
            <a:off x="843015" y="2076701"/>
            <a:ext cx="8033176" cy="1013382"/>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a:solidFill>
                <a:prstClr val="white"/>
              </a:solidFill>
              <a:latin typeface="Calibri" panose="020F0502020204030204"/>
            </a:endParaRPr>
          </a:p>
        </p:txBody>
      </p:sp>
      <p:sp>
        <p:nvSpPr>
          <p:cNvPr id="10" name="Rectangle: Rounded Corners 9">
            <a:extLst>
              <a:ext uri="{FF2B5EF4-FFF2-40B4-BE49-F238E27FC236}">
                <a16:creationId xmlns:a16="http://schemas.microsoft.com/office/drawing/2014/main" id="{9B42FD87-0B14-D6BF-9809-0970101E9B01}"/>
              </a:ext>
            </a:extLst>
          </p:cNvPr>
          <p:cNvSpPr/>
          <p:nvPr/>
        </p:nvSpPr>
        <p:spPr>
          <a:xfrm>
            <a:off x="171652" y="2075920"/>
            <a:ext cx="1969020" cy="1047968"/>
          </a:xfrm>
          <a:prstGeom prst="roundRect">
            <a:avLst/>
          </a:prstGeom>
          <a:gradFill>
            <a:gsLst>
              <a:gs pos="100000">
                <a:schemeClr val="accent1">
                  <a:lumMod val="75000"/>
                </a:schemeClr>
              </a:gs>
              <a:gs pos="56000">
                <a:srgbClr val="078FED"/>
              </a:gs>
              <a:gs pos="13000">
                <a:srgbClr val="00C3FE"/>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C2B4B6D8-5384-6852-36BC-32B98B154808}"/>
              </a:ext>
            </a:extLst>
          </p:cNvPr>
          <p:cNvSpPr txBox="1"/>
          <p:nvPr/>
        </p:nvSpPr>
        <p:spPr>
          <a:xfrm>
            <a:off x="2356723" y="2260126"/>
            <a:ext cx="6508737" cy="807913"/>
          </a:xfrm>
          <a:prstGeom prst="rect">
            <a:avLst/>
          </a:prstGeom>
          <a:noFill/>
        </p:spPr>
        <p:txBody>
          <a:bodyPr wrap="square" lIns="68580" tIns="34290" rIns="68580" bIns="34290" anchor="t">
            <a:spAutoFit/>
          </a:bodyPr>
          <a:lstStyle/>
          <a:p>
            <a:r>
              <a:rPr lang="en-US" sz="1200" dirty="0">
                <a:latin typeface="Arial" panose="020B0604020202020204" pitchFamily="34" charset="0"/>
                <a:cs typeface="Arial" panose="020B0604020202020204" pitchFamily="34" charset="0"/>
              </a:rPr>
              <a:t>Les Trois organismes </a:t>
            </a:r>
            <a:r>
              <a:rPr lang="en-US" sz="1200" u="sng" dirty="0">
                <a:latin typeface="Arial" panose="020B0604020202020204" pitchFamily="34" charset="0"/>
                <a:cs typeface="Arial" panose="020B0604020202020204" pitchFamily="34" charset="0"/>
                <a:hlinkClick r:id="rId4"/>
              </a:rPr>
              <a:t>ont intégré ORCID à la plateforme Convergence</a:t>
            </a:r>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r>
              <a:rPr lang="en-US" sz="1200" dirty="0"/>
              <a:t>Avec plus de 8 600 </a:t>
            </a:r>
            <a:r>
              <a:rPr lang="en-US" sz="1200" dirty="0" err="1"/>
              <a:t>identifiants</a:t>
            </a:r>
            <a:r>
              <a:rPr lang="en-US" sz="1200" dirty="0"/>
              <a:t> ORCID connectés, c'est le premier système connecté au Canada</a:t>
            </a:r>
          </a:p>
        </p:txBody>
      </p:sp>
      <p:sp>
        <p:nvSpPr>
          <p:cNvPr id="14" name="Rectangle: Rounded Corners 13">
            <a:extLst>
              <a:ext uri="{FF2B5EF4-FFF2-40B4-BE49-F238E27FC236}">
                <a16:creationId xmlns:a16="http://schemas.microsoft.com/office/drawing/2014/main" id="{BA625C96-C118-A7C6-9AE8-E67FD7D655BD}"/>
              </a:ext>
            </a:extLst>
          </p:cNvPr>
          <p:cNvSpPr/>
          <p:nvPr/>
        </p:nvSpPr>
        <p:spPr>
          <a:xfrm>
            <a:off x="843015" y="1100602"/>
            <a:ext cx="8026211" cy="747100"/>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a:solidFill>
                <a:prstClr val="white"/>
              </a:solidFill>
              <a:latin typeface="Calibri" panose="020F0502020204030204"/>
            </a:endParaRPr>
          </a:p>
        </p:txBody>
      </p:sp>
      <p:sp>
        <p:nvSpPr>
          <p:cNvPr id="15" name="TextBox 14">
            <a:extLst>
              <a:ext uri="{FF2B5EF4-FFF2-40B4-BE49-F238E27FC236}">
                <a16:creationId xmlns:a16="http://schemas.microsoft.com/office/drawing/2014/main" id="{EB0EB88F-8814-FF6A-740A-AFC130C05D16}"/>
              </a:ext>
            </a:extLst>
          </p:cNvPr>
          <p:cNvSpPr txBox="1"/>
          <p:nvPr/>
        </p:nvSpPr>
        <p:spPr>
          <a:xfrm>
            <a:off x="2345181" y="1376291"/>
            <a:ext cx="652027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CRSNG, CRSH, FRQ, FCI et la Société canadienne du cancer</a:t>
            </a:r>
          </a:p>
        </p:txBody>
      </p:sp>
      <p:sp>
        <p:nvSpPr>
          <p:cNvPr id="17" name="TextBox 16">
            <a:extLst>
              <a:ext uri="{FF2B5EF4-FFF2-40B4-BE49-F238E27FC236}">
                <a16:creationId xmlns:a16="http://schemas.microsoft.com/office/drawing/2014/main" id="{0DB76A9A-8418-7970-3EBD-079F81BEE5F7}"/>
              </a:ext>
            </a:extLst>
          </p:cNvPr>
          <p:cNvSpPr txBox="1"/>
          <p:nvPr/>
        </p:nvSpPr>
        <p:spPr>
          <a:xfrm>
            <a:off x="214831" y="2392955"/>
            <a:ext cx="2041850" cy="380873"/>
          </a:xfrm>
          <a:prstGeom prst="rect">
            <a:avLst/>
          </a:prstGeom>
          <a:noFill/>
        </p:spPr>
        <p:txBody>
          <a:bodyPr wrap="square" rtlCol="0">
            <a:spAutoFit/>
          </a:bodyPr>
          <a:lstStyle/>
          <a:p>
            <a:pPr algn="ctr" defTabSz="685800">
              <a:buClrTx/>
              <a:defRPr/>
            </a:pPr>
            <a:r>
              <a:rPr lang="en-US" sz="1875" kern="1200" dirty="0">
                <a:solidFill>
                  <a:prstClr val="white"/>
                </a:solidFill>
                <a:latin typeface="Arial" panose="020B0604020202020204" pitchFamily="34" charset="0"/>
                <a:ea typeface="+mn-ea"/>
                <a:cs typeface="Arial" panose="020B0604020202020204" pitchFamily="34" charset="0"/>
              </a:rPr>
              <a:t>CRSNG/CRSH</a:t>
            </a:r>
            <a:endParaRPr lang="en-CA" sz="1875" kern="1200" dirty="0">
              <a:solidFill>
                <a:prstClr val="white"/>
              </a:solidFill>
              <a:latin typeface="Arial" panose="020B0604020202020204" pitchFamily="34" charset="0"/>
              <a:ea typeface="+mn-ea"/>
              <a:cs typeface="Arial" panose="020B0604020202020204" pitchFamily="34" charset="0"/>
            </a:endParaRPr>
          </a:p>
        </p:txBody>
      </p:sp>
      <p:sp>
        <p:nvSpPr>
          <p:cNvPr id="18" name="Rectangle: Rounded Corners 17">
            <a:extLst>
              <a:ext uri="{FF2B5EF4-FFF2-40B4-BE49-F238E27FC236}">
                <a16:creationId xmlns:a16="http://schemas.microsoft.com/office/drawing/2014/main" id="{861A7A46-2E47-1934-A5EE-E245C51EC3C7}"/>
              </a:ext>
            </a:extLst>
          </p:cNvPr>
          <p:cNvSpPr/>
          <p:nvPr/>
        </p:nvSpPr>
        <p:spPr>
          <a:xfrm>
            <a:off x="171653" y="1091002"/>
            <a:ext cx="1969020" cy="756701"/>
          </a:xfrm>
          <a:prstGeom prst="roundRect">
            <a:avLst/>
          </a:prstGeom>
          <a:gradFill>
            <a:gsLst>
              <a:gs pos="100000">
                <a:schemeClr val="accent1">
                  <a:lumMod val="75000"/>
                </a:schemeClr>
              </a:gs>
              <a:gs pos="56000">
                <a:srgbClr val="078FED"/>
              </a:gs>
              <a:gs pos="13000">
                <a:srgbClr val="00C3FE"/>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87977504-762A-E1FA-EDB5-B2E8FB19D5F0}"/>
              </a:ext>
            </a:extLst>
          </p:cNvPr>
          <p:cNvSpPr txBox="1"/>
          <p:nvPr/>
        </p:nvSpPr>
        <p:spPr>
          <a:xfrm>
            <a:off x="274774" y="1272417"/>
            <a:ext cx="1788947" cy="380873"/>
          </a:xfrm>
          <a:prstGeom prst="rect">
            <a:avLst/>
          </a:prstGeom>
          <a:noFill/>
        </p:spPr>
        <p:txBody>
          <a:bodyPr wrap="square" rtlCol="0">
            <a:spAutoFit/>
          </a:bodyPr>
          <a:lstStyle/>
          <a:p>
            <a:pPr algn="ctr" defTabSz="685800">
              <a:buClrTx/>
              <a:defRPr/>
            </a:pPr>
            <a:r>
              <a:rPr lang="en-US" sz="1875" kern="1200" dirty="0">
                <a:solidFill>
                  <a:prstClr val="white"/>
                </a:solidFill>
                <a:latin typeface="Arial" panose="020B0604020202020204" pitchFamily="34" charset="0"/>
                <a:ea typeface="+mn-ea"/>
                <a:cs typeface="Arial" panose="020B0604020202020204" pitchFamily="34" charset="0"/>
              </a:rPr>
              <a:t>ORCID-CA</a:t>
            </a:r>
          </a:p>
        </p:txBody>
      </p:sp>
      <p:sp>
        <p:nvSpPr>
          <p:cNvPr id="4" name="TextBox 3">
            <a:extLst>
              <a:ext uri="{FF2B5EF4-FFF2-40B4-BE49-F238E27FC236}">
                <a16:creationId xmlns:a16="http://schemas.microsoft.com/office/drawing/2014/main" id="{B5B008B4-9E40-FEFD-6C25-67FEAB2E971F}"/>
              </a:ext>
            </a:extLst>
          </p:cNvPr>
          <p:cNvSpPr txBox="1"/>
          <p:nvPr/>
        </p:nvSpPr>
        <p:spPr>
          <a:xfrm>
            <a:off x="2345181" y="3514117"/>
            <a:ext cx="6393660" cy="807913"/>
          </a:xfrm>
          <a:prstGeom prst="rect">
            <a:avLst/>
          </a:prstGeom>
          <a:noFill/>
        </p:spPr>
        <p:txBody>
          <a:bodyPr wrap="square" lIns="68580" tIns="34290" rIns="68580" bIns="34290" anchor="t">
            <a:spAutoFit/>
          </a:bodyPr>
          <a:lstStyle/>
          <a:p>
            <a:r>
              <a:rPr lang="en-US" sz="1200" dirty="0">
                <a:latin typeface="Arial" panose="020B0604020202020204" pitchFamily="34" charset="0"/>
                <a:cs typeface="Arial" panose="020B0604020202020204" pitchFamily="34" charset="0"/>
              </a:rPr>
              <a:t>Le FRQ a lancé une intégration complète d'ORCID dans </a:t>
            </a:r>
            <a:r>
              <a:rPr lang="en-US" sz="1200" dirty="0" err="1">
                <a:latin typeface="Arial" panose="020B0604020202020204" pitchFamily="34" charset="0"/>
                <a:cs typeface="Arial" panose="020B0604020202020204" pitchFamily="34" charset="0"/>
              </a:rPr>
              <a:t>FRQNet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t>+3 700 </a:t>
            </a:r>
            <a:r>
              <a:rPr lang="en-US" sz="1200" dirty="0" err="1"/>
              <a:t>identifiants</a:t>
            </a:r>
            <a:r>
              <a:rPr lang="en-US" sz="1200" dirty="0"/>
              <a:t> ORCID connectés = 2e système connecté au Canada ; </a:t>
            </a:r>
          </a:p>
          <a:p>
            <a:r>
              <a:rPr lang="en-US" sz="1200" dirty="0"/>
              <a:t>+50 dossiers mis à jour</a:t>
            </a:r>
          </a:p>
        </p:txBody>
      </p:sp>
      <p:sp>
        <p:nvSpPr>
          <p:cNvPr id="6" name="TextBox 5">
            <a:extLst>
              <a:ext uri="{FF2B5EF4-FFF2-40B4-BE49-F238E27FC236}">
                <a16:creationId xmlns:a16="http://schemas.microsoft.com/office/drawing/2014/main" id="{E062D727-980E-8065-B4A4-43B07CA792D3}"/>
              </a:ext>
            </a:extLst>
          </p:cNvPr>
          <p:cNvSpPr txBox="1"/>
          <p:nvPr/>
        </p:nvSpPr>
        <p:spPr>
          <a:xfrm>
            <a:off x="297461" y="3830543"/>
            <a:ext cx="1743575" cy="380873"/>
          </a:xfrm>
          <a:prstGeom prst="rect">
            <a:avLst/>
          </a:prstGeom>
          <a:noFill/>
        </p:spPr>
        <p:txBody>
          <a:bodyPr wrap="square" rtlCol="0">
            <a:spAutoFit/>
          </a:bodyPr>
          <a:lstStyle/>
          <a:p>
            <a:pPr algn="ctr" defTabSz="685800">
              <a:buClrTx/>
              <a:defRPr/>
            </a:pPr>
            <a:r>
              <a:rPr lang="en-US" sz="1875" kern="1200" dirty="0">
                <a:solidFill>
                  <a:prstClr val="white"/>
                </a:solidFill>
                <a:latin typeface="Arial" panose="020B0604020202020204" pitchFamily="34" charset="0"/>
                <a:ea typeface="+mn-ea"/>
                <a:cs typeface="Arial" panose="020B0604020202020204" pitchFamily="34" charset="0"/>
              </a:rPr>
              <a:t>FRQ</a:t>
            </a:r>
            <a:endParaRPr lang="en-CA" sz="1875" kern="1200" dirty="0">
              <a:solidFill>
                <a:prstClr val="white"/>
              </a:solidFill>
              <a:latin typeface="Arial" panose="020B0604020202020204" pitchFamily="34" charset="0"/>
              <a:ea typeface="+mn-ea"/>
              <a:cs typeface="Arial" panose="020B0604020202020204" pitchFamily="34" charset="0"/>
            </a:endParaRPr>
          </a:p>
        </p:txBody>
      </p:sp>
      <p:sp>
        <p:nvSpPr>
          <p:cNvPr id="8" name="Freeform 10">
            <a:extLst>
              <a:ext uri="{FF2B5EF4-FFF2-40B4-BE49-F238E27FC236}">
                <a16:creationId xmlns:a16="http://schemas.microsoft.com/office/drawing/2014/main" id="{C13A0E63-A273-69C8-8C03-849CC0A91F82}"/>
              </a:ext>
            </a:extLst>
          </p:cNvPr>
          <p:cNvSpPr/>
          <p:nvPr/>
        </p:nvSpPr>
        <p:spPr>
          <a:xfrm rot="-5400000" flipH="1">
            <a:off x="7140704" y="-1158545"/>
            <a:ext cx="844753" cy="3161843"/>
          </a:xfrm>
          <a:custGeom>
            <a:avLst/>
            <a:gdLst/>
            <a:ahLst/>
            <a:cxnLst/>
            <a:rect l="l" t="t" r="r" b="b"/>
            <a:pathLst>
              <a:path w="6912168" h="8947790">
                <a:moveTo>
                  <a:pt x="6912168" y="0"/>
                </a:moveTo>
                <a:lnTo>
                  <a:pt x="0" y="0"/>
                </a:lnTo>
                <a:lnTo>
                  <a:pt x="0" y="8947790"/>
                </a:lnTo>
                <a:lnTo>
                  <a:pt x="6912168" y="8947790"/>
                </a:lnTo>
                <a:lnTo>
                  <a:pt x="6912168" y="0"/>
                </a:lnTo>
                <a:close/>
              </a:path>
            </a:pathLst>
          </a:custGeom>
          <a:blipFill>
            <a:blip r:embed="rId5"/>
            <a:stretch>
              <a:fillRect l="-46272" t="1" r="-218215" b="-16866"/>
            </a:stretch>
          </a:blipFill>
        </p:spPr>
        <p:txBody>
          <a:bodyPr/>
          <a:lstStyle/>
          <a:p>
            <a:pPr defTabSz="685800">
              <a:buClrTx/>
              <a:defRPr/>
            </a:pPr>
            <a:endParaRPr lang="en-US" sz="1350" kern="1200">
              <a:solidFill>
                <a:prstClr val="black"/>
              </a:solidFill>
              <a:latin typeface="Calibri" panose="020F0502020204030204"/>
              <a:ea typeface="+mn-ea"/>
              <a:cs typeface="+mn-cs"/>
            </a:endParaRPr>
          </a:p>
        </p:txBody>
      </p:sp>
      <p:sp>
        <p:nvSpPr>
          <p:cNvPr id="2" name="Title 1">
            <a:extLst>
              <a:ext uri="{FF2B5EF4-FFF2-40B4-BE49-F238E27FC236}">
                <a16:creationId xmlns:a16="http://schemas.microsoft.com/office/drawing/2014/main" id="{F1F9951C-CEBB-0B50-C561-87748E16950E}"/>
              </a:ext>
            </a:extLst>
          </p:cNvPr>
          <p:cNvSpPr txBox="1">
            <a:spLocks/>
          </p:cNvSpPr>
          <p:nvPr>
            <p:custDataLst>
              <p:tags r:id="rId1"/>
            </p:custDataLst>
          </p:nvPr>
        </p:nvSpPr>
        <p:spPr>
          <a:xfrm>
            <a:off x="214831" y="-74919"/>
            <a:ext cx="7886700" cy="880898"/>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defTabSz="685800">
              <a:buClrTx/>
              <a:defRPr/>
            </a:pPr>
            <a:r>
              <a:rPr lang="en-US" sz="3000" dirty="0">
                <a:solidFill>
                  <a:sysClr val="windowText" lastClr="000000"/>
                </a:solidFill>
              </a:rPr>
              <a:t>PID et </a:t>
            </a:r>
            <a:r>
              <a:rPr lang="en-US" sz="3000" dirty="0" err="1">
                <a:solidFill>
                  <a:sysClr val="windowText" lastClr="000000"/>
                </a:solidFill>
              </a:rPr>
              <a:t>bailleurs</a:t>
            </a:r>
            <a:r>
              <a:rPr lang="en-US" sz="3000" dirty="0">
                <a:solidFill>
                  <a:sysClr val="windowText" lastClr="000000"/>
                </a:solidFill>
              </a:rPr>
              <a:t> de fonds </a:t>
            </a:r>
            <a:r>
              <a:rPr lang="en-US" sz="3000" dirty="0" err="1">
                <a:solidFill>
                  <a:sysClr val="windowText" lastClr="000000"/>
                </a:solidFill>
              </a:rPr>
              <a:t>canadiens</a:t>
            </a:r>
            <a:endParaRPr lang="en-CA" sz="3000" dirty="0">
              <a:solidFill>
                <a:sysClr val="windowText" lastClr="000000"/>
              </a:solidFill>
            </a:endParaRPr>
          </a:p>
        </p:txBody>
      </p:sp>
    </p:spTree>
    <p:extLst>
      <p:ext uri="{BB962C8B-B14F-4D97-AF65-F5344CB8AC3E}">
        <p14:creationId xmlns:p14="http://schemas.microsoft.com/office/powerpoint/2010/main" val="1335160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RKN PPT Template 1920x1080 v2" id="{968FEBB4-D31C-9C47-AC8D-450D201D2760}" vid="{9A47A044-A777-A749-89D3-521EAA1828F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RKN PPT Template 1920x1080 v2" id="{968FEBB4-D31C-9C47-AC8D-450D201D2760}" vid="{9A47A044-A777-A749-89D3-521EAA1828F6}"/>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5847</Words>
  <Application>Microsoft Office PowerPoint</Application>
  <PresentationFormat>On-screen Show (16:9)</PresentationFormat>
  <Paragraphs>371</Paragraphs>
  <Slides>35</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Helvetica Neue</vt:lpstr>
      <vt:lpstr>Arial</vt:lpstr>
      <vt:lpstr>Arial,Sans-Serif</vt:lpstr>
      <vt:lpstr>Calibri</vt:lpstr>
      <vt:lpstr>Montserrat Light</vt:lpstr>
      <vt:lpstr>Effra</vt:lpstr>
      <vt:lpstr>DM Sans</vt:lpstr>
      <vt:lpstr>Montserrat</vt:lpstr>
      <vt:lpstr>Simple Light</vt:lpstr>
      <vt:lpstr>Office Theme</vt:lpstr>
      <vt:lpstr>1_Office Theme</vt:lpstr>
      <vt:lpstr>Les aléas du financement des métadonnées</vt:lpstr>
      <vt:lpstr>Salut !</vt:lpstr>
      <vt:lpstr>en théorie</vt:lpstr>
      <vt:lpstr>Identifiants persistants (PID) au Canada</vt:lpstr>
      <vt:lpstr>Stratégie Canadienne sur les PID</vt:lpstr>
      <vt:lpstr>Plans d'action par entité</vt:lpstr>
      <vt:lpstr>Agences d'enregistrement des DOI</vt:lpstr>
      <vt:lpstr>DOI pour les subventions et bourses</vt:lpstr>
      <vt:lpstr>PowerPoint Presentation</vt:lpstr>
      <vt:lpstr>Expérience de FRQ avec ORCID et Crossref</vt:lpstr>
      <vt:lpstr>« en théorie »</vt:lpstr>
      <vt:lpstr>DOI pour les subventions</vt:lpstr>
      <vt:lpstr>Les identifiants PID dans les métadonnées de soumission</vt:lpstr>
      <vt:lpstr>Juste une petite parenthèse ici pour souligner que, parfois, lorsqu’on évalue l’exhaustivité des métadonnées, on interprète un manque de financement comme un défaut de collecte de ces données. Or, il est bon de rappeler que toutes les publications de recherche ne sont pas financées par des subventions. </vt:lpstr>
      <vt:lpstr>enregistrement</vt:lpstr>
      <vt:lpstr>enregistrement</vt:lpstr>
      <vt:lpstr>enregistrement</vt:lpstr>
      <vt:lpstr>métadonnées relationnelles</vt:lpstr>
      <vt:lpstr>PowerPoint Presentation</vt:lpstr>
      <vt:lpstr>Ce serait une tâche assez colossale de faire en sorte que chacun de ces points de vue ait connaissance de l'autre. Je ne suis même pas sûr que ce soit nécessaire. Mais il est bon de se rappeler que même si nous en étions arrivés à un stade où un auteur et certaines plateformes auraient tout fait correctement, il y aurait encore des pans de l'histoire qui nous échapperaient.   Les auteurs eux-mêmes ne les connaissent peut-être même pas.</vt:lpstr>
      <vt:lpstr>rapports</vt:lpstr>
      <vt:lpstr>rapports</vt:lpstr>
      <vt:lpstr>rapport</vt:lpstr>
      <vt:lpstr>déclaration</vt:lpstr>
      <vt:lpstr>En ce qui concerne les informations</vt:lpstr>
      <vt:lpstr>Ce qu'il faut retenir ici, c'est que pour que ces métadonnées nous soient utiles, à nous, aux organismes de financement, aux institutions, etc., elles doivent avoir été collectées, enregistrées/partagées, mises en relation, puis être localisables dans leurs différents emplacements grâce à une infrastructure scientifique ouverte.</vt:lpstr>
      <vt:lpstr>Certaines personnes m'ont dit des choses du genre : « Il suffit de sensibiliser les enseignants à l'importance d'inclure des métadonnées dans leurs soumissions. »   Ce n’est pas faux, en réalité !   Mais en réalité, il faut aussi soutenir les infrastructures ouvertes et veiller à ce que les chercheurs ou les éditeurs puissent fournir ce type de métadonnées dès le départ.</vt:lpstr>
      <vt:lpstr>La Déclaration de Barcelone</vt:lpstr>
      <vt:lpstr>la déclaration de Barcelone</vt:lpstr>
      <vt:lpstr>comet</vt:lpstr>
      <vt:lpstr>Alors, quelle conclusion en tirer ?</vt:lpstr>
      <vt:lpstr>Je compare souvent cette infrastructure ouverte à un réseau municipal d'approvisionnement en eau. Je pense qu'il serait sans doute plus juste de la comparer à un ensemble de réseaux de fluides interconnectés qui ne fonctionnent pas tous de la même manière, qui, dans certains cas, ne sont pas compatibles entre eux et qui, dans d'autres, sont gérés par des gens qui veulent nous faire boire une eau de mauvaise qualité… et euh…  Je suppose que ce que je veux dire, c'est que le fait de pouvoir boire directement au robinet ne signifie pas que l'eau est propre. </vt:lpstr>
      <vt:lpstr>Il est important que nous gérions nos attentes.</vt:lpstr>
      <vt:lpstr>Même si le PID était adopté à 100 % dès aujourd’hui, on se retrouverait quand même avec une guirlande de Noël complètement emmêlée, dont de nombreuses ampoules manqueraient. Ce qui est essentiel ici, c’est de rester à l’écoute du débat et d’apporter notre soutien aux fournisseurs d’infrastructures ouvertes et aux développeurs chaque fois que nous le pouvons ! </vt:lpstr>
      <vt:lpstr>Merci !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docId:F193F23CC9672916C6D116BE27E11E12</cp:keywords>
  <cp:lastModifiedBy>Justine Ruffinetto</cp:lastModifiedBy>
  <cp:revision>3</cp:revision>
  <dcterms:modified xsi:type="dcterms:W3CDTF">2026-05-12T14:33:00Z</dcterms:modified>
</cp:coreProperties>
</file>