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omments/modernComment_254_2A1A3E14.xml" ContentType="application/vnd.ms-powerpoint.comment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38"/>
  </p:notesMasterIdLst>
  <p:sldIdLst>
    <p:sldId id="256" r:id="rId3"/>
    <p:sldId id="257" r:id="rId4"/>
    <p:sldId id="258" r:id="rId5"/>
    <p:sldId id="596" r:id="rId6"/>
    <p:sldId id="597" r:id="rId7"/>
    <p:sldId id="514" r:id="rId8"/>
    <p:sldId id="262" r:id="rId9"/>
    <p:sldId id="527" r:id="rId10"/>
    <p:sldId id="57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DM Sans" pitchFamily="2"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Montserrat Light" panose="00000400000000000000" pitchFamily="2" charset="0"/>
      <p:regular r:id="rId51"/>
      <p: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65635B-1335-DF5C-0F51-6E3C871FFF36}" name="Ursula Carmichael" initials="UC" userId="S::ucarmichael@crkn.ca::ded7bcba-9e46-4423-a721-09305ecf58db" providerId="AD"/>
  <p188:author id="{02A60ED9-FB30-C0FC-90FB-AA289957CE5E}" name="John Aspler" initials="JA" userId="S::jaspler@crkn.ca::07d3de7f-b3e0-4c01-ab33-4381885423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microsoft.com/office/2018/10/relationships/authors" Targe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s>
</file>

<file path=ppt/comments/modernComment_254_2A1A3E14.xml><?xml version="1.0" encoding="utf-8"?>
<p188:cmLst xmlns:a="http://schemas.openxmlformats.org/drawingml/2006/main" xmlns:r="http://schemas.openxmlformats.org/officeDocument/2006/relationships" xmlns:p188="http://schemas.microsoft.com/office/powerpoint/2018/8/main">
  <p188:cm id="{39B27F66-3D16-4F30-903C-88C4507968C5}" authorId="{1E65635B-1335-DF5C-0F51-6E3C871FFF36}" status="resolved" created="2024-09-18T18:08:42.626">
    <pc:sldMkLst xmlns:pc="http://schemas.microsoft.com/office/powerpoint/2013/main/command">
      <pc:docMk/>
      <pc:sldMk cId="52028177" sldId="501"/>
    </pc:sldMkLst>
    <p188:txBody>
      <a:bodyPr/>
      <a:lstStyle/>
      <a:p>
        <a:r>
          <a:rPr lang="en-CA"/>
          <a:t>Mention funder momentum</a:t>
        </a:r>
      </a:p>
    </p188:txBody>
  </p188:cm>
  <p188:cm id="{0D9D3DD4-3840-4DF6-AAC6-7C73534CB710}" authorId="{1E65635B-1335-DF5C-0F51-6E3C871FFF36}" status="resolved" created="2024-09-18T18:09:08.542">
    <pc:sldMkLst xmlns:pc="http://schemas.microsoft.com/office/powerpoint/2013/main/command">
      <pc:docMk/>
      <pc:sldMk cId="52028177" sldId="501"/>
    </pc:sldMkLst>
    <p188:txBody>
      <a:bodyPr/>
      <a:lstStyle/>
      <a:p>
        <a:r>
          <a:rPr lang="en-CA"/>
          <a:t>Fix wording</a:t>
        </a:r>
      </a:p>
    </p188:txBody>
  </p188:cm>
  <p188:cm id="{3B5146B3-3A67-4496-BFD0-7D10D59CFB5E}" authorId="{02A60ED9-FB30-C0FC-90FB-AA289957CE5E}" status="resolved" created="2024-09-18T20:25:37.654">
    <pc:sldMkLst xmlns:pc="http://schemas.microsoft.com/office/powerpoint/2013/main/command">
      <pc:docMk/>
      <pc:sldMk cId="52028177" sldId="501"/>
    </pc:sldMkLst>
    <p188:txBody>
      <a:bodyPr/>
      <a:lstStyle/>
      <a:p>
        <a:r>
          <a:rPr lang="en-CA"/>
          <a:t>Mention the 'please join'</a:t>
        </a:r>
      </a:p>
    </p188:txBody>
  </p188:cm>
  <p188:cm id="{9531CEBF-5211-4E28-A2ED-6E843EAA9EDB}" authorId="{02A60ED9-FB30-C0FC-90FB-AA289957CE5E}" status="resolved" created="2024-09-18T20:25:52.079">
    <pc:sldMkLst xmlns:pc="http://schemas.microsoft.com/office/powerpoint/2013/main/command">
      <pc:docMk/>
      <pc:sldMk cId="52028177" sldId="501"/>
    </pc:sldMkLst>
    <p188:txBody>
      <a:bodyPr/>
      <a:lstStyle/>
      <a:p>
        <a:r>
          <a:rPr lang="en-CA"/>
          <a:t>Mention CARL/U15 only in speaker notes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serc-crsng.gc.ca/NewsDetail-DetailNouvelles_eng.asp?ID=152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e0c680302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e0c680302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dfe50be39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dfe50be39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dfe50be39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dfe50be39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dfe50be39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dfe50be39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dfe50be39d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dfe50be39d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fe50be39d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fe50be39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fe50be39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dfe50be39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fe50be39d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fe50be39d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fe50be39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dfe50be39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dfe50be39d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dfe50be39d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df40e0bb5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df40e0bb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dfe50be39d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dfe50be39d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dfe50be39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dfe50be39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dfe50be39d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dfe50be39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fe50be39d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fe50be39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fe50be39d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dfe50be39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dfe50be3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dfe50be3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dfe50be39d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dfe50be39d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dfe50be39d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dfe50be39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df40e0bb5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df40e0bb5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dfe50be39d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dfe50be39d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dfe50be39d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dfe50be39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dfe50be39d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dfe50be39d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f40e0bb5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df40e0bb5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dfe50be39d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dfe50be39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dfe50be39d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dfe50be39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dfe50be39d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dfe50be39d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dfe50be39d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dfe50be39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John – FR</a:t>
            </a:r>
            <a:endParaRPr lang="en-US" b="1" dirty="0">
              <a:ea typeface="Calibri"/>
              <a:cs typeface="Calibri"/>
            </a:endParaRPr>
          </a:p>
          <a:p>
            <a:endParaRPr lang="en-US" dirty="0">
              <a:solidFill>
                <a:srgbClr val="444444"/>
              </a:solidFill>
              <a:ea typeface="Calibri"/>
              <a:cs typeface="Calibri"/>
            </a:endParaRPr>
          </a:p>
          <a:p>
            <a:r>
              <a:rPr lang="en-US" dirty="0"/>
              <a:t>Le RCDR </a:t>
            </a:r>
            <a:r>
              <a:rPr lang="en-US" dirty="0" err="1"/>
              <a:t>gère</a:t>
            </a:r>
            <a:r>
              <a:rPr lang="en-US" dirty="0"/>
              <a:t> deux consortiums </a:t>
            </a:r>
            <a:r>
              <a:rPr lang="en-US" dirty="0" err="1"/>
              <a:t>canadiens</a:t>
            </a:r>
            <a:r>
              <a:rPr lang="en-US" dirty="0"/>
              <a:t> qui </a:t>
            </a:r>
            <a:r>
              <a:rPr lang="en-US" dirty="0" err="1"/>
              <a:t>soutiennent</a:t>
            </a:r>
            <a:r>
              <a:rPr lang="en-US" dirty="0"/>
              <a:t> </a:t>
            </a:r>
            <a:r>
              <a:rPr lang="en-US" dirty="0" err="1"/>
              <a:t>l'adoption</a:t>
            </a:r>
            <a:r>
              <a:rPr lang="en-US" dirty="0"/>
              <a:t> à </a:t>
            </a:r>
            <a:r>
              <a:rPr lang="en-US" dirty="0" err="1"/>
              <a:t>l'échelle</a:t>
            </a:r>
            <a:r>
              <a:rPr lang="en-US" dirty="0"/>
              <a:t> </a:t>
            </a:r>
            <a:r>
              <a:rPr lang="en-US" dirty="0" err="1"/>
              <a:t>nationale</a:t>
            </a:r>
            <a:r>
              <a:rPr lang="en-US" dirty="0"/>
              <a:t> des </a:t>
            </a:r>
            <a:r>
              <a:rPr lang="en-US" dirty="0" err="1"/>
              <a:t>identifiants</a:t>
            </a:r>
            <a:r>
              <a:rPr lang="en-US" dirty="0"/>
              <a:t> </a:t>
            </a:r>
            <a:r>
              <a:rPr lang="en-US" dirty="0" err="1"/>
              <a:t>pérennes</a:t>
            </a:r>
            <a:r>
              <a:rPr lang="en-US" dirty="0"/>
              <a:t> (PID), </a:t>
            </a:r>
            <a:r>
              <a:rPr lang="en-US" dirty="0" err="1"/>
              <a:t>lesquels</a:t>
            </a:r>
            <a:r>
              <a:rPr lang="en-US" dirty="0"/>
              <a:t> (</a:t>
            </a:r>
            <a:r>
              <a:rPr lang="en-US" dirty="0" err="1"/>
              <a:t>comme</a:t>
            </a:r>
            <a:r>
              <a:rPr lang="en-US" dirty="0"/>
              <a:t> beaucoup </a:t>
            </a:r>
            <a:r>
              <a:rPr lang="en-US" dirty="0" err="1"/>
              <a:t>d'entre</a:t>
            </a:r>
            <a:r>
              <a:rPr lang="en-US" dirty="0"/>
              <a:t> vous le </a:t>
            </a:r>
            <a:r>
              <a:rPr lang="en-US" dirty="0" err="1"/>
              <a:t>savent</a:t>
            </a:r>
            <a:r>
              <a:rPr lang="en-US" dirty="0"/>
              <a:t>) constituent des </a:t>
            </a:r>
            <a:r>
              <a:rPr lang="en-US" dirty="0" err="1"/>
              <a:t>références</a:t>
            </a:r>
            <a:r>
              <a:rPr lang="en-US" dirty="0"/>
              <a:t> </a:t>
            </a:r>
            <a:r>
              <a:rPr lang="en-US" dirty="0" err="1"/>
              <a:t>numériques</a:t>
            </a:r>
            <a:r>
              <a:rPr lang="en-US" dirty="0"/>
              <a:t> durables / </a:t>
            </a:r>
            <a:r>
              <a:rPr lang="en-US" dirty="0" err="1"/>
              <a:t>pérennes</a:t>
            </a:r>
            <a:r>
              <a:rPr lang="en-US" dirty="0"/>
              <a:t> </a:t>
            </a:r>
            <a:r>
              <a:rPr lang="en-US" dirty="0" err="1"/>
              <a:t>désignant</a:t>
            </a:r>
            <a:r>
              <a:rPr lang="en-US" dirty="0"/>
              <a:t> </a:t>
            </a:r>
            <a:r>
              <a:rPr lang="en-US" dirty="0" err="1"/>
              <a:t>différentes</a:t>
            </a:r>
            <a:r>
              <a:rPr lang="en-US" dirty="0"/>
              <a:t> </a:t>
            </a:r>
            <a:r>
              <a:rPr lang="en-US" i="1" dirty="0" err="1"/>
              <a:t>entités</a:t>
            </a:r>
            <a:r>
              <a:rPr lang="en-US" dirty="0"/>
              <a:t> dans </a:t>
            </a:r>
            <a:r>
              <a:rPr lang="en-US" dirty="0" err="1"/>
              <a:t>l'écosystème</a:t>
            </a:r>
            <a:r>
              <a:rPr lang="en-US" dirty="0"/>
              <a:t> de la recherche (</a:t>
            </a:r>
            <a:r>
              <a:rPr lang="en-US" i="1" dirty="0" err="1"/>
              <a:t>personnes</a:t>
            </a:r>
            <a:r>
              <a:rPr lang="en-US" i="1" dirty="0"/>
              <a:t>, </a:t>
            </a:r>
            <a:r>
              <a:rPr lang="en-US" i="1" dirty="0" err="1"/>
              <a:t>lieux</a:t>
            </a:r>
            <a:r>
              <a:rPr lang="en-US" i="1" dirty="0"/>
              <a:t>, </a:t>
            </a:r>
            <a:r>
              <a:rPr lang="en-US" i="1" dirty="0" err="1"/>
              <a:t>objets</a:t>
            </a:r>
            <a:r>
              <a:rPr lang="en-US" dirty="0"/>
              <a:t>) et </a:t>
            </a:r>
            <a:r>
              <a:rPr lang="en-US" dirty="0" err="1"/>
              <a:t>permettant</a:t>
            </a:r>
            <a:r>
              <a:rPr lang="en-US" dirty="0"/>
              <a:t> de </a:t>
            </a:r>
            <a:r>
              <a:rPr lang="en-US" dirty="0" err="1"/>
              <a:t>lier</a:t>
            </a:r>
            <a:r>
              <a:rPr lang="en-US" dirty="0"/>
              <a:t> </a:t>
            </a:r>
            <a:r>
              <a:rPr lang="en-US" dirty="0" err="1"/>
              <a:t>ces</a:t>
            </a:r>
            <a:r>
              <a:rPr lang="en-US" dirty="0"/>
              <a:t> </a:t>
            </a:r>
            <a:r>
              <a:rPr lang="en-US" i="1" dirty="0" err="1"/>
              <a:t>entités</a:t>
            </a:r>
            <a:r>
              <a:rPr lang="en-US" dirty="0"/>
              <a:t> et </a:t>
            </a:r>
            <a:r>
              <a:rPr lang="en-US" dirty="0" err="1"/>
              <a:t>leur</a:t>
            </a:r>
            <a:r>
              <a:rPr lang="en-US" dirty="0"/>
              <a:t> </a:t>
            </a:r>
            <a:r>
              <a:rPr lang="en-US" dirty="0" err="1"/>
              <a:t>métadonnées</a:t>
            </a:r>
            <a:r>
              <a:rPr lang="en-US" dirty="0"/>
              <a:t> à travers le temps, </a:t>
            </a:r>
            <a:r>
              <a:rPr lang="en-US" dirty="0" err="1"/>
              <a:t>l'espace</a:t>
            </a:r>
            <a:r>
              <a:rPr lang="en-US" dirty="0"/>
              <a:t>, les </a:t>
            </a:r>
            <a:r>
              <a:rPr lang="en-US" dirty="0" err="1"/>
              <a:t>domaines</a:t>
            </a:r>
            <a:r>
              <a:rPr lang="en-US" dirty="0"/>
              <a:t> de recherche et les </a:t>
            </a:r>
            <a:r>
              <a:rPr lang="en-US" dirty="0" err="1"/>
              <a:t>systèmes</a:t>
            </a:r>
            <a:r>
              <a:rPr lang="en-US" dirty="0"/>
              <a:t> </a:t>
            </a:r>
            <a:r>
              <a:rPr lang="en-US" dirty="0" err="1"/>
              <a:t>logiciels</a:t>
            </a:r>
            <a:r>
              <a:rPr lang="en-US" dirty="0"/>
              <a:t> – en </a:t>
            </a:r>
            <a:r>
              <a:rPr lang="en-US" dirty="0" err="1"/>
              <a:t>d'autres</a:t>
            </a:r>
            <a:r>
              <a:rPr lang="en-US" dirty="0"/>
              <a:t> </a:t>
            </a:r>
            <a:r>
              <a:rPr lang="en-US" dirty="0" err="1"/>
              <a:t>termes</a:t>
            </a:r>
            <a:r>
              <a:rPr lang="en-US" dirty="0"/>
              <a:t>, </a:t>
            </a:r>
            <a:r>
              <a:rPr lang="en-US" dirty="0" err="1"/>
              <a:t>ils</a:t>
            </a:r>
            <a:r>
              <a:rPr lang="en-US" dirty="0"/>
              <a:t> </a:t>
            </a:r>
            <a:r>
              <a:rPr lang="en-US" dirty="0" err="1"/>
              <a:t>sont</a:t>
            </a:r>
            <a:r>
              <a:rPr lang="en-US" dirty="0"/>
              <a:t> </a:t>
            </a:r>
            <a:r>
              <a:rPr lang="en-US" dirty="0" err="1"/>
              <a:t>essentiels</a:t>
            </a:r>
            <a:r>
              <a:rPr lang="en-US" dirty="0"/>
              <a:t> à la </a:t>
            </a:r>
            <a:r>
              <a:rPr lang="en-US" dirty="0" err="1"/>
              <a:t>désambiguïsation</a:t>
            </a:r>
            <a:r>
              <a:rPr lang="en-US" dirty="0"/>
              <a:t>, à </a:t>
            </a:r>
            <a:r>
              <a:rPr lang="en-US" dirty="0" err="1"/>
              <a:t>l'interconnexion</a:t>
            </a:r>
            <a:r>
              <a:rPr lang="en-US" dirty="0"/>
              <a:t> et à </a:t>
            </a:r>
            <a:r>
              <a:rPr lang="en-US" dirty="0" err="1"/>
              <a:t>l'interopérabilité</a:t>
            </a:r>
            <a:r>
              <a:rPr lang="en-US" dirty="0"/>
              <a:t> des </a:t>
            </a:r>
            <a:r>
              <a:rPr lang="en-US" i="1" dirty="0" err="1"/>
              <a:t>entités</a:t>
            </a:r>
            <a:r>
              <a:rPr lang="en-US" i="1" dirty="0"/>
              <a:t> </a:t>
            </a:r>
            <a:r>
              <a:rPr lang="en-US" dirty="0"/>
              <a:t>de recherche.</a:t>
            </a:r>
            <a:endParaRPr lang="en-US" dirty="0">
              <a:solidFill>
                <a:srgbClr val="444444"/>
              </a:solidFill>
            </a:endParaRPr>
          </a:p>
          <a:p>
            <a:r>
              <a:rPr lang="en-US" dirty="0"/>
              <a:t> </a:t>
            </a:r>
            <a:endParaRPr lang="en-US" dirty="0">
              <a:solidFill>
                <a:srgbClr val="444444"/>
              </a:solidFill>
            </a:endParaRPr>
          </a:p>
          <a:p>
            <a:pPr marL="171450" indent="-171450">
              <a:buFont typeface="Arial,Sans-Serif"/>
              <a:buChar char="•"/>
            </a:pPr>
            <a:r>
              <a:rPr lang="en-US" dirty="0"/>
              <a:t>Le RCDR </a:t>
            </a:r>
            <a:r>
              <a:rPr lang="en-US" dirty="0" err="1"/>
              <a:t>gère</a:t>
            </a:r>
            <a:r>
              <a:rPr lang="en-US" dirty="0"/>
              <a:t> le consortium ORCID-CA</a:t>
            </a:r>
            <a:r>
              <a:rPr lang="fr-CA" dirty="0"/>
              <a:t> (financer en partie par l’Alliance de recherche </a:t>
            </a:r>
            <a:r>
              <a:rPr lang="fr-CA" dirty="0" err="1"/>
              <a:t>numerique</a:t>
            </a:r>
            <a:r>
              <a:rPr lang="fr-CA" dirty="0"/>
              <a:t> du Canada) </a:t>
            </a:r>
            <a:r>
              <a:rPr lang="en-US" dirty="0" err="1"/>
              <a:t>depuis</a:t>
            </a:r>
            <a:r>
              <a:rPr lang="en-US" dirty="0"/>
              <a:t> 2017 ; </a:t>
            </a:r>
            <a:endParaRPr lang="en-US" dirty="0">
              <a:solidFill>
                <a:srgbClr val="444444"/>
              </a:solidFill>
            </a:endParaRPr>
          </a:p>
          <a:p>
            <a:pPr marL="171450" indent="-171450">
              <a:buFont typeface="Arial,Sans-Serif"/>
              <a:buChar char="•"/>
            </a:pPr>
            <a:r>
              <a:rPr lang="en-US" dirty="0"/>
              <a:t>Le RCDR et </a:t>
            </a:r>
            <a:r>
              <a:rPr lang="en-US" dirty="0" err="1"/>
              <a:t>l'Alliance</a:t>
            </a:r>
            <a:r>
              <a:rPr lang="en-US" dirty="0"/>
              <a:t> </a:t>
            </a:r>
            <a:r>
              <a:rPr lang="en-US" dirty="0" err="1"/>
              <a:t>gèrent</a:t>
            </a:r>
            <a:r>
              <a:rPr lang="en-US" dirty="0"/>
              <a:t> </a:t>
            </a:r>
            <a:r>
              <a:rPr lang="en-US" dirty="0" err="1"/>
              <a:t>conjointement</a:t>
            </a:r>
            <a:r>
              <a:rPr lang="en-US" dirty="0"/>
              <a:t> le consortium DataCite Canada </a:t>
            </a:r>
            <a:r>
              <a:rPr lang="en-US" dirty="0" err="1"/>
              <a:t>depuis</a:t>
            </a:r>
            <a:r>
              <a:rPr lang="en-US" dirty="0"/>
              <a:t> 2020.</a:t>
            </a:r>
            <a:endParaRPr lang="en-US" dirty="0">
              <a:solidFill>
                <a:srgbClr val="444444"/>
              </a:solidFill>
            </a:endParaRPr>
          </a:p>
          <a:p>
            <a:pPr marL="171450" indent="-171450">
              <a:buFont typeface="Arial,Sans-Serif"/>
              <a:buChar char="•"/>
            </a:pPr>
            <a:endParaRPr lang="en-US" dirty="0">
              <a:solidFill>
                <a:srgbClr val="000000"/>
              </a:solidFill>
              <a:ea typeface="Calibri"/>
              <a:cs typeface="Calibri"/>
            </a:endParaRPr>
          </a:p>
          <a:p>
            <a:r>
              <a:rPr lang="en-US" b="1" dirty="0">
                <a:solidFill>
                  <a:srgbClr val="000000"/>
                </a:solidFill>
              </a:rPr>
              <a:t>ORCID </a:t>
            </a:r>
            <a:r>
              <a:rPr lang="en-US" dirty="0">
                <a:solidFill>
                  <a:srgbClr val="000000"/>
                </a:solidFill>
              </a:rPr>
              <a:t>est un </a:t>
            </a:r>
            <a:r>
              <a:rPr lang="en-US" dirty="0" err="1">
                <a:solidFill>
                  <a:srgbClr val="000000"/>
                </a:solidFill>
              </a:rPr>
              <a:t>organisme</a:t>
            </a:r>
            <a:r>
              <a:rPr lang="en-US" dirty="0">
                <a:solidFill>
                  <a:srgbClr val="000000"/>
                </a:solidFill>
              </a:rPr>
              <a:t> international à but non </a:t>
            </a:r>
            <a:r>
              <a:rPr lang="en-US" dirty="0" err="1">
                <a:solidFill>
                  <a:srgbClr val="000000"/>
                </a:solidFill>
              </a:rPr>
              <a:t>lucratif</a:t>
            </a:r>
            <a:r>
              <a:rPr lang="en-US" dirty="0">
                <a:solidFill>
                  <a:srgbClr val="000000"/>
                </a:solidFill>
              </a:rPr>
              <a:t> qui aide les </a:t>
            </a:r>
            <a:r>
              <a:rPr lang="en-US" dirty="0" err="1">
                <a:solidFill>
                  <a:srgbClr val="000000"/>
                </a:solidFill>
              </a:rPr>
              <a:t>chercheurs</a:t>
            </a:r>
            <a:r>
              <a:rPr lang="en-US" dirty="0">
                <a:solidFill>
                  <a:srgbClr val="000000"/>
                </a:solidFill>
              </a:rPr>
              <a:t> à </a:t>
            </a:r>
            <a:r>
              <a:rPr lang="en-US" dirty="0" err="1">
                <a:solidFill>
                  <a:srgbClr val="000000"/>
                </a:solidFill>
              </a:rPr>
              <a:t>s'identifier</a:t>
            </a:r>
            <a:r>
              <a:rPr lang="en-US" dirty="0">
                <a:solidFill>
                  <a:srgbClr val="000000"/>
                </a:solidFill>
              </a:rPr>
              <a:t> et à </a:t>
            </a:r>
            <a:r>
              <a:rPr lang="en-US" dirty="0" err="1">
                <a:solidFill>
                  <a:srgbClr val="000000"/>
                </a:solidFill>
              </a:rPr>
              <a:t>éviter</a:t>
            </a:r>
            <a:r>
              <a:rPr lang="en-US" dirty="0">
                <a:solidFill>
                  <a:srgbClr val="000000"/>
                </a:solidFill>
              </a:rPr>
              <a:t> toute </a:t>
            </a:r>
            <a:r>
              <a:rPr lang="en-US" dirty="0" err="1">
                <a:solidFill>
                  <a:srgbClr val="000000"/>
                </a:solidFill>
              </a:rPr>
              <a:t>ambiguïté</a:t>
            </a:r>
            <a:r>
              <a:rPr lang="en-US" dirty="0">
                <a:solidFill>
                  <a:srgbClr val="000000"/>
                </a:solidFill>
              </a:rPr>
              <a:t> grâce à </a:t>
            </a:r>
            <a:r>
              <a:rPr lang="en-US" dirty="0" err="1">
                <a:solidFill>
                  <a:srgbClr val="000000"/>
                </a:solidFill>
              </a:rPr>
              <a:t>l'utilisation</a:t>
            </a:r>
            <a:r>
              <a:rPr lang="en-US" dirty="0">
                <a:solidFill>
                  <a:srgbClr val="000000"/>
                </a:solidFill>
              </a:rPr>
              <a:t> des </a:t>
            </a:r>
            <a:r>
              <a:rPr lang="en-US" dirty="0" err="1">
                <a:solidFill>
                  <a:srgbClr val="000000"/>
                </a:solidFill>
              </a:rPr>
              <a:t>identifiants</a:t>
            </a:r>
            <a:r>
              <a:rPr lang="en-US" dirty="0">
                <a:solidFill>
                  <a:srgbClr val="000000"/>
                </a:solidFill>
              </a:rPr>
              <a:t> ORCID (un </a:t>
            </a:r>
            <a:r>
              <a:rPr lang="en-US" dirty="0" err="1">
                <a:solidFill>
                  <a:srgbClr val="000000"/>
                </a:solidFill>
              </a:rPr>
              <a:t>identifiant</a:t>
            </a:r>
            <a:r>
              <a:rPr lang="en-US" dirty="0">
                <a:solidFill>
                  <a:srgbClr val="000000"/>
                </a:solidFill>
              </a:rPr>
              <a:t> unique pour les </a:t>
            </a:r>
            <a:r>
              <a:rPr lang="en-US" dirty="0" err="1">
                <a:solidFill>
                  <a:srgbClr val="000000"/>
                </a:solidFill>
              </a:rPr>
              <a:t>personnes</a:t>
            </a:r>
            <a:r>
              <a:rPr lang="en-US" dirty="0">
                <a:solidFill>
                  <a:srgbClr val="000000"/>
                </a:solidFill>
              </a:rPr>
              <a:t>). </a:t>
            </a:r>
            <a:r>
              <a:rPr lang="en-US" b="1" dirty="0">
                <a:solidFill>
                  <a:srgbClr val="000000"/>
                </a:solidFill>
              </a:rPr>
              <a:t>ORCID-CA</a:t>
            </a:r>
            <a:r>
              <a:rPr lang="en-US" dirty="0">
                <a:solidFill>
                  <a:srgbClr val="000000"/>
                </a:solidFill>
              </a:rPr>
              <a:t> compte 63 </a:t>
            </a:r>
            <a:r>
              <a:rPr lang="en-US" dirty="0" err="1">
                <a:solidFill>
                  <a:srgbClr val="000000"/>
                </a:solidFill>
              </a:rPr>
              <a:t>membres</a:t>
            </a:r>
            <a:r>
              <a:rPr lang="en-US" dirty="0">
                <a:solidFill>
                  <a:srgbClr val="000000"/>
                </a:solidFill>
              </a:rPr>
              <a:t> - </a:t>
            </a:r>
            <a:r>
              <a:rPr lang="fr-CA" dirty="0">
                <a:solidFill>
                  <a:srgbClr val="000000"/>
                </a:solidFill>
              </a:rPr>
              <a:t>soit 9 de plus qu'en mai de l'année dernière. Notamment, cette année, nous avons franchi le seuil important de 60 membres, ce qui nous permet de réduire les frais pour tous les membres d'ORCID-CA de 15 %. Les 63 membres d'ORCID-CA comprennent toutes les universités de l'U15. </a:t>
            </a:r>
            <a:r>
              <a:rPr lang="fr-CA" dirty="0"/>
              <a:t>Notamment, la tendance des bailleurs de fonds à rejoindre ORCID-CA et à adopter et mettre en œuvre les </a:t>
            </a:r>
            <a:r>
              <a:rPr lang="fr-CA" dirty="0" err="1"/>
              <a:t>PIDs</a:t>
            </a:r>
            <a:r>
              <a:rPr lang="fr-CA" dirty="0"/>
              <a:t> continue, incluant l'FRQ, le CRSNG et le CRSH (NSERC/SSHRC), l'FCI et la société canadienne du cancer. De plus, l’IRSC (CIHR) a l’intention d’adhérer d’ici 2027.</a:t>
            </a:r>
            <a:endParaRPr lang="fr-CA" dirty="0">
              <a:ea typeface="Calibri" panose="020F0502020204030204"/>
              <a:cs typeface="Calibri" panose="020F0502020204030204"/>
            </a:endParaRPr>
          </a:p>
          <a:p>
            <a:endParaRPr lang="fr-CA" dirty="0">
              <a:ea typeface="Calibri" panose="020F0502020204030204"/>
              <a:cs typeface="Calibri" panose="020F0502020204030204"/>
            </a:endParaRPr>
          </a:p>
          <a:p>
            <a:r>
              <a:rPr lang="fr-CA" dirty="0"/>
              <a:t>Du côté </a:t>
            </a:r>
            <a:r>
              <a:rPr lang="fr-CA" b="1" dirty="0"/>
              <a:t>DataCite,</a:t>
            </a:r>
            <a:r>
              <a:rPr lang="fr-CA" dirty="0"/>
              <a:t> une agence d'enregistrement des identificateurs d'objets numériques (DOI) qui permet l'enregistrement de DOI (un PID pour les objets – p.ex. les ensembles de données), </a:t>
            </a:r>
            <a:r>
              <a:rPr lang="fr-CA" b="1" dirty="0"/>
              <a:t>DataCite Canada</a:t>
            </a:r>
            <a:r>
              <a:rPr lang="fr-CA" dirty="0"/>
              <a:t> compte maintenant 95 membres, soit une augmentation significative de 10 membres depuis mai 2025 – et, à ce jour, plus de 775 000 DOI ont été enregistrés au sein de DataCite Canada. </a:t>
            </a:r>
            <a:endParaRPr lang="en-US" dirty="0">
              <a:solidFill>
                <a:srgbClr val="444444"/>
              </a:solidFill>
              <a:ea typeface="Calibri"/>
              <a:cs typeface="Calibri"/>
            </a:endParaRPr>
          </a:p>
          <a:p>
            <a:pPr>
              <a:lnSpc>
                <a:spcPct val="107000"/>
              </a:lnSpc>
              <a:spcAft>
                <a:spcPts val="800"/>
              </a:spcAft>
            </a:pPr>
            <a:endParaRPr lang="fr-CA" b="1" dirty="0">
              <a:solidFill>
                <a:srgbClr val="444444"/>
              </a:solidFill>
            </a:endParaRPr>
          </a:p>
          <a:p>
            <a:endParaRPr lang="en-US" b="1" dirty="0"/>
          </a:p>
          <a:p>
            <a:r>
              <a:rPr lang="en-US" b="1" dirty="0"/>
              <a:t>John – EN</a:t>
            </a:r>
            <a:endParaRPr lang="en-US" dirty="0">
              <a:ea typeface="Calibri"/>
              <a:cs typeface="Calibri"/>
            </a:endParaRPr>
          </a:p>
          <a:p>
            <a:endParaRPr lang="en-US" dirty="0">
              <a:ea typeface="Calibri"/>
              <a:cs typeface="Calibri"/>
            </a:endParaRPr>
          </a:p>
          <a:p>
            <a:r>
              <a:rPr lang="en-US" dirty="0">
                <a:ea typeface="Calibri"/>
                <a:cs typeface="Calibri"/>
              </a:rPr>
              <a:t>CRKN administers two Canadian consortia that support the national adoption of Persistent Identifiers (PIDs), which (as many of you know) are long-lasting digital references to different </a:t>
            </a:r>
            <a:r>
              <a:rPr lang="en-US" i="1" dirty="0">
                <a:ea typeface="Calibri"/>
                <a:cs typeface="Calibri"/>
              </a:rPr>
              <a:t>entities</a:t>
            </a:r>
            <a:r>
              <a:rPr lang="en-US" dirty="0">
                <a:ea typeface="Calibri"/>
                <a:cs typeface="Calibri"/>
              </a:rPr>
              <a:t> in the research ecosystem (</a:t>
            </a:r>
            <a:r>
              <a:rPr lang="en-US" i="1" dirty="0">
                <a:ea typeface="Calibri"/>
                <a:cs typeface="Calibri"/>
              </a:rPr>
              <a:t>people, places, things</a:t>
            </a:r>
            <a:r>
              <a:rPr lang="en-US" dirty="0">
                <a:ea typeface="Calibri"/>
                <a:cs typeface="Calibri"/>
              </a:rPr>
              <a:t>) that connect research information across time, space, research domains, and software systems – in other words, they are foundational for disambiguation, connection, and interoperability of research entities.</a:t>
            </a:r>
            <a:endParaRPr lang="en-CA" dirty="0">
              <a:ea typeface="Calibri"/>
              <a:cs typeface="Calibri"/>
            </a:endParaRPr>
          </a:p>
          <a:p>
            <a:endParaRPr lang="en-US" dirty="0"/>
          </a:p>
          <a:p>
            <a:pPr marL="171450" indent="-171450">
              <a:buFont typeface="Arial"/>
              <a:buChar char="•"/>
            </a:pPr>
            <a:r>
              <a:rPr lang="en-US" dirty="0"/>
              <a:t>CRKN acts as administrative lead and has hosted the ORCID-CA Consortium since 2017; </a:t>
            </a:r>
            <a:endParaRPr lang="en-US" dirty="0">
              <a:ea typeface="Calibri"/>
              <a:cs typeface="Calibri"/>
            </a:endParaRPr>
          </a:p>
          <a:p>
            <a:pPr marL="171450" indent="-171450">
              <a:buFont typeface="Arial" panose="020B0604020202020204" pitchFamily="34" charset="0"/>
              <a:buChar char="•"/>
            </a:pPr>
            <a:r>
              <a:rPr lang="en-US" dirty="0"/>
              <a:t>CRKN and the Digital Research Alliance of Canada (the Alliance) have co-managed the DataCite Canada Consortium since 2020.</a:t>
            </a:r>
            <a:endParaRPr lang="en-US" dirty="0">
              <a:ea typeface="Calibri"/>
              <a:cs typeface="Calibri"/>
            </a:endParaRPr>
          </a:p>
          <a:p>
            <a:pPr marL="171450" indent="-171450">
              <a:buFont typeface="Arial" panose="020B0604020202020204" pitchFamily="34" charset="0"/>
              <a:buChar char="•"/>
            </a:pPr>
            <a:endParaRPr lang="en-US" dirty="0">
              <a:ea typeface="Calibri"/>
              <a:cs typeface="Calibri"/>
            </a:endParaRPr>
          </a:p>
          <a:p>
            <a:r>
              <a:rPr lang="en-CA" b="1" dirty="0"/>
              <a:t>ORCID </a:t>
            </a:r>
            <a:r>
              <a:rPr lang="en-CA" dirty="0"/>
              <a:t>is a global not-for-profit that helps scholars identify and disambiguate themselves through the use of ORCID iDs (a PID for People). ORCID-CA is the Canadian national ORCID consortium, administered by CRKN, that supports Canadian institutions to integrate ORCID into their local systems and to promote the use of ORCID by scholars. We have 63 members across 9 provinces – including all members of the U15 – 95 member integrations, and roughly 180,000 active ORCID iDs out of 280,000 associated with email addresses ending in .ca. </a:t>
            </a:r>
            <a:r>
              <a:rPr lang="en-US" dirty="0"/>
              <a:t>These 63 members are 9 more than in May of last year. This is a significant milestone for ORCID-CA, as we have surpassed the 60-member threshold for the 2026–2027 licensing year, which reduces fees for all ORCID-CA members by 15%. </a:t>
            </a:r>
            <a:endParaRPr lang="en-US" dirty="0">
              <a:ea typeface="Calibri"/>
              <a:cs typeface="Calibri"/>
            </a:endParaRPr>
          </a:p>
          <a:p>
            <a:r>
              <a:rPr lang="en-US" dirty="0"/>
              <a:t> </a:t>
            </a:r>
            <a:endParaRPr lang="en-US" dirty="0">
              <a:ea typeface="Calibri"/>
              <a:cs typeface="Calibri"/>
            </a:endParaRPr>
          </a:p>
          <a:p>
            <a:r>
              <a:rPr lang="en-US" dirty="0"/>
              <a:t>The 63 members of ORCID-CA include a large portion of the CARL membership as well as all U15 universities. Notably, the trend of funding agencies joining ORCID-CA and adopting and implementing PIDs continues. As you know, NSERC and SSHRC joined ORCID-CA in early 2024 (and, of course, in 2022, the Fonds de recherche du Québec became our first funding agency member). Since last year, we recruited CFI and the Canadian Cancer Society (our first non-profit, non-governmental funding agency). Additionally, CIHR has informed us of its intention to join sometime hopefully this fiscal.</a:t>
            </a:r>
            <a:endParaRPr lang="en-US" dirty="0">
              <a:ea typeface="Calibri"/>
              <a:cs typeface="Calibri"/>
            </a:endParaRPr>
          </a:p>
          <a:p>
            <a:pPr marL="171450" indent="-171450">
              <a:buFont typeface="Arial" panose="020B0604020202020204" pitchFamily="34" charset="0"/>
              <a:buChar char="•"/>
            </a:pPr>
            <a:endParaRPr lang="en-US" dirty="0"/>
          </a:p>
          <a:p>
            <a:r>
              <a:rPr lang="en-CA" dirty="0"/>
              <a:t>Similarly, </a:t>
            </a:r>
            <a:r>
              <a:rPr lang="en-CA" b="1" dirty="0"/>
              <a:t>DataCite </a:t>
            </a:r>
            <a:r>
              <a:rPr lang="en-CA" dirty="0"/>
              <a:t>is a global Digital Object Identifier (DOI) registration agency that enables the registration of DOIs – a PID for research outputs like datasets. The DataCite Canada Consortium ensures that Canadian institutions can be supported sustainably to register DOIs with DataCite. We have 95 members with 126 repositories, and roughly 775,000 total DOIs have been registered by members.</a:t>
            </a:r>
            <a:endParaRPr lang="en-CA" dirty="0">
              <a:ea typeface="Calibri"/>
              <a:cs typeface="Calibri"/>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9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 national strategy?  </a:t>
            </a:r>
            <a:r>
              <a:rPr lang="en-US" dirty="0"/>
              <a:t>The point of PIDs is that they connect everything together. We can’t make that happen without a community-driven and a community-focused approach. This requires significant collaboration across all sectors of research – universities (including both libraries and research offices), government departments, funders, publishers, researchers, etc. Furthermore, ensuring national support, guidance, and funding for these initiatives will benefit Canadian research overall and support institutions to meet some of their goals for open science or open access. A few years ago, the Canadian government issued guidance and requirements for government research on Open Science and PIDs figure into the under-development action plans. Ultimately, local resources and policies require a national response to PIDs, even though they are essentially international endeavors. </a:t>
            </a:r>
            <a:endParaRPr lang="en-US" dirty="0">
              <a:solidFill>
                <a:srgbClr val="444444"/>
              </a:solidFill>
              <a:ea typeface="Calibri"/>
              <a:cs typeface="Calibri"/>
            </a:endParaRPr>
          </a:p>
          <a:p>
            <a:endParaRPr lang="en-US">
              <a:solidFill>
                <a:srgbClr val="444444"/>
              </a:solidFill>
              <a:highlight>
                <a:srgbClr val="FFFF00"/>
              </a:highlight>
              <a:ea typeface="Calibri"/>
              <a:cs typeface="Calibri"/>
            </a:endParaRPr>
          </a:p>
          <a:p>
            <a:r>
              <a:rPr lang="en-US" b="1" dirty="0"/>
              <a:t>3 phases of development</a:t>
            </a:r>
            <a:r>
              <a:rPr lang="en-US" dirty="0"/>
              <a:t>: Community consultations to develop a number of outputs: reports, recommendations, PID selection matrix, Engagement toolkit (documents with clear intentions that can be used to advocate for PIDs in your institution and can be adapted to different audiences as needed). All available on </a:t>
            </a:r>
            <a:r>
              <a:rPr lang="en-US" dirty="0" err="1"/>
              <a:t>Zenodo</a:t>
            </a:r>
            <a:r>
              <a:rPr lang="en-US" dirty="0"/>
              <a:t> (with DOIs of course).</a:t>
            </a:r>
            <a:endParaRPr lang="en-US" dirty="0">
              <a:solidFill>
                <a:srgbClr val="000000"/>
              </a:solidFill>
              <a:ea typeface="Calibri"/>
              <a:cs typeface="Calibri"/>
            </a:endParaRPr>
          </a:p>
          <a:p>
            <a:r>
              <a:rPr lang="en-US"/>
              <a:t>The elaboration of the PID Strategy Vision, Mission, and Principles also enabled us to move from strategy development to implementation in the past year or so.</a:t>
            </a:r>
            <a:endParaRPr lang="en-CA">
              <a:solidFill>
                <a:srgbClr val="444444"/>
              </a:solidFill>
              <a:ea typeface="Calibri"/>
              <a:cs typeface="Calibri"/>
            </a:endParaRPr>
          </a:p>
          <a:p>
            <a:endParaRPr lang="en-US" b="1">
              <a:ea typeface="Calibri"/>
              <a:cs typeface="Calibri"/>
            </a:endParaRPr>
          </a:p>
          <a:p>
            <a:r>
              <a:rPr lang="en-US" b="1" dirty="0">
                <a:ea typeface="Calibri"/>
                <a:cs typeface="Calibri"/>
              </a:rPr>
              <a:t>Implementation: </a:t>
            </a:r>
            <a:r>
              <a:rPr lang="en-US" dirty="0">
                <a:solidFill>
                  <a:srgbClr val="000000"/>
                </a:solidFill>
                <a:ea typeface="Calibri"/>
                <a:cs typeface="Calibri"/>
              </a:rPr>
              <a:t>Through our work with the Alliance &amp; CPIDAC, we developed additional documents to support the implementation of a national PID strategy</a:t>
            </a:r>
            <a:endParaRPr lang="en-US" dirty="0">
              <a:solidFill>
                <a:srgbClr val="444444"/>
              </a:solidFill>
              <a:ea typeface="Calibri"/>
              <a:cs typeface="Calibri"/>
            </a:endParaRPr>
          </a:p>
          <a:p>
            <a:endParaRPr lang="en-US">
              <a:solidFill>
                <a:srgbClr val="444444"/>
              </a:solidFill>
            </a:endParaRPr>
          </a:p>
          <a:p>
            <a:r>
              <a:rPr lang="en-US" b="1"/>
              <a:t>Next Steps: </a:t>
            </a:r>
            <a:endParaRPr lang="en-US">
              <a:solidFill>
                <a:srgbClr val="000000"/>
              </a:solidFill>
              <a:ea typeface="Calibri"/>
              <a:cs typeface="Calibri"/>
            </a:endParaRPr>
          </a:p>
          <a:p>
            <a:r>
              <a:rPr lang="en-US" dirty="0"/>
              <a:t>Though this entire process, Eight priority entities were identified – the kinds of research entities that Canadian stakeholders want PIDs for (e.g., researchers, publications, software) – and the next steps will primarily involve identifying which PIDs and PID integrations to focus on to support those community-prioritized research entities, through also the development of </a:t>
            </a:r>
            <a:r>
              <a:rPr lang="en-US" dirty="0" err="1"/>
              <a:t>individualizaed</a:t>
            </a:r>
            <a:r>
              <a:rPr lang="en-US" dirty="0"/>
              <a:t> action plans.</a:t>
            </a:r>
            <a:endParaRPr lang="en-US" dirty="0">
              <a:ea typeface="Calibri"/>
              <a:cs typeface="Calibri"/>
            </a:endParaRPr>
          </a:p>
          <a:p>
            <a:endParaRPr lang="en-US">
              <a:highlight>
                <a:srgbClr val="FFFF00"/>
              </a:highlight>
              <a:ea typeface="Calibri"/>
              <a:cs typeface="Calibri"/>
            </a:endParaRPr>
          </a:p>
          <a:p>
            <a:endParaRPr lang="en-CA" i="1">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03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CA" sz="1800">
                <a:effectLst/>
                <a:latin typeface="Arial"/>
                <a:ea typeface="Times New Roman" panose="02020603050405020304" pitchFamily="18" charset="0"/>
                <a:cs typeface="Arial"/>
              </a:rPr>
              <a:t>We know that ORCID is the PID for People, DOIs are for Outputs</a:t>
            </a:r>
            <a:r>
              <a:rPr lang="en-CA" sz="1800">
                <a:latin typeface="Arial"/>
                <a:ea typeface="Times New Roman" panose="02020603050405020304" pitchFamily="18" charset="0"/>
                <a:cs typeface="Arial"/>
              </a:rPr>
              <a:t>,</a:t>
            </a:r>
            <a:r>
              <a:rPr lang="en-CA" sz="1800">
                <a:effectLst/>
                <a:latin typeface="Arial"/>
                <a:ea typeface="Times New Roman" panose="02020603050405020304" pitchFamily="18" charset="0"/>
                <a:cs typeface="Arial"/>
              </a:rPr>
              <a:t> and RORs are for Organizations – this is now easy to endorse and recommend.</a:t>
            </a:r>
          </a:p>
          <a:p>
            <a:pPr algn="just"/>
            <a:endParaRPr lang="en-CA" sz="1800">
              <a:effectLst/>
              <a:latin typeface="Arial" panose="020B0604020202020204" pitchFamily="34" charset="0"/>
              <a:ea typeface="Times New Roman" panose="02020603050405020304" pitchFamily="18" charset="0"/>
            </a:endParaRPr>
          </a:p>
          <a:p>
            <a:pPr algn="just"/>
            <a:r>
              <a:rPr lang="en-CA" sz="1800" dirty="0">
                <a:effectLst/>
                <a:latin typeface="Arial"/>
                <a:ea typeface="Times New Roman" panose="02020603050405020304" pitchFamily="18" charset="0"/>
                <a:cs typeface="Arial"/>
              </a:rPr>
              <a:t>However, we are now excited to present on emerging PIDs and their current situation in Canada. This includes DOIs for </a:t>
            </a:r>
            <a:r>
              <a:rPr lang="en-CA" sz="1800" dirty="0">
                <a:latin typeface="Arial"/>
                <a:ea typeface="Times New Roman" panose="02020603050405020304" pitchFamily="18" charset="0"/>
                <a:cs typeface="Arial"/>
              </a:rPr>
              <a:t>Funding</a:t>
            </a:r>
            <a:r>
              <a:rPr lang="en-CA" sz="1800" dirty="0">
                <a:effectLst/>
                <a:latin typeface="Arial"/>
                <a:ea typeface="Times New Roman" panose="02020603050405020304" pitchFamily="18" charset="0"/>
                <a:cs typeface="Arial"/>
              </a:rPr>
              <a:t> and </a:t>
            </a:r>
            <a:r>
              <a:rPr lang="en-CA" sz="1800" dirty="0" err="1">
                <a:effectLst/>
                <a:latin typeface="Arial"/>
                <a:ea typeface="Times New Roman" panose="02020603050405020304" pitchFamily="18" charset="0"/>
                <a:cs typeface="Arial"/>
              </a:rPr>
              <a:t>RAiDs</a:t>
            </a:r>
            <a:r>
              <a:rPr lang="en-CA" sz="1800" dirty="0">
                <a:effectLst/>
                <a:latin typeface="Arial"/>
                <a:ea typeface="Times New Roman" panose="02020603050405020304" pitchFamily="18" charset="0"/>
                <a:cs typeface="Arial"/>
              </a:rPr>
              <a:t> for Projects.</a:t>
            </a:r>
          </a:p>
        </p:txBody>
      </p:sp>
      <p:sp>
        <p:nvSpPr>
          <p:cNvPr id="4" name="Slide Number Placeholder 3"/>
          <p:cNvSpPr>
            <a:spLocks noGrp="1"/>
          </p:cNvSpPr>
          <p:nvPr>
            <p:ph type="sldNum" sz="quarter" idx="5"/>
          </p:nvPr>
        </p:nvSpPr>
        <p:spPr/>
        <p:txBody>
          <a:bodyPr/>
          <a:lstStyle/>
          <a:p>
            <a:fld id="{99889AE4-CC13-B047-94B3-4F58D79A4F6D}" type="slidenum">
              <a:rPr lang="en-US" smtClean="0"/>
              <a:t>6</a:t>
            </a:fld>
            <a:endParaRPr lang="en-US"/>
          </a:p>
        </p:txBody>
      </p:sp>
    </p:spTree>
    <p:extLst>
      <p:ext uri="{BB962C8B-B14F-4D97-AF65-F5344CB8AC3E}">
        <p14:creationId xmlns:p14="http://schemas.microsoft.com/office/powerpoint/2010/main" val="2822135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e0c6803023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e0c6803023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F57B-C486-3531-D69F-D8A1B9330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077430-1CE1-5F42-1CF4-B0811CB15E1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297888-AB46-1459-3E80-99DE53D0A30E}"/>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The two PID registration agencies that provide DOIs for grants in Canada are </a:t>
            </a:r>
            <a:r>
              <a:rPr lang="en-CA" sz="1200" kern="1200" dirty="0" err="1">
                <a:solidFill>
                  <a:schemeClr val="tx1"/>
                </a:solidFill>
                <a:effectLst/>
                <a:latin typeface="+mn-lt"/>
                <a:ea typeface="+mn-ea"/>
                <a:cs typeface="+mn-cs"/>
              </a:rPr>
              <a:t>Crossref</a:t>
            </a:r>
            <a:r>
              <a:rPr lang="en-CA" sz="1200" kern="1200" dirty="0">
                <a:solidFill>
                  <a:schemeClr val="tx1"/>
                </a:solidFill>
                <a:effectLst/>
                <a:latin typeface="+mn-lt"/>
                <a:ea typeface="+mn-ea"/>
                <a:cs typeface="+mn-cs"/>
              </a:rPr>
              <a:t> and </a:t>
            </a:r>
            <a:r>
              <a:rPr lang="en-CA" sz="1200" kern="1200" dirty="0" err="1">
                <a:solidFill>
                  <a:schemeClr val="tx1"/>
                </a:solidFill>
                <a:effectLst/>
                <a:latin typeface="+mn-lt"/>
                <a:ea typeface="+mn-ea"/>
                <a:cs typeface="+mn-cs"/>
              </a:rPr>
              <a:t>DataCite</a:t>
            </a:r>
            <a:r>
              <a:rPr lang="en-CA" sz="1200" kern="1200" dirty="0">
                <a:solidFill>
                  <a:schemeClr val="tx1"/>
                </a:solidFill>
                <a:effectLst/>
                <a:latin typeface="+mn-lt"/>
                <a:ea typeface="+mn-ea"/>
                <a:cs typeface="+mn-cs"/>
              </a:rPr>
              <a:t>. </a:t>
            </a:r>
            <a:endParaRPr lang="en-CA" dirty="0">
              <a:ea typeface="Calibri"/>
              <a:cs typeface="Calibri"/>
            </a:endParaRPr>
          </a:p>
          <a:p>
            <a:r>
              <a:rPr lang="en-CA" dirty="0">
                <a:ea typeface="Calibri"/>
                <a:cs typeface="Calibri"/>
              </a:rPr>
              <a:t>Both are relatively new services: </a:t>
            </a:r>
            <a:r>
              <a:rPr lang="en-CA" dirty="0" err="1">
                <a:ea typeface="Calibri"/>
                <a:cs typeface="Calibri"/>
              </a:rPr>
              <a:t>Crossref</a:t>
            </a:r>
            <a:r>
              <a:rPr lang="en-CA" dirty="0">
                <a:ea typeface="Calibri"/>
                <a:cs typeface="Calibri"/>
              </a:rPr>
              <a:t> beginning in 2019 with </a:t>
            </a:r>
            <a:r>
              <a:rPr lang="en-CA" dirty="0"/>
              <a:t>now forty-eight (48) organizations having registered close to 200 thousand Grant IDs</a:t>
            </a:r>
            <a:r>
              <a:rPr lang="en-CA" dirty="0">
                <a:ea typeface="Calibri"/>
                <a:cs typeface="Calibri"/>
              </a:rPr>
              <a:t>, and </a:t>
            </a:r>
            <a:r>
              <a:rPr lang="en-CA" dirty="0" err="1">
                <a:ea typeface="Calibri"/>
                <a:cs typeface="Calibri"/>
              </a:rPr>
              <a:t>DataCite</a:t>
            </a:r>
            <a:r>
              <a:rPr lang="en-CA" dirty="0">
                <a:ea typeface="Calibri"/>
                <a:cs typeface="Calibri"/>
              </a:rPr>
              <a:t> in 2024 with now a little over 8 thousand DOIs registered only by 6 organizations, 99% of which </a:t>
            </a:r>
            <a:r>
              <a:rPr lang="en-CA" dirty="0"/>
              <a:t>were registered by California Digital Libraries (CDL) as part of a pilot project. Still new service, and seeing more interest and uptick, but Caanda would definitely be at the forefront of this initiative.</a:t>
            </a:r>
            <a:endParaRPr lang="en-CA" kern="1200" dirty="0">
              <a:solidFill>
                <a:schemeClr val="tx1"/>
              </a:solidFill>
              <a:effectLst/>
              <a:ea typeface="Calibri"/>
              <a:cs typeface="Calibri"/>
            </a:endParaRPr>
          </a:p>
          <a:p>
            <a:r>
              <a:rPr lang="en-CA" sz="1200" kern="1200">
                <a:solidFill>
                  <a:schemeClr val="tx1"/>
                </a:solidFill>
                <a:effectLst/>
                <a:latin typeface="+mn-lt"/>
                <a:ea typeface="+mn-ea"/>
                <a:cs typeface="+mn-cs"/>
              </a:rPr>
              <a:t> </a:t>
            </a:r>
            <a:endParaRPr lang="en-CA" sz="1200" kern="1200">
              <a:solidFill>
                <a:schemeClr val="tx1"/>
              </a:solidFill>
              <a:effectLst/>
              <a:latin typeface="+mn-lt"/>
              <a:ea typeface="Calibri"/>
              <a:cs typeface="Calibri"/>
            </a:endParaRPr>
          </a:p>
          <a:p>
            <a:endParaRPr lang="en-CA" dirty="0"/>
          </a:p>
          <a:p>
            <a:endParaRPr lang="en-CA" sz="1200" kern="1200" dirty="0">
              <a:solidFill>
                <a:schemeClr val="tx1"/>
              </a:solidFill>
              <a:effectLst/>
              <a:latin typeface="+mn-lt"/>
              <a:ea typeface="Calibri"/>
              <a:cs typeface="Calibri"/>
            </a:endParaRPr>
          </a:p>
          <a:p>
            <a:r>
              <a:rPr lang="en-CA" sz="1200" kern="1200" dirty="0">
                <a:solidFill>
                  <a:schemeClr val="tx1"/>
                </a:solidFill>
                <a:effectLst/>
                <a:latin typeface="+mn-lt"/>
                <a:ea typeface="+mn-ea"/>
                <a:cs typeface="+mn-cs"/>
              </a:rPr>
              <a:t> </a:t>
            </a:r>
            <a:endParaRPr lang="en-CA" sz="1200" kern="1200" dirty="0">
              <a:solidFill>
                <a:schemeClr val="tx1"/>
              </a:solidFill>
              <a:effectLst/>
              <a:latin typeface="+mn-lt"/>
              <a:ea typeface="Calibri"/>
              <a:cs typeface="Calibri"/>
            </a:endParaRPr>
          </a:p>
          <a:p>
            <a:endParaRPr lang="en-CA" sz="1200" kern="1200" dirty="0">
              <a:solidFill>
                <a:schemeClr val="tx1"/>
              </a:solidFill>
              <a:effectLst/>
              <a:latin typeface="+mn-lt"/>
              <a:ea typeface="Calibri"/>
              <a:cs typeface="Calibri"/>
            </a:endParaRPr>
          </a:p>
          <a:p>
            <a:r>
              <a:rPr lang="en-CA" sz="1200" kern="1200" dirty="0">
                <a:solidFill>
                  <a:schemeClr val="tx1"/>
                </a:solidFill>
                <a:effectLst/>
                <a:latin typeface="+mn-lt"/>
                <a:ea typeface="+mn-ea"/>
                <a:cs typeface="+mn-cs"/>
              </a:rPr>
              <a:t> </a:t>
            </a:r>
            <a:endParaRPr lang="en-CA" sz="1200" kern="1200" dirty="0">
              <a:solidFill>
                <a:schemeClr val="tx1"/>
              </a:solidFill>
              <a:effectLst/>
              <a:latin typeface="+mn-lt"/>
              <a:ea typeface="Calibri"/>
              <a:cs typeface="Calibri"/>
            </a:endParaRPr>
          </a:p>
          <a:p>
            <a:pPr>
              <a:defRPr/>
            </a:pPr>
            <a:endParaRPr lang="en-CA" sz="1200" kern="1200" dirty="0">
              <a:solidFill>
                <a:schemeClr val="tx1"/>
              </a:solidFill>
              <a:effectLst/>
              <a:latin typeface="+mn-lt"/>
              <a:ea typeface="Calibri"/>
              <a:cs typeface="Calibri"/>
            </a:endParaRPr>
          </a:p>
        </p:txBody>
      </p:sp>
      <p:sp>
        <p:nvSpPr>
          <p:cNvPr id="4" name="Slide Number Placeholder 3">
            <a:extLst>
              <a:ext uri="{FF2B5EF4-FFF2-40B4-BE49-F238E27FC236}">
                <a16:creationId xmlns:a16="http://schemas.microsoft.com/office/drawing/2014/main" id="{1F779A69-3CF6-9C0D-570D-8F7569AA057F}"/>
              </a:ext>
            </a:extLst>
          </p:cNvPr>
          <p:cNvSpPr>
            <a:spLocks noGrp="1"/>
          </p:cNvSpPr>
          <p:nvPr>
            <p:ph type="sldNum" sz="quarter" idx="5"/>
          </p:nvPr>
        </p:nvSpPr>
        <p:spPr/>
        <p:txBody>
          <a:bodyPr/>
          <a:lstStyle/>
          <a:p>
            <a:fld id="{99889AE4-CC13-B047-94B3-4F58D79A4F6D}" type="slidenum">
              <a:rPr lang="en-US" smtClean="0"/>
              <a:t>8</a:t>
            </a:fld>
            <a:endParaRPr lang="en-US"/>
          </a:p>
        </p:txBody>
      </p:sp>
    </p:spTree>
    <p:extLst>
      <p:ext uri="{BB962C8B-B14F-4D97-AF65-F5344CB8AC3E}">
        <p14:creationId xmlns:p14="http://schemas.microsoft.com/office/powerpoint/2010/main" val="607324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1AAE5-D0CA-1282-1771-6FB52C424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74B621-6112-ECAB-4BAB-28C2A7070C0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FF02425-3DBB-F5E4-10F7-A3A991ED8DBF}"/>
              </a:ext>
            </a:extLst>
          </p:cNvPr>
          <p:cNvSpPr>
            <a:spLocks noGrp="1"/>
          </p:cNvSpPr>
          <p:nvPr>
            <p:ph type="body" idx="1"/>
          </p:nvPr>
        </p:nvSpPr>
        <p:spPr/>
        <p:txBody>
          <a:bodyPr/>
          <a:lstStyle/>
          <a:p>
            <a:pPr fontAlgn="base"/>
            <a:r>
              <a:rPr lang="en-US"/>
              <a:t>Concretely, what that means in Canada?</a:t>
            </a:r>
          </a:p>
          <a:p>
            <a:r>
              <a:rPr lang="en-US"/>
              <a:t>Back in 2024, ORCID</a:t>
            </a:r>
            <a:r>
              <a:rPr lang="en-US" sz="1200" b="0" i="0" u="none" strike="noStrike" kern="1200">
                <a:solidFill>
                  <a:schemeClr val="tx1"/>
                </a:solidFill>
                <a:effectLst/>
                <a:latin typeface="+mn-lt"/>
                <a:ea typeface="+mn-ea"/>
                <a:cs typeface="+mn-cs"/>
              </a:rPr>
              <a:t>/CRKN/CFI/FRQ/Tri-Agency</a:t>
            </a:r>
            <a:r>
              <a:rPr lang="en-US"/>
              <a:t> were</a:t>
            </a:r>
            <a:r>
              <a:rPr lang="en-US" sz="1200" b="0" i="0" u="none" strike="noStrike" kern="1200">
                <a:solidFill>
                  <a:schemeClr val="tx1"/>
                </a:solidFill>
                <a:effectLst/>
                <a:latin typeface="+mn-lt"/>
                <a:ea typeface="+mn-ea"/>
                <a:cs typeface="+mn-cs"/>
              </a:rPr>
              <a:t> exploring next steps and opportunities</a:t>
            </a:r>
            <a:r>
              <a:rPr lang="en-US"/>
              <a:t> for PIDs for funding </a:t>
            </a:r>
            <a:r>
              <a:rPr lang="en-US" sz="1200" b="0" i="0" u="none" strike="noStrike" kern="1200">
                <a:solidFill>
                  <a:schemeClr val="tx1"/>
                </a:solidFill>
                <a:effectLst/>
                <a:latin typeface="+mn-lt"/>
                <a:ea typeface="+mn-ea"/>
                <a:cs typeface="+mn-cs"/>
              </a:rPr>
              <a:t>- what can be done, how?</a:t>
            </a:r>
            <a:endParaRPr lang="en-US">
              <a:ea typeface="Calibri"/>
              <a:cs typeface="Calibri"/>
            </a:endParaRPr>
          </a:p>
          <a:p>
            <a:pPr rtl="0" fontAlgn="base"/>
            <a:endParaRPr lang="en-US" sz="1200" b="0" i="0" u="none" strike="noStrike" kern="1200">
              <a:solidFill>
                <a:schemeClr val="tx1"/>
              </a:solidFill>
              <a:effectLst/>
              <a:latin typeface="+mn-lt"/>
              <a:ea typeface="Calibri"/>
              <a:cs typeface="Calibri"/>
            </a:endParaRPr>
          </a:p>
          <a:p>
            <a:pPr>
              <a:defRPr/>
            </a:pPr>
            <a:r>
              <a:rPr lang="en-US" dirty="0">
                <a:ea typeface="Calibri" panose="020F0502020204030204"/>
                <a:cs typeface="Calibri" panose="020F0502020204030204"/>
              </a:rPr>
              <a:t>What came out of this was initial developments of PID integrations to either connect to funding platforms and/or push fundings into ORCID records.</a:t>
            </a:r>
            <a:endParaRPr lang="en-US" dirty="0"/>
          </a:p>
          <a:p>
            <a:pPr fontAlgn="base">
              <a:defRPr/>
            </a:pPr>
            <a:endParaRPr lang="en-US" dirty="0"/>
          </a:p>
          <a:p>
            <a:pPr>
              <a:defRPr/>
            </a:pPr>
            <a:r>
              <a:rPr lang="en-US" dirty="0"/>
              <a:t>In the Spring 2025, the</a:t>
            </a:r>
            <a:r>
              <a:rPr lang="en-US" sz="1200" b="0" i="0" u="none" strike="noStrike" kern="1200" dirty="0">
                <a:solidFill>
                  <a:schemeClr val="tx1"/>
                </a:solidFill>
                <a:effectLst/>
                <a:latin typeface="+mn-lt"/>
                <a:ea typeface="+mn-ea"/>
                <a:cs typeface="+mn-cs"/>
              </a:rPr>
              <a:t> Tri-Agency </a:t>
            </a:r>
            <a:r>
              <a:rPr lang="en-US" sz="1200" b="0" i="0" u="sng" strike="noStrike" kern="1200" dirty="0">
                <a:solidFill>
                  <a:schemeClr val="tx1"/>
                </a:solidFill>
                <a:effectLst/>
                <a:latin typeface="+mn-lt"/>
                <a:ea typeface="+mn-ea"/>
                <a:cs typeface="+mn-cs"/>
                <a:hlinkClick r:id="rId3"/>
              </a:rPr>
              <a:t>integrated ORCID into the Convergence platform</a:t>
            </a:r>
            <a:r>
              <a:rPr lang="en-US" sz="1200" b="0" i="0" u="none" strike="noStrike" kern="1200" dirty="0">
                <a:solidFill>
                  <a:schemeClr val="tx1"/>
                </a:solidFill>
                <a:effectLst/>
                <a:latin typeface="+mn-lt"/>
                <a:ea typeface="+mn-ea"/>
                <a:cs typeface="+mn-cs"/>
              </a:rPr>
              <a:t>. This platform aims to help scholars collect information from ORCID Records to help fill out the application form (i.e., Employment/Affiliation, Education, Funding). </a:t>
            </a:r>
            <a:r>
              <a:rPr lang="en-US" dirty="0"/>
              <a:t>3,000 Connected ORCID </a:t>
            </a:r>
            <a:r>
              <a:rPr lang="en-US" dirty="0" err="1"/>
              <a:t>iDs</a:t>
            </a:r>
            <a:r>
              <a:rPr lang="en-US" dirty="0"/>
              <a:t> within the first few months aligned with competition cycles, and is now well over 8, 500 = #1 connected system in Canada already.</a:t>
            </a:r>
            <a:endParaRPr lang="en-US" sz="1200" b="0" i="0" u="none" strike="noStrike" kern="1200" dirty="0">
              <a:solidFill>
                <a:schemeClr val="tx1"/>
              </a:solidFill>
              <a:effectLst/>
              <a:latin typeface="+mn-lt"/>
              <a:ea typeface="Calibri"/>
              <a:cs typeface="Calibri"/>
            </a:endParaRPr>
          </a:p>
          <a:p>
            <a:pPr rtl="0" fontAlgn="base"/>
            <a:endParaRPr lang="en-US" sz="1200" b="0" i="0" u="none" strike="noStrike" kern="1200">
              <a:solidFill>
                <a:schemeClr val="tx1"/>
              </a:solidFill>
              <a:effectLst/>
              <a:latin typeface="+mn-lt"/>
              <a:ea typeface="+mn-ea"/>
              <a:cs typeface="+mn-cs"/>
            </a:endParaRPr>
          </a:p>
          <a:p>
            <a:pPr fontAlgn="base"/>
            <a:r>
              <a:rPr lang="en-US" dirty="0"/>
              <a:t>In the Summer 2025, FRQ launched a full ORCID integration in </a:t>
            </a:r>
            <a:r>
              <a:rPr lang="en-US" dirty="0" err="1"/>
              <a:t>FRQNet</a:t>
            </a:r>
            <a:r>
              <a:rPr lang="en-US" dirty="0"/>
              <a:t>. This integration enables scholars to </a:t>
            </a:r>
            <a:r>
              <a:rPr lang="en-US" b="1" dirty="0"/>
              <a:t>collect information </a:t>
            </a:r>
            <a:r>
              <a:rPr lang="en-US" dirty="0"/>
              <a:t>from their ORCID Records to help fill out the application for (all metadata) and push their </a:t>
            </a:r>
            <a:r>
              <a:rPr lang="en-US" b="1" dirty="0"/>
              <a:t>grants</a:t>
            </a:r>
            <a:r>
              <a:rPr lang="en-US" dirty="0"/>
              <a:t> (with Grant IDs) and </a:t>
            </a:r>
            <a:r>
              <a:rPr lang="en-US" b="1" dirty="0"/>
              <a:t>funding review </a:t>
            </a:r>
            <a:r>
              <a:rPr lang="en-US" dirty="0"/>
              <a:t>information to their ORCID Records via their </a:t>
            </a:r>
            <a:r>
              <a:rPr lang="en-US" dirty="0" err="1"/>
              <a:t>FRQNet</a:t>
            </a:r>
            <a:r>
              <a:rPr lang="en-US" dirty="0"/>
              <a:t> account.</a:t>
            </a:r>
            <a:endParaRPr lang="en-US" dirty="0">
              <a:ea typeface="Calibri"/>
              <a:cs typeface="Calibri"/>
            </a:endParaRPr>
          </a:p>
          <a:p>
            <a:pPr fontAlgn="base">
              <a:defRPr/>
            </a:pPr>
            <a:r>
              <a:rPr lang="en-US" dirty="0"/>
              <a:t>Rapidly had 2,000 Connected ORCID </a:t>
            </a:r>
            <a:r>
              <a:rPr lang="en-US" dirty="0" err="1"/>
              <a:t>iDs</a:t>
            </a:r>
            <a:r>
              <a:rPr lang="en-US" dirty="0"/>
              <a:t> became the third most connected system in Canada; and growing to over 3,500 becoming the second connected system in Canada, with now over 50 Records Updated with funding. </a:t>
            </a:r>
            <a:r>
              <a:rPr lang="en-CA" dirty="0"/>
              <a:t>FRQ is also a global leader in PIDs for funders, as it has registered over 26 thousand </a:t>
            </a:r>
            <a:r>
              <a:rPr lang="en-CA" dirty="0" err="1"/>
              <a:t>Crossref</a:t>
            </a:r>
            <a:r>
              <a:rPr lang="en-CA" dirty="0"/>
              <a:t> Grant IDs going back to 2019, making FRQ the second largest minter of Grant IDs in the world – behind the Publications Office of the European Union (53,925). Most of FRQ’s Grant IDs also include ROR IDs.</a:t>
            </a:r>
            <a:endParaRPr lang="en-US" dirty="0">
              <a:ea typeface="Calibri"/>
              <a:cs typeface="Calibri"/>
            </a:endParaRPr>
          </a:p>
          <a:p>
            <a:endParaRPr lang="en-US" dirty="0">
              <a:ea typeface="Calibri"/>
              <a:cs typeface="Calibri"/>
            </a:endParaRPr>
          </a:p>
          <a:p>
            <a:pPr>
              <a:defRPr/>
            </a:pPr>
            <a:r>
              <a:rPr lang="en-US" b="1" dirty="0"/>
              <a:t>CFI and Canadian Cancer Society have plans to do something similar to FRQ in their own funding workflows; and we've seen lots of development on that front in the past year.</a:t>
            </a:r>
            <a:endParaRPr lang="en-US" b="1"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TGMS eventually but no timeline or clarity on narrative CV connection.</a:t>
            </a:r>
          </a:p>
          <a:p>
            <a:endParaRPr lang="en-US" b="1">
              <a:ea typeface="Calibri"/>
              <a:cs typeface="Calibri"/>
            </a:endParaRPr>
          </a:p>
          <a:p>
            <a:r>
              <a:rPr lang="en-US"/>
              <a:t>So now we have two major funders, one federal, one provincial, in the top spots. </a:t>
            </a:r>
          </a:p>
          <a:p>
            <a:endParaRPr lang="en-US" b="1" dirty="0">
              <a:ea typeface="Calibri"/>
              <a:cs typeface="Calibri"/>
            </a:endParaRPr>
          </a:p>
          <a:p>
            <a:r>
              <a:rPr lang="en-CA" dirty="0"/>
              <a:t>Canada is at the frontier of PID implementation in the funder space, with FRQ taking an early lead in implementing PIDs for grants via </a:t>
            </a:r>
            <a:r>
              <a:rPr lang="en-CA" dirty="0" err="1"/>
              <a:t>Crossref</a:t>
            </a:r>
            <a:r>
              <a:rPr lang="en-CA" dirty="0"/>
              <a:t> Grant IDs (including pushing Grant IDs to ORCID); the Tri-Agencies are considering next steps; and CFI will be presenting today their use case with </a:t>
            </a:r>
            <a:r>
              <a:rPr lang="en-CA" dirty="0" err="1"/>
              <a:t>DataCite</a:t>
            </a:r>
            <a:r>
              <a:rPr lang="en-CA" dirty="0"/>
              <a:t> DOIs for Awards.</a:t>
            </a:r>
            <a:endParaRPr lang="en-US" dirty="0"/>
          </a:p>
          <a:p>
            <a:endParaRPr lang="en-US" b="1">
              <a:ea typeface="Calibri" panose="020F0502020204030204"/>
              <a:cs typeface="Calibri" panose="020F0502020204030204"/>
            </a:endParaRPr>
          </a:p>
          <a:p>
            <a:pPr marL="171450" indent="-171450">
              <a:buFont typeface="Arial" panose="020B0604020202020204" pitchFamily="34" charset="0"/>
              <a:buChar char="•"/>
            </a:pPr>
            <a:endParaRPr lang="en-CA">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1BFFB334-52D8-19B2-F94D-A974E94279B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89AE4-CC13-B047-94B3-4F58D79A4F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38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4058718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36D72F7C-642E-6D4B-8EA5-EBB8CC9ABB4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D962EF62-68BC-EE49-9D7D-F81559FDD871}"/>
              </a:ext>
            </a:extLst>
          </p:cNvPr>
          <p:cNvSpPr>
            <a:spLocks noGrp="1"/>
          </p:cNvSpPr>
          <p:nvPr>
            <p:ph type="ctrTitle"/>
          </p:nvPr>
        </p:nvSpPr>
        <p:spPr>
          <a:xfrm>
            <a:off x="900112" y="1771153"/>
            <a:ext cx="7955653" cy="1741961"/>
          </a:xfrm>
        </p:spPr>
        <p:txBody>
          <a:bodyPr anchor="t"/>
          <a:lstStyle>
            <a:lvl1pPr algn="l">
              <a:defRPr sz="45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7CB178BB-E478-E24F-9F87-288CC14961FD}"/>
              </a:ext>
            </a:extLst>
          </p:cNvPr>
          <p:cNvSpPr>
            <a:spLocks noGrp="1"/>
          </p:cNvSpPr>
          <p:nvPr>
            <p:ph type="subTitle" idx="1"/>
          </p:nvPr>
        </p:nvSpPr>
        <p:spPr>
          <a:xfrm>
            <a:off x="900112" y="3923969"/>
            <a:ext cx="6443665" cy="900024"/>
          </a:xfrm>
        </p:spPr>
        <p:txBody>
          <a:bodyP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descr="A close up of a logo&#10;&#10;Description automatically generated">
            <a:extLst>
              <a:ext uri="{FF2B5EF4-FFF2-40B4-BE49-F238E27FC236}">
                <a16:creationId xmlns:a16="http://schemas.microsoft.com/office/drawing/2014/main" id="{BBBC8EFB-311D-FA4C-86C9-F0D4AE49DE6A}"/>
              </a:ext>
            </a:extLst>
          </p:cNvPr>
          <p:cNvPicPr>
            <a:picLocks noChangeAspect="1"/>
          </p:cNvPicPr>
          <p:nvPr userDrawn="1"/>
        </p:nvPicPr>
        <p:blipFill>
          <a:blip r:embed="rId3"/>
          <a:stretch>
            <a:fillRect/>
          </a:stretch>
        </p:blipFill>
        <p:spPr>
          <a:xfrm>
            <a:off x="900111" y="357121"/>
            <a:ext cx="2528888" cy="1108553"/>
          </a:xfrm>
          <a:prstGeom prst="rect">
            <a:avLst/>
          </a:prstGeom>
        </p:spPr>
      </p:pic>
      <p:cxnSp>
        <p:nvCxnSpPr>
          <p:cNvPr id="14" name="Straight Connector 13">
            <a:extLst>
              <a:ext uri="{FF2B5EF4-FFF2-40B4-BE49-F238E27FC236}">
                <a16:creationId xmlns:a16="http://schemas.microsoft.com/office/drawing/2014/main" id="{444C5E4C-1563-EC43-BFE5-5B21D9CDBEC1}"/>
              </a:ext>
            </a:extLst>
          </p:cNvPr>
          <p:cNvCxnSpPr>
            <a:cxnSpLocks/>
          </p:cNvCxnSpPr>
          <p:nvPr userDrawn="1"/>
        </p:nvCxnSpPr>
        <p:spPr>
          <a:xfrm flipH="1">
            <a:off x="900111" y="3818594"/>
            <a:ext cx="795565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38EEBE-E2FE-604B-B3FD-92786E9497C7}"/>
              </a:ext>
            </a:extLst>
          </p:cNvPr>
          <p:cNvSpPr txBox="1"/>
          <p:nvPr userDrawn="1"/>
        </p:nvSpPr>
        <p:spPr>
          <a:xfrm>
            <a:off x="7513190" y="4531555"/>
            <a:ext cx="1461427" cy="369332"/>
          </a:xfrm>
          <a:prstGeom prst="rect">
            <a:avLst/>
          </a:prstGeom>
          <a:noFill/>
        </p:spPr>
        <p:txBody>
          <a:bodyPr wrap="none" rtlCol="0">
            <a:spAutoFit/>
          </a:bodyPr>
          <a:lstStyle/>
          <a:p>
            <a:pPr algn="r"/>
            <a:r>
              <a:rPr lang="en-US" sz="1800" b="0" i="0" spc="38" baseline="0" err="1">
                <a:solidFill>
                  <a:schemeClr val="bg1"/>
                </a:solidFill>
                <a:latin typeface="Arial" panose="020B0604020202020204" pitchFamily="34" charset="0"/>
                <a:cs typeface="Arial" panose="020B0604020202020204" pitchFamily="34" charset="0"/>
              </a:rPr>
              <a:t>crkn-rcdr.ca</a:t>
            </a:r>
            <a:endParaRPr lang="en-US" sz="1800" b="0" i="0" spc="38" baseline="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92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84E2AD-3497-B644-9A36-AE297DFFC5DD}"/>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D962EF62-68BC-EE49-9D7D-F81559FDD871}"/>
              </a:ext>
            </a:extLst>
          </p:cNvPr>
          <p:cNvSpPr>
            <a:spLocks noGrp="1"/>
          </p:cNvSpPr>
          <p:nvPr>
            <p:ph type="ctrTitle"/>
          </p:nvPr>
        </p:nvSpPr>
        <p:spPr>
          <a:xfrm>
            <a:off x="900112" y="1771153"/>
            <a:ext cx="7955653" cy="1741961"/>
          </a:xfrm>
        </p:spPr>
        <p:txBody>
          <a:bodyPr anchor="t"/>
          <a:lstStyle>
            <a:lvl1pPr algn="l">
              <a:defRPr sz="45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CB178BB-E478-E24F-9F87-288CC14961FD}"/>
              </a:ext>
            </a:extLst>
          </p:cNvPr>
          <p:cNvSpPr>
            <a:spLocks noGrp="1"/>
          </p:cNvSpPr>
          <p:nvPr>
            <p:ph type="subTitle" idx="1"/>
          </p:nvPr>
        </p:nvSpPr>
        <p:spPr>
          <a:xfrm>
            <a:off x="900112" y="3923969"/>
            <a:ext cx="6443665" cy="900024"/>
          </a:xfrm>
        </p:spPr>
        <p:txBody>
          <a:bodyPr>
            <a:norm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0" name="Picture 9">
            <a:extLst>
              <a:ext uri="{FF2B5EF4-FFF2-40B4-BE49-F238E27FC236}">
                <a16:creationId xmlns:a16="http://schemas.microsoft.com/office/drawing/2014/main" id="{BBBC8EFB-311D-FA4C-86C9-F0D4AE49DE6A}"/>
              </a:ext>
            </a:extLst>
          </p:cNvPr>
          <p:cNvPicPr>
            <a:picLocks noChangeAspect="1"/>
          </p:cNvPicPr>
          <p:nvPr userDrawn="1"/>
        </p:nvPicPr>
        <p:blipFill>
          <a:blip r:embed="rId3"/>
          <a:srcRect/>
          <a:stretch/>
        </p:blipFill>
        <p:spPr>
          <a:xfrm>
            <a:off x="900111" y="357121"/>
            <a:ext cx="2528887" cy="1108553"/>
          </a:xfrm>
          <a:prstGeom prst="rect">
            <a:avLst/>
          </a:prstGeom>
        </p:spPr>
      </p:pic>
      <p:cxnSp>
        <p:nvCxnSpPr>
          <p:cNvPr id="14" name="Straight Connector 13">
            <a:extLst>
              <a:ext uri="{FF2B5EF4-FFF2-40B4-BE49-F238E27FC236}">
                <a16:creationId xmlns:a16="http://schemas.microsoft.com/office/drawing/2014/main" id="{444C5E4C-1563-EC43-BFE5-5B21D9CDBEC1}"/>
              </a:ext>
            </a:extLst>
          </p:cNvPr>
          <p:cNvCxnSpPr>
            <a:cxnSpLocks/>
          </p:cNvCxnSpPr>
          <p:nvPr userDrawn="1"/>
        </p:nvCxnSpPr>
        <p:spPr>
          <a:xfrm flipH="1">
            <a:off x="900111" y="3818594"/>
            <a:ext cx="7955654" cy="0"/>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E038EEBE-E2FE-604B-B3FD-92786E9497C7}"/>
              </a:ext>
            </a:extLst>
          </p:cNvPr>
          <p:cNvSpPr txBox="1"/>
          <p:nvPr userDrawn="1"/>
        </p:nvSpPr>
        <p:spPr>
          <a:xfrm>
            <a:off x="7513190" y="4531555"/>
            <a:ext cx="1461427" cy="369332"/>
          </a:xfrm>
          <a:prstGeom prst="rect">
            <a:avLst/>
          </a:prstGeom>
          <a:noFill/>
        </p:spPr>
        <p:txBody>
          <a:bodyPr wrap="none" rtlCol="0">
            <a:spAutoFit/>
          </a:bodyPr>
          <a:lstStyle/>
          <a:p>
            <a:pPr algn="r"/>
            <a:r>
              <a:rPr lang="en-US" sz="1800" b="0" i="0" spc="38" baseline="0" err="1">
                <a:solidFill>
                  <a:schemeClr val="tx1"/>
                </a:solidFill>
                <a:latin typeface="Arial" panose="020B0604020202020204" pitchFamily="34" charset="0"/>
                <a:cs typeface="Arial" panose="020B0604020202020204" pitchFamily="34" charset="0"/>
              </a:rPr>
              <a:t>crkn-rcdr.ca</a:t>
            </a:r>
            <a:endParaRPr lang="en-US" sz="1800" b="0" i="0" spc="38" baseline="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705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88B327-DB5B-0543-8B3C-D7E2DEAF746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345113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846342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509743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360997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b="0" i="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104083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6B98B6-5EF2-E740-8A8E-96F8942F9E3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7ED4A753-DAD9-A44B-AED1-884B24BACBF8}"/>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33CE4D5-5EF9-5C4E-9AF7-8C6844DB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D2F6E0F-36CF-BA4E-9480-738AFEEF6FAB}"/>
              </a:ext>
            </a:extLst>
          </p:cNvPr>
          <p:cNvSpPr>
            <a:spLocks noGrp="1"/>
          </p:cNvSpPr>
          <p:nvPr>
            <p:ph type="sldNum" sz="quarter" idx="12"/>
          </p:nvPr>
        </p:nvSpPr>
        <p:spPr/>
        <p:txBody>
          <a:bodyPr/>
          <a:lstStyle/>
          <a:p>
            <a:fld id="{299C221D-8ACE-C945-B34B-807241511593}" type="slidenum">
              <a:rPr lang="en-US" smtClean="0"/>
              <a:t>‹#›</a:t>
            </a:fld>
            <a:endParaRPr lang="en-US"/>
          </a:p>
        </p:txBody>
      </p:sp>
    </p:spTree>
    <p:extLst>
      <p:ext uri="{BB962C8B-B14F-4D97-AF65-F5344CB8AC3E}">
        <p14:creationId xmlns:p14="http://schemas.microsoft.com/office/powerpoint/2010/main" val="2774674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352E196-6623-C440-8BFA-23DAFAD53C3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2860340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17308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102446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78885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85729-520E-BF4D-8A5D-CE9CD0A3FAAA}"/>
              </a:ext>
            </a:extLst>
          </p:cNvPr>
          <p:cNvPicPr>
            <a:picLocks noChangeAspect="1"/>
          </p:cNvPicPr>
          <p:nvPr userDrawn="1"/>
        </p:nvPicPr>
        <p:blipFill>
          <a:blip r:embed="rId2"/>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C6570F24-759A-2540-B1E8-7396D176FEDA}"/>
              </a:ext>
            </a:extLst>
          </p:cNvPr>
          <p:cNvSpPr>
            <a:spLocks noGrp="1"/>
          </p:cNvSpPr>
          <p:nvPr>
            <p:ph type="title"/>
          </p:nvPr>
        </p:nvSpPr>
        <p:spPr>
          <a:xfrm>
            <a:off x="900113" y="1490870"/>
            <a:ext cx="7886700" cy="1751203"/>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5421E4D-5563-B84F-9CA7-FBB0DC537E43}"/>
              </a:ext>
            </a:extLst>
          </p:cNvPr>
          <p:cNvSpPr>
            <a:spLocks noGrp="1"/>
          </p:cNvSpPr>
          <p:nvPr>
            <p:ph type="body" idx="1"/>
          </p:nvPr>
        </p:nvSpPr>
        <p:spPr>
          <a:xfrm>
            <a:off x="900113" y="3442098"/>
            <a:ext cx="788670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8989C99-C279-0A42-B643-520F6959ADB2}"/>
              </a:ext>
            </a:extLst>
          </p:cNvPr>
          <p:cNvSpPr>
            <a:spLocks noGrp="1"/>
          </p:cNvSpPr>
          <p:nvPr>
            <p:ph type="sldNum" sz="quarter" idx="12"/>
          </p:nvPr>
        </p:nvSpPr>
        <p:spPr/>
        <p:txBody>
          <a:bodyPr/>
          <a:lstStyle>
            <a:lvl1pPr>
              <a:defRPr>
                <a:solidFill>
                  <a:schemeClr val="bg1"/>
                </a:solidFill>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313870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A65A-C905-564E-A8AC-2A1724E864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B0DA7-93E4-A84A-8AD4-D57B0B703A49}"/>
              </a:ext>
            </a:extLst>
          </p:cNvPr>
          <p:cNvSpPr>
            <a:spLocks noGrp="1"/>
          </p:cNvSpPr>
          <p:nvPr>
            <p:ph sz="half" idx="1"/>
          </p:nvPr>
        </p:nvSpPr>
        <p:spPr>
          <a:xfrm>
            <a:off x="900113" y="133940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9069B8-A13B-9C42-A463-705F8F7EA6B6}"/>
              </a:ext>
            </a:extLst>
          </p:cNvPr>
          <p:cNvSpPr>
            <a:spLocks noGrp="1"/>
          </p:cNvSpPr>
          <p:nvPr>
            <p:ph sz="half" idx="2"/>
          </p:nvPr>
        </p:nvSpPr>
        <p:spPr>
          <a:xfrm>
            <a:off x="4900613" y="1339402"/>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34F037-43BE-1D43-92D4-8A25A94A495A}"/>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9" name="Picture 8" descr="A picture containing music&#10;&#10;Description automatically generated">
            <a:extLst>
              <a:ext uri="{FF2B5EF4-FFF2-40B4-BE49-F238E27FC236}">
                <a16:creationId xmlns:a16="http://schemas.microsoft.com/office/drawing/2014/main" id="{67A757D0-3F7A-A943-A47A-D92BDDA1EA21}"/>
              </a:ext>
            </a:extLst>
          </p:cNvPr>
          <p:cNvPicPr>
            <a:picLocks noChangeAspect="1"/>
          </p:cNvPicPr>
          <p:nvPr userDrawn="1"/>
        </p:nvPicPr>
        <p:blipFill>
          <a:blip r:embed="rId2"/>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1283293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C2E7-F5CF-8342-9F53-93F17579B909}"/>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5149F0A-F7DD-0249-85FF-2B3C03703A6C}"/>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6" name="Picture 5" descr="A picture containing music&#10;&#10;Description automatically generated">
            <a:extLst>
              <a:ext uri="{FF2B5EF4-FFF2-40B4-BE49-F238E27FC236}">
                <a16:creationId xmlns:a16="http://schemas.microsoft.com/office/drawing/2014/main" id="{BB74A960-DD50-C744-A529-45A8777A19B1}"/>
              </a:ext>
            </a:extLst>
          </p:cNvPr>
          <p:cNvPicPr>
            <a:picLocks noChangeAspect="1"/>
          </p:cNvPicPr>
          <p:nvPr userDrawn="1"/>
        </p:nvPicPr>
        <p:blipFill>
          <a:blip r:embed="rId2"/>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2766899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1F0D92-2779-D942-B9F1-684C57DC9244}"/>
              </a:ext>
            </a:extLst>
          </p:cNvPr>
          <p:cNvSpPr>
            <a:spLocks noGrp="1"/>
          </p:cNvSpPr>
          <p:nvPr>
            <p:ph type="sldNum" sz="quarter" idx="12"/>
          </p:nvPr>
        </p:nvSpPr>
        <p:spPr/>
        <p:txBody>
          <a:bodyPr/>
          <a:lstStyle/>
          <a:p>
            <a:fld id="{299C221D-8ACE-C945-B34B-807241511593}" type="slidenum">
              <a:rPr lang="en-US" smtClean="0"/>
              <a:t>‹#›</a:t>
            </a:fld>
            <a:endParaRPr lang="en-US"/>
          </a:p>
        </p:txBody>
      </p:sp>
      <p:pic>
        <p:nvPicPr>
          <p:cNvPr id="6" name="Picture 5" descr="A picture containing music&#10;&#10;Description automatically generated">
            <a:extLst>
              <a:ext uri="{FF2B5EF4-FFF2-40B4-BE49-F238E27FC236}">
                <a16:creationId xmlns:a16="http://schemas.microsoft.com/office/drawing/2014/main" id="{ADAE610C-3540-7040-96D5-3FF3EA6C6594}"/>
              </a:ext>
            </a:extLst>
          </p:cNvPr>
          <p:cNvPicPr>
            <a:picLocks noChangeAspect="1"/>
          </p:cNvPicPr>
          <p:nvPr userDrawn="1"/>
        </p:nvPicPr>
        <p:blipFill>
          <a:blip r:embed="rId2"/>
          <a:stretch>
            <a:fillRect/>
          </a:stretch>
        </p:blipFill>
        <p:spPr>
          <a:xfrm>
            <a:off x="900113" y="4767265"/>
            <a:ext cx="1258516" cy="273844"/>
          </a:xfrm>
          <a:prstGeom prst="rect">
            <a:avLst/>
          </a:prstGeom>
        </p:spPr>
      </p:pic>
    </p:spTree>
    <p:extLst>
      <p:ext uri="{BB962C8B-B14F-4D97-AF65-F5344CB8AC3E}">
        <p14:creationId xmlns:p14="http://schemas.microsoft.com/office/powerpoint/2010/main" val="132830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8D01715-0F35-414A-A167-13E9EEEC9A5B}"/>
              </a:ext>
            </a:extLst>
          </p:cNvPr>
          <p:cNvSpPr>
            <a:spLocks noGrp="1"/>
          </p:cNvSpPr>
          <p:nvPr>
            <p:ph type="subTitle" idx="13" hasCustomPrompt="1"/>
          </p:nvPr>
        </p:nvSpPr>
        <p:spPr>
          <a:xfrm>
            <a:off x="656035" y="3381375"/>
            <a:ext cx="7006028" cy="256224"/>
          </a:xfrm>
        </p:spPr>
        <p:txBody>
          <a:bodyPr lIns="0" tIns="0" rIns="0" bIns="0">
            <a:noAutofit/>
          </a:bodyPr>
          <a:lstStyle>
            <a:lvl1pPr marL="0" indent="0" algn="l">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subtitle</a:t>
            </a:r>
          </a:p>
        </p:txBody>
      </p:sp>
      <p:sp>
        <p:nvSpPr>
          <p:cNvPr id="11" name="Slide Number Placeholder 5">
            <a:extLst>
              <a:ext uri="{FF2B5EF4-FFF2-40B4-BE49-F238E27FC236}">
                <a16:creationId xmlns:a16="http://schemas.microsoft.com/office/drawing/2014/main" id="{C0D24760-E4B4-CF41-BD2D-41667E87A750}"/>
              </a:ext>
            </a:extLst>
          </p:cNvPr>
          <p:cNvSpPr>
            <a:spLocks noGrp="1"/>
          </p:cNvSpPr>
          <p:nvPr>
            <p:ph type="sldNum" sz="quarter" idx="4"/>
          </p:nvPr>
        </p:nvSpPr>
        <p:spPr>
          <a:xfrm>
            <a:off x="6430566" y="4597004"/>
            <a:ext cx="2057400" cy="273844"/>
          </a:xfrm>
          <a:prstGeom prst="rect">
            <a:avLst/>
          </a:prstGeom>
        </p:spPr>
        <p:txBody>
          <a:bodyPr vert="horz" lIns="0" tIns="0" rIns="0" bIns="0" rtlCol="0" anchor="b" anchorCtr="0"/>
          <a:lstStyle>
            <a:lvl1pPr algn="r">
              <a:defRPr sz="750">
                <a:solidFill>
                  <a:schemeClr val="tx1"/>
                </a:solidFill>
                <a:latin typeface="Effra" panose="020B0603020203020204" pitchFamily="34" charset="0"/>
                <a:cs typeface="Effra" panose="020B0603020203020204" pitchFamily="34" charset="0"/>
              </a:defRPr>
            </a:lvl1pPr>
          </a:lstStyle>
          <a:p>
            <a:fld id="{3C9533AE-A712-CF41-A409-5A780E65BBC7}" type="slidenum">
              <a:rPr lang="en-US" smtClean="0"/>
              <a:pPr/>
              <a:t>‹#›</a:t>
            </a:fld>
            <a:endParaRPr lang="en-US"/>
          </a:p>
        </p:txBody>
      </p:sp>
      <p:sp>
        <p:nvSpPr>
          <p:cNvPr id="8" name="Title 1">
            <a:extLst>
              <a:ext uri="{FF2B5EF4-FFF2-40B4-BE49-F238E27FC236}">
                <a16:creationId xmlns:a16="http://schemas.microsoft.com/office/drawing/2014/main" id="{BB7765D5-0322-7948-92AE-BC3D08671AEF}"/>
              </a:ext>
            </a:extLst>
          </p:cNvPr>
          <p:cNvSpPr>
            <a:spLocks noGrp="1"/>
          </p:cNvSpPr>
          <p:nvPr>
            <p:ph type="ctrTitle" hasCustomPrompt="1"/>
          </p:nvPr>
        </p:nvSpPr>
        <p:spPr>
          <a:xfrm>
            <a:off x="656035" y="2654454"/>
            <a:ext cx="7831931" cy="640560"/>
          </a:xfrm>
        </p:spPr>
        <p:txBody>
          <a:bodyPr wrap="square" lIns="0" tIns="0" rIns="0" bIns="0" anchor="t" anchorCtr="0">
            <a:spAutoFit/>
          </a:bodyPr>
          <a:lstStyle>
            <a:lvl1pPr algn="l">
              <a:defRPr sz="4500">
                <a:solidFill>
                  <a:srgbClr val="3E6C1E"/>
                </a:solidFill>
              </a:defRPr>
            </a:lvl1pPr>
          </a:lstStyle>
          <a:p>
            <a:r>
              <a:rPr lang="en-US"/>
              <a:t>Click to add title</a:t>
            </a:r>
          </a:p>
        </p:txBody>
      </p:sp>
      <p:pic>
        <p:nvPicPr>
          <p:cNvPr id="7" name="Picture 6">
            <a:extLst>
              <a:ext uri="{FF2B5EF4-FFF2-40B4-BE49-F238E27FC236}">
                <a16:creationId xmlns:a16="http://schemas.microsoft.com/office/drawing/2014/main" id="{8C22AF18-93ED-7A40-9AA2-DFFA71685163}"/>
              </a:ext>
            </a:extLst>
          </p:cNvPr>
          <p:cNvPicPr>
            <a:picLocks noChangeAspect="1"/>
          </p:cNvPicPr>
          <p:nvPr userDrawn="1"/>
        </p:nvPicPr>
        <p:blipFill>
          <a:blip r:embed="rId2"/>
          <a:srcRect/>
          <a:stretch/>
        </p:blipFill>
        <p:spPr>
          <a:xfrm>
            <a:off x="0" y="0"/>
            <a:ext cx="9144000" cy="5143500"/>
          </a:xfrm>
          <a:prstGeom prst="rect">
            <a:avLst/>
          </a:prstGeom>
        </p:spPr>
      </p:pic>
    </p:spTree>
    <p:extLst>
      <p:ext uri="{BB962C8B-B14F-4D97-AF65-F5344CB8AC3E}">
        <p14:creationId xmlns:p14="http://schemas.microsoft.com/office/powerpoint/2010/main" val="124992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FA6918F-F490-D321-1600-B9B885B1D706}"/>
              </a:ext>
            </a:extLst>
          </p:cNvPr>
          <p:cNvSpPr>
            <a:spLocks noGrp="1"/>
          </p:cNvSpPr>
          <p:nvPr>
            <p:ph type="ctrTitle" hasCustomPrompt="1"/>
          </p:nvPr>
        </p:nvSpPr>
        <p:spPr>
          <a:xfrm>
            <a:off x="2571751" y="1403271"/>
            <a:ext cx="5947172" cy="1790700"/>
          </a:xfrm>
        </p:spPr>
        <p:txBody>
          <a:bodyPr anchor="b"/>
          <a:lstStyle>
            <a:lvl1pPr algn="r">
              <a:defRPr sz="45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68D3A7E3-90E0-F207-6342-9A2530535B93}"/>
              </a:ext>
            </a:extLst>
          </p:cNvPr>
          <p:cNvSpPr>
            <a:spLocks noGrp="1"/>
          </p:cNvSpPr>
          <p:nvPr>
            <p:ph type="subTitle" idx="1"/>
          </p:nvPr>
        </p:nvSpPr>
        <p:spPr>
          <a:xfrm>
            <a:off x="3375422" y="3377898"/>
            <a:ext cx="5143500" cy="423148"/>
          </a:xfrm>
        </p:spPr>
        <p:txBody>
          <a:bodyPr anchor="ctr"/>
          <a:lstStyle>
            <a:lvl1pPr marL="0" indent="0" algn="r">
              <a:buNone/>
              <a:defRPr sz="1800" b="0" i="0">
                <a:solidFill>
                  <a:schemeClr val="bg1"/>
                </a:solidFill>
                <a:latin typeface="Montserrat Light"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6" name="Picture 15" descr="A black background with white text&#10;&#10;Description automatically generated">
            <a:extLst>
              <a:ext uri="{FF2B5EF4-FFF2-40B4-BE49-F238E27FC236}">
                <a16:creationId xmlns:a16="http://schemas.microsoft.com/office/drawing/2014/main" id="{DBDF7E02-1873-943C-8588-C1A8D3CBA2B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78283" y="4408122"/>
            <a:ext cx="3340640" cy="423148"/>
          </a:xfrm>
          <a:prstGeom prst="rect">
            <a:avLst/>
          </a:prstGeom>
        </p:spPr>
      </p:pic>
    </p:spTree>
    <p:extLst>
      <p:ext uri="{BB962C8B-B14F-4D97-AF65-F5344CB8AC3E}">
        <p14:creationId xmlns:p14="http://schemas.microsoft.com/office/powerpoint/2010/main" val="2897866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with big arrow">
    <p:bg>
      <p:bgPr>
        <a:solidFill>
          <a:srgbClr val="F4F4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4551DE-39BD-D1A2-DA5C-FA605B197BA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587" y="-17146"/>
            <a:ext cx="9270732" cy="5214787"/>
          </a:xfrm>
          <a:prstGeom prst="rect">
            <a:avLst/>
          </a:prstGeom>
        </p:spPr>
      </p:pic>
      <p:sp>
        <p:nvSpPr>
          <p:cNvPr id="20" name="Title 1">
            <a:extLst>
              <a:ext uri="{FF2B5EF4-FFF2-40B4-BE49-F238E27FC236}">
                <a16:creationId xmlns:a16="http://schemas.microsoft.com/office/drawing/2014/main" id="{E6CA9DD8-8075-2140-31EE-B47EF6BE5877}"/>
              </a:ext>
            </a:extLst>
          </p:cNvPr>
          <p:cNvSpPr>
            <a:spLocks noGrp="1"/>
          </p:cNvSpPr>
          <p:nvPr>
            <p:ph type="title"/>
          </p:nvPr>
        </p:nvSpPr>
        <p:spPr>
          <a:xfrm>
            <a:off x="628650" y="486384"/>
            <a:ext cx="7886700" cy="778060"/>
          </a:xfrm>
        </p:spPr>
        <p:txBody>
          <a:bodyPr/>
          <a:lstStyle>
            <a:lvl1pPr algn="l">
              <a:defRPr/>
            </a:lvl1pPr>
          </a:lstStyle>
          <a:p>
            <a:r>
              <a:rPr lang="en-US"/>
              <a:t>Click to edit Master title style</a:t>
            </a:r>
          </a:p>
        </p:txBody>
      </p:sp>
      <p:sp>
        <p:nvSpPr>
          <p:cNvPr id="21" name="Text Placeholder 11">
            <a:extLst>
              <a:ext uri="{FF2B5EF4-FFF2-40B4-BE49-F238E27FC236}">
                <a16:creationId xmlns:a16="http://schemas.microsoft.com/office/drawing/2014/main" id="{8433E3B1-09E3-413B-7766-E8E131F89361}"/>
              </a:ext>
            </a:extLst>
          </p:cNvPr>
          <p:cNvSpPr>
            <a:spLocks noGrp="1"/>
          </p:cNvSpPr>
          <p:nvPr>
            <p:ph type="body" sz="quarter" idx="10"/>
          </p:nvPr>
        </p:nvSpPr>
        <p:spPr>
          <a:xfrm>
            <a:off x="628650" y="1445256"/>
            <a:ext cx="7886700" cy="3211860"/>
          </a:xfrm>
        </p:spPr>
        <p:txBody>
          <a:bodyPr/>
          <a:lstStyle>
            <a:lvl3pPr>
              <a:defRPr sz="15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173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9FD0FBF-70AE-5114-DE24-8D6BB80BBC10}"/>
              </a:ext>
            </a:extLst>
          </p:cNvPr>
          <p:cNvSpPr>
            <a:spLocks noGrp="1"/>
          </p:cNvSpPr>
          <p:nvPr>
            <p:ph type="pic" sz="quarter" idx="10"/>
          </p:nvPr>
        </p:nvSpPr>
        <p:spPr>
          <a:xfrm>
            <a:off x="0" y="0"/>
            <a:ext cx="9144000" cy="5143500"/>
          </a:xfrm>
        </p:spPr>
        <p:txBody>
          <a:bodyPr/>
          <a:lstStyle/>
          <a:p>
            <a:endParaRPr lang="en-US"/>
          </a:p>
        </p:txBody>
      </p:sp>
      <p:pic>
        <p:nvPicPr>
          <p:cNvPr id="3" name="Picture 2" descr="A black and blue background&#10;&#10;Description automatically generated">
            <a:extLst>
              <a:ext uri="{FF2B5EF4-FFF2-40B4-BE49-F238E27FC236}">
                <a16:creationId xmlns:a16="http://schemas.microsoft.com/office/drawing/2014/main" id="{26F5EB4A-F6D4-27BD-E9BB-8EC0BC3E4C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09" y="0"/>
            <a:ext cx="9144000" cy="5143500"/>
          </a:xfrm>
          <a:prstGeom prst="rect">
            <a:avLst/>
          </a:prstGeom>
        </p:spPr>
      </p:pic>
    </p:spTree>
    <p:extLst>
      <p:ext uri="{BB962C8B-B14F-4D97-AF65-F5344CB8AC3E}">
        <p14:creationId xmlns:p14="http://schemas.microsoft.com/office/powerpoint/2010/main" val="134196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ust text +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7B2A-2921-183D-713B-96A76345538E}"/>
              </a:ext>
            </a:extLst>
          </p:cNvPr>
          <p:cNvSpPr>
            <a:spLocks noGrp="1"/>
          </p:cNvSpPr>
          <p:nvPr>
            <p:ph type="title"/>
          </p:nvPr>
        </p:nvSpPr>
        <p:spPr>
          <a:xfrm>
            <a:off x="628650" y="486384"/>
            <a:ext cx="7886700" cy="778060"/>
          </a:xfrm>
        </p:spPr>
        <p:txBody>
          <a:bodyPr/>
          <a:lstStyle>
            <a:lvl1pPr algn="l">
              <a:defRPr/>
            </a:lvl1pPr>
          </a:lstStyle>
          <a:p>
            <a:r>
              <a:rPr lang="en-US"/>
              <a:t>Click to edit Master title style</a:t>
            </a:r>
          </a:p>
        </p:txBody>
      </p:sp>
      <p:pic>
        <p:nvPicPr>
          <p:cNvPr id="3" name="Picture 2" descr="A black and yellow triangle&#10;&#10;AI-generated content may be incorrect.">
            <a:extLst>
              <a:ext uri="{FF2B5EF4-FFF2-40B4-BE49-F238E27FC236}">
                <a16:creationId xmlns:a16="http://schemas.microsoft.com/office/drawing/2014/main" id="{1A3BDADA-FE10-3A5B-9875-84CA91B888C8}"/>
              </a:ext>
            </a:extLst>
          </p:cNvPr>
          <p:cNvPicPr>
            <a:picLocks noChangeAspect="1"/>
          </p:cNvPicPr>
          <p:nvPr userDrawn="1"/>
        </p:nvPicPr>
        <p:blipFill>
          <a:blip r:embed="rId2"/>
          <a:srcRect l="43945"/>
          <a:stretch>
            <a:fillRect/>
          </a:stretch>
        </p:blipFill>
        <p:spPr>
          <a:xfrm>
            <a:off x="8089241" y="335362"/>
            <a:ext cx="719396" cy="721895"/>
          </a:xfrm>
          <a:prstGeom prst="rect">
            <a:avLst/>
          </a:prstGeom>
        </p:spPr>
      </p:pic>
      <p:sp>
        <p:nvSpPr>
          <p:cNvPr id="4" name="Text Placeholder 11">
            <a:extLst>
              <a:ext uri="{FF2B5EF4-FFF2-40B4-BE49-F238E27FC236}">
                <a16:creationId xmlns:a16="http://schemas.microsoft.com/office/drawing/2014/main" id="{70ACAD05-02FA-2E2C-3681-38730C4612DE}"/>
              </a:ext>
            </a:extLst>
          </p:cNvPr>
          <p:cNvSpPr>
            <a:spLocks noGrp="1"/>
          </p:cNvSpPr>
          <p:nvPr>
            <p:ph type="body" sz="quarter" idx="10"/>
          </p:nvPr>
        </p:nvSpPr>
        <p:spPr>
          <a:xfrm>
            <a:off x="628650" y="1445256"/>
            <a:ext cx="7886700" cy="3211860"/>
          </a:xfrm>
        </p:spPr>
        <p:txBody>
          <a:bodyPr/>
          <a:lstStyle>
            <a:lvl3pPr>
              <a:defRPr sz="16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715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text + ar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B7B2A-2921-183D-713B-96A76345538E}"/>
              </a:ext>
            </a:extLst>
          </p:cNvPr>
          <p:cNvSpPr>
            <a:spLocks noGrp="1"/>
          </p:cNvSpPr>
          <p:nvPr>
            <p:ph type="title"/>
          </p:nvPr>
        </p:nvSpPr>
        <p:spPr>
          <a:xfrm>
            <a:off x="628650" y="486384"/>
            <a:ext cx="7886700" cy="778060"/>
          </a:xfrm>
        </p:spPr>
        <p:txBody>
          <a:bodyPr/>
          <a:lstStyle>
            <a:lvl1pPr algn="l">
              <a:defRPr/>
            </a:lvl1pPr>
          </a:lstStyle>
          <a:p>
            <a:r>
              <a:rPr lang="en-US"/>
              <a:t>Click to edit Master title style</a:t>
            </a:r>
          </a:p>
        </p:txBody>
      </p:sp>
      <p:sp>
        <p:nvSpPr>
          <p:cNvPr id="8" name="Text Placeholder 11">
            <a:extLst>
              <a:ext uri="{FF2B5EF4-FFF2-40B4-BE49-F238E27FC236}">
                <a16:creationId xmlns:a16="http://schemas.microsoft.com/office/drawing/2014/main" id="{E83C9DA5-4E83-FE39-4178-B1A3AD8B63B9}"/>
              </a:ext>
            </a:extLst>
          </p:cNvPr>
          <p:cNvSpPr>
            <a:spLocks noGrp="1"/>
          </p:cNvSpPr>
          <p:nvPr>
            <p:ph type="body" sz="quarter" idx="10"/>
          </p:nvPr>
        </p:nvSpPr>
        <p:spPr>
          <a:xfrm>
            <a:off x="628650" y="1445255"/>
            <a:ext cx="3786188" cy="3211860"/>
          </a:xfrm>
        </p:spPr>
        <p:txBody>
          <a:bodyPr/>
          <a:lstStyle>
            <a:lvl3pPr>
              <a:defRPr sz="16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1">
            <a:extLst>
              <a:ext uri="{FF2B5EF4-FFF2-40B4-BE49-F238E27FC236}">
                <a16:creationId xmlns:a16="http://schemas.microsoft.com/office/drawing/2014/main" id="{CFFD9C9C-DE22-2081-2A7A-3F6147345D5B}"/>
              </a:ext>
            </a:extLst>
          </p:cNvPr>
          <p:cNvSpPr>
            <a:spLocks noGrp="1"/>
          </p:cNvSpPr>
          <p:nvPr>
            <p:ph type="body" sz="quarter" idx="11"/>
          </p:nvPr>
        </p:nvSpPr>
        <p:spPr>
          <a:xfrm>
            <a:off x="4729162" y="1445255"/>
            <a:ext cx="3786188" cy="3211860"/>
          </a:xfrm>
        </p:spPr>
        <p:txBody>
          <a:bodyPr/>
          <a:lstStyle>
            <a:lvl3pPr>
              <a:defRPr sz="165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black and yellow triangle&#10;&#10;AI-generated content may be incorrect.">
            <a:extLst>
              <a:ext uri="{FF2B5EF4-FFF2-40B4-BE49-F238E27FC236}">
                <a16:creationId xmlns:a16="http://schemas.microsoft.com/office/drawing/2014/main" id="{21451776-E518-4FDD-3E47-058A7B6F8194}"/>
              </a:ext>
            </a:extLst>
          </p:cNvPr>
          <p:cNvPicPr>
            <a:picLocks noChangeAspect="1"/>
          </p:cNvPicPr>
          <p:nvPr userDrawn="1"/>
        </p:nvPicPr>
        <p:blipFill>
          <a:blip r:embed="rId2"/>
          <a:srcRect l="43945"/>
          <a:stretch>
            <a:fillRect/>
          </a:stretch>
        </p:blipFill>
        <p:spPr>
          <a:xfrm>
            <a:off x="8089241" y="335362"/>
            <a:ext cx="719396" cy="721895"/>
          </a:xfrm>
          <a:prstGeom prst="rect">
            <a:avLst/>
          </a:prstGeom>
        </p:spPr>
      </p:pic>
    </p:spTree>
    <p:extLst>
      <p:ext uri="{BB962C8B-B14F-4D97-AF65-F5344CB8AC3E}">
        <p14:creationId xmlns:p14="http://schemas.microsoft.com/office/powerpoint/2010/main" val="3613531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2" name="Picture 1" descr="A black and blue background&#10;&#10;Description automatically generated">
            <a:extLst>
              <a:ext uri="{FF2B5EF4-FFF2-40B4-BE49-F238E27FC236}">
                <a16:creationId xmlns:a16="http://schemas.microsoft.com/office/drawing/2014/main" id="{B35EFBC1-37A5-F937-199E-D62EDB3102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941" y="-24063"/>
            <a:ext cx="9144000" cy="5143500"/>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F2B3C935-2DA5-9F12-534F-01829CD6DAB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5194" y="2407649"/>
            <a:ext cx="4098441" cy="519136"/>
          </a:xfrm>
          <a:prstGeom prst="rect">
            <a:avLst/>
          </a:prstGeom>
        </p:spPr>
      </p:pic>
      <p:pic>
        <p:nvPicPr>
          <p:cNvPr id="7" name="Graphic 6" descr="Envelope with solid fill">
            <a:extLst>
              <a:ext uri="{FF2B5EF4-FFF2-40B4-BE49-F238E27FC236}">
                <a16:creationId xmlns:a16="http://schemas.microsoft.com/office/drawing/2014/main" id="{492D7783-8017-AE33-167A-7FBEEE44EA1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99876" y="4624759"/>
            <a:ext cx="248129" cy="248129"/>
          </a:xfrm>
          <a:prstGeom prst="rect">
            <a:avLst/>
          </a:prstGeom>
        </p:spPr>
      </p:pic>
      <p:sp>
        <p:nvSpPr>
          <p:cNvPr id="9" name="TextBox 8">
            <a:extLst>
              <a:ext uri="{FF2B5EF4-FFF2-40B4-BE49-F238E27FC236}">
                <a16:creationId xmlns:a16="http://schemas.microsoft.com/office/drawing/2014/main" id="{B3722D81-D5B8-FEFD-1AB3-FE60EFC57FA1}"/>
              </a:ext>
            </a:extLst>
          </p:cNvPr>
          <p:cNvSpPr txBox="1"/>
          <p:nvPr userDrawn="1"/>
        </p:nvSpPr>
        <p:spPr>
          <a:xfrm>
            <a:off x="4958752" y="4648200"/>
            <a:ext cx="2187689" cy="369332"/>
          </a:xfrm>
          <a:prstGeom prst="rect">
            <a:avLst/>
          </a:prstGeom>
          <a:noFill/>
        </p:spPr>
        <p:txBody>
          <a:bodyPr wrap="square">
            <a:spAutoFit/>
          </a:bodyPr>
          <a:lstStyle/>
          <a:p>
            <a:pPr lvl="0"/>
            <a:r>
              <a:rPr lang="en-US" sz="900" err="1">
                <a:latin typeface="Montserrat" pitchFamily="2" charset="77"/>
              </a:rPr>
              <a:t>firstname.lastname@alliancecan.ca</a:t>
            </a:r>
            <a:endParaRPr lang="en-US" sz="900">
              <a:latin typeface="Montserrat" pitchFamily="2" charset="77"/>
            </a:endParaRPr>
          </a:p>
        </p:txBody>
      </p:sp>
      <p:sp>
        <p:nvSpPr>
          <p:cNvPr id="12" name="TextBox 11">
            <a:extLst>
              <a:ext uri="{FF2B5EF4-FFF2-40B4-BE49-F238E27FC236}">
                <a16:creationId xmlns:a16="http://schemas.microsoft.com/office/drawing/2014/main" id="{D7D80BF3-8B06-22EE-4B00-FFB7A3AE81BC}"/>
              </a:ext>
            </a:extLst>
          </p:cNvPr>
          <p:cNvSpPr txBox="1"/>
          <p:nvPr userDrawn="1"/>
        </p:nvSpPr>
        <p:spPr>
          <a:xfrm>
            <a:off x="928316" y="4643437"/>
            <a:ext cx="1038225" cy="230832"/>
          </a:xfrm>
          <a:prstGeom prst="rect">
            <a:avLst/>
          </a:prstGeom>
          <a:noFill/>
        </p:spPr>
        <p:txBody>
          <a:bodyPr wrap="square">
            <a:spAutoFit/>
          </a:bodyPr>
          <a:lstStyle/>
          <a:p>
            <a:pPr lvl="0"/>
            <a:r>
              <a:rPr lang="en-US" sz="900" err="1">
                <a:latin typeface="Montserrat" pitchFamily="2" charset="77"/>
              </a:rPr>
              <a:t>alliancecan.ca</a:t>
            </a:r>
            <a:endParaRPr lang="en-US" sz="900">
              <a:latin typeface="Montserrat" pitchFamily="2" charset="77"/>
            </a:endParaRPr>
          </a:p>
        </p:txBody>
      </p:sp>
      <p:pic>
        <p:nvPicPr>
          <p:cNvPr id="14" name="Graphic 13">
            <a:extLst>
              <a:ext uri="{FF2B5EF4-FFF2-40B4-BE49-F238E27FC236}">
                <a16:creationId xmlns:a16="http://schemas.microsoft.com/office/drawing/2014/main" id="{90133DC5-B406-DE97-E8A7-5353D3B3170A}"/>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2065703" y="4656824"/>
            <a:ext cx="171450" cy="171450"/>
          </a:xfrm>
          <a:prstGeom prst="rect">
            <a:avLst/>
          </a:prstGeom>
        </p:spPr>
      </p:pic>
      <p:pic>
        <p:nvPicPr>
          <p:cNvPr id="16" name="Graphic 15">
            <a:extLst>
              <a:ext uri="{FF2B5EF4-FFF2-40B4-BE49-F238E27FC236}">
                <a16:creationId xmlns:a16="http://schemas.microsoft.com/office/drawing/2014/main" id="{7E028909-1F88-0E2D-B797-A9CD828BCB6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4453" y="4643437"/>
            <a:ext cx="180975" cy="180975"/>
          </a:xfrm>
          <a:prstGeom prst="rect">
            <a:avLst/>
          </a:prstGeom>
        </p:spPr>
      </p:pic>
      <p:sp>
        <p:nvSpPr>
          <p:cNvPr id="17" name="TextBox 16">
            <a:extLst>
              <a:ext uri="{FF2B5EF4-FFF2-40B4-BE49-F238E27FC236}">
                <a16:creationId xmlns:a16="http://schemas.microsoft.com/office/drawing/2014/main" id="{2C84AD16-CAE8-C35A-6FE8-5E047E3F8BF2}"/>
              </a:ext>
            </a:extLst>
          </p:cNvPr>
          <p:cNvSpPr txBox="1"/>
          <p:nvPr userDrawn="1"/>
        </p:nvSpPr>
        <p:spPr>
          <a:xfrm>
            <a:off x="2246678" y="4643437"/>
            <a:ext cx="1038225" cy="230832"/>
          </a:xfrm>
          <a:prstGeom prst="rect">
            <a:avLst/>
          </a:prstGeom>
          <a:noFill/>
        </p:spPr>
        <p:txBody>
          <a:bodyPr wrap="square">
            <a:spAutoFit/>
          </a:bodyPr>
          <a:lstStyle/>
          <a:p>
            <a:pPr lvl="0"/>
            <a:r>
              <a:rPr lang="en-US" sz="900">
                <a:latin typeface="Montserrat" pitchFamily="2" charset="77"/>
              </a:rPr>
              <a:t>@</a:t>
            </a:r>
            <a:r>
              <a:rPr lang="en-US" sz="900" err="1">
                <a:latin typeface="Montserrat" pitchFamily="2" charset="77"/>
              </a:rPr>
              <a:t>Alliance_Can</a:t>
            </a:r>
            <a:endParaRPr lang="en-US" sz="900">
              <a:latin typeface="Montserrat" pitchFamily="2" charset="77"/>
            </a:endParaRPr>
          </a:p>
        </p:txBody>
      </p:sp>
      <p:sp>
        <p:nvSpPr>
          <p:cNvPr id="18" name="TextBox 17">
            <a:extLst>
              <a:ext uri="{FF2B5EF4-FFF2-40B4-BE49-F238E27FC236}">
                <a16:creationId xmlns:a16="http://schemas.microsoft.com/office/drawing/2014/main" id="{23B84A10-1B7B-CED6-CFE1-7A9AAE0AA892}"/>
              </a:ext>
            </a:extLst>
          </p:cNvPr>
          <p:cNvSpPr txBox="1"/>
          <p:nvPr userDrawn="1"/>
        </p:nvSpPr>
        <p:spPr>
          <a:xfrm>
            <a:off x="3717441" y="4643437"/>
            <a:ext cx="1038225" cy="230832"/>
          </a:xfrm>
          <a:prstGeom prst="rect">
            <a:avLst/>
          </a:prstGeom>
          <a:noFill/>
        </p:spPr>
        <p:txBody>
          <a:bodyPr wrap="square">
            <a:spAutoFit/>
          </a:bodyPr>
          <a:lstStyle/>
          <a:p>
            <a:pPr lvl="0"/>
            <a:r>
              <a:rPr lang="en-US" sz="900">
                <a:latin typeface="Montserrat" pitchFamily="2" charset="77"/>
              </a:rPr>
              <a:t>/</a:t>
            </a:r>
            <a:r>
              <a:rPr lang="en-US" sz="900" err="1">
                <a:latin typeface="Montserrat" pitchFamily="2" charset="77"/>
              </a:rPr>
              <a:t>AllianceCan</a:t>
            </a:r>
            <a:endParaRPr lang="en-US" sz="900">
              <a:latin typeface="Montserrat" pitchFamily="2" charset="77"/>
            </a:endParaRPr>
          </a:p>
        </p:txBody>
      </p:sp>
      <p:pic>
        <p:nvPicPr>
          <p:cNvPr id="20" name="Graphic 19" descr="World with solid fill">
            <a:extLst>
              <a:ext uri="{FF2B5EF4-FFF2-40B4-BE49-F238E27FC236}">
                <a16:creationId xmlns:a16="http://schemas.microsoft.com/office/drawing/2014/main" id="{1B161350-33EB-3E51-3F9E-911F26EF6F6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57226" y="4623536"/>
            <a:ext cx="248129" cy="248129"/>
          </a:xfrm>
          <a:prstGeom prst="rect">
            <a:avLst/>
          </a:prstGeom>
        </p:spPr>
      </p:pic>
    </p:spTree>
    <p:extLst>
      <p:ext uri="{BB962C8B-B14F-4D97-AF65-F5344CB8AC3E}">
        <p14:creationId xmlns:p14="http://schemas.microsoft.com/office/powerpoint/2010/main" val="14975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4A7FF4-1C3D-4947-BCF3-41395E2F3B3B}"/>
              </a:ext>
            </a:extLst>
          </p:cNvPr>
          <p:cNvSpPr>
            <a:spLocks noGrp="1"/>
          </p:cNvSpPr>
          <p:nvPr>
            <p:ph type="title"/>
          </p:nvPr>
        </p:nvSpPr>
        <p:spPr>
          <a:xfrm>
            <a:off x="900113" y="195099"/>
            <a:ext cx="7886700" cy="88089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124D3EB-06FB-0540-80B9-9842CF329070}"/>
              </a:ext>
            </a:extLst>
          </p:cNvPr>
          <p:cNvSpPr>
            <a:spLocks noGrp="1"/>
          </p:cNvSpPr>
          <p:nvPr>
            <p:ph type="body" idx="1"/>
          </p:nvPr>
        </p:nvSpPr>
        <p:spPr>
          <a:xfrm>
            <a:off x="900113" y="1339402"/>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3AE285F-BD8D-5A48-BFF2-CB958F2CDBBD}"/>
              </a:ext>
            </a:extLst>
          </p:cNvPr>
          <p:cNvSpPr>
            <a:spLocks noGrp="1"/>
          </p:cNvSpPr>
          <p:nvPr>
            <p:ph type="sldNum" sz="quarter" idx="4"/>
          </p:nvPr>
        </p:nvSpPr>
        <p:spPr>
          <a:xfrm>
            <a:off x="7752754" y="4767263"/>
            <a:ext cx="1034058" cy="273844"/>
          </a:xfrm>
          <a:prstGeom prst="rect">
            <a:avLst/>
          </a:prstGeom>
        </p:spPr>
        <p:txBody>
          <a:bodyPr vert="horz" lIns="91440" tIns="45720" rIns="91440" bIns="45720" rtlCol="0" anchor="ctr"/>
          <a:lstStyle>
            <a:lvl1pPr algn="r">
              <a:defRPr sz="750">
                <a:solidFill>
                  <a:schemeClr val="tx1"/>
                </a:solidFill>
                <a:latin typeface="Arial" panose="020B0604020202020204" pitchFamily="34" charset="0"/>
                <a:cs typeface="Arial" panose="020B0604020202020204" pitchFamily="34" charset="0"/>
              </a:defRPr>
            </a:lvl1pPr>
          </a:lstStyle>
          <a:p>
            <a:fld id="{299C221D-8ACE-C945-B34B-807241511593}" type="slidenum">
              <a:rPr lang="en-US" smtClean="0"/>
              <a:pPr/>
              <a:t>‹#›</a:t>
            </a:fld>
            <a:endParaRPr lang="en-US"/>
          </a:p>
        </p:txBody>
      </p:sp>
    </p:spTree>
    <p:extLst>
      <p:ext uri="{BB962C8B-B14F-4D97-AF65-F5344CB8AC3E}">
        <p14:creationId xmlns:p14="http://schemas.microsoft.com/office/powerpoint/2010/main" val="32942983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Lst>
  <p:hf sldNum="0" hdr="0" ftr="0"/>
  <p:txStyles>
    <p:titleStyle>
      <a:lvl1pPr algn="l" defTabSz="685800" rtl="0" eaLnBrk="1" latinLnBrk="0" hangingPunct="1">
        <a:lnSpc>
          <a:spcPct val="90000"/>
        </a:lnSpc>
        <a:spcBef>
          <a:spcPct val="0"/>
        </a:spcBef>
        <a:buNone/>
        <a:defRPr sz="3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75"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ror.org/00s5kmw74" TargetMode="External"/><Relationship Id="rId3" Type="http://schemas.openxmlformats.org/officeDocument/2006/relationships/hyperlink" Target="https://orcid.org/0000-0001-5527-8489" TargetMode="External"/><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or.org/05nkf0n29" TargetMode="External"/><Relationship Id="rId5" Type="http://schemas.openxmlformats.org/officeDocument/2006/relationships/hyperlink" Target="https://orcid.org/0000-0001-7055-4357" TargetMode="External"/><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slides.com/ahemnason/automagica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rossref.org/blog/the-best-way-of-acknowledging-research-funding-in-the-metadata-crossref-grant-id/"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barcelona-declaration.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pi.crossref.org/v1/works?filter=orcid:0000-0003-1166-6206"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barcelona-declaration.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metadata.or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3.xml"/><Relationship Id="rId7" Type="http://schemas.microsoft.com/office/2018/10/relationships/comments" Target="../comments/modernComment_254_2A1A3E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image" Target="../media/image30.png"/><Relationship Id="rId4" Type="http://schemas.openxmlformats.org/officeDocument/2006/relationships/tags" Target="../tags/tag4.xml"/><Relationship Id="rId9"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hyperlink" Target="https://doi.org/10.5281/zenodo.19206752" TargetMode="External"/><Relationship Id="rId3" Type="http://schemas.openxmlformats.org/officeDocument/2006/relationships/hyperlink" Target="https://zenodo.org/record/7217469" TargetMode="External"/><Relationship Id="rId7" Type="http://schemas.openxmlformats.org/officeDocument/2006/relationships/hyperlink" Target="https://doi.org/10.5281/zenodo.17940081"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hyperlink" Target="https://zenodo.org/records/14982727" TargetMode="External"/><Relationship Id="rId5" Type="http://schemas.openxmlformats.org/officeDocument/2006/relationships/hyperlink" Target="https://docs.google.com/spreadsheets/d/1vka8xLL_U199-5VwyQB7Xo9TgEttZ-isFCYnCDOiyig/edit?gid=433281567" TargetMode="External"/><Relationship Id="rId10" Type="http://schemas.openxmlformats.org/officeDocument/2006/relationships/image" Target="../media/image31.svg"/><Relationship Id="rId4" Type="http://schemas.openxmlformats.org/officeDocument/2006/relationships/hyperlink" Target="https://www.crkn-rcdr.ca/en/national-pid-strategy" TargetMode="External"/><Relationship Id="rId9" Type="http://schemas.openxmlformats.org/officeDocument/2006/relationships/hyperlink" Target="https://doi.org/10.5281/zenodo.19206680"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hyperlink" Target="https://www.nserc-crsng.gc.ca/NewsDetail-DetailNouvelles_eng.asp?ID=15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30025" y="1446700"/>
            <a:ext cx="5410800" cy="1690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Adventures in Funding Metadata</a:t>
            </a:r>
            <a:endParaRPr b="1">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808425" y="3172250"/>
            <a:ext cx="5702700" cy="4743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GB" sz="1900">
                <a:latin typeface="DM Sans"/>
                <a:ea typeface="DM Sans"/>
                <a:cs typeface="DM Sans"/>
                <a:sym typeface="DM Sans"/>
              </a:rPr>
              <a:t>Mike        &amp; John        , CRKN Virtual | 2026</a:t>
            </a:r>
            <a:endParaRPr sz="1900">
              <a:latin typeface="DM Sans"/>
              <a:ea typeface="DM Sans"/>
              <a:cs typeface="DM Sans"/>
              <a:sym typeface="DM Sans"/>
            </a:endParaRPr>
          </a:p>
        </p:txBody>
      </p:sp>
      <p:cxnSp>
        <p:nvCxnSpPr>
          <p:cNvPr id="56" name="Google Shape;56;p13"/>
          <p:cNvCxnSpPr/>
          <p:nvPr/>
        </p:nvCxnSpPr>
        <p:spPr>
          <a:xfrm>
            <a:off x="735500" y="3122000"/>
            <a:ext cx="6600" cy="574800"/>
          </a:xfrm>
          <a:prstGeom prst="straightConnector1">
            <a:avLst/>
          </a:prstGeom>
          <a:noFill/>
          <a:ln w="28575" cap="flat" cmpd="sng">
            <a:solidFill>
              <a:schemeClr val="dk2"/>
            </a:solidFill>
            <a:prstDash val="solid"/>
            <a:round/>
            <a:headEnd type="none" w="med" len="med"/>
            <a:tailEnd type="none" w="med" len="med"/>
          </a:ln>
        </p:spPr>
      </p:cxnSp>
      <p:pic>
        <p:nvPicPr>
          <p:cNvPr id="57" name="Google Shape;57;p13" title="ORCID-iD_icon_24x24.png">
            <a:hlinkClick r:id="rId3"/>
          </p:cNvPr>
          <p:cNvPicPr preferRelativeResize="0"/>
          <p:nvPr/>
        </p:nvPicPr>
        <p:blipFill>
          <a:blip r:embed="rId4">
            <a:alphaModFix/>
          </a:blip>
          <a:stretch>
            <a:fillRect/>
          </a:stretch>
        </p:blipFill>
        <p:spPr>
          <a:xfrm>
            <a:off x="1427279" y="3326050"/>
            <a:ext cx="166675" cy="166675"/>
          </a:xfrm>
          <a:prstGeom prst="rect">
            <a:avLst/>
          </a:prstGeom>
          <a:noFill/>
          <a:ln>
            <a:noFill/>
          </a:ln>
        </p:spPr>
      </p:pic>
      <p:pic>
        <p:nvPicPr>
          <p:cNvPr id="58" name="Google Shape;58;p13" title="ORCID-iD_icon_24x24.png">
            <a:hlinkClick r:id="rId5"/>
          </p:cNvPr>
          <p:cNvPicPr preferRelativeResize="0"/>
          <p:nvPr/>
        </p:nvPicPr>
        <p:blipFill>
          <a:blip r:embed="rId4">
            <a:alphaModFix/>
          </a:blip>
          <a:stretch>
            <a:fillRect/>
          </a:stretch>
        </p:blipFill>
        <p:spPr>
          <a:xfrm>
            <a:off x="2730500" y="3326063"/>
            <a:ext cx="166675" cy="166675"/>
          </a:xfrm>
          <a:prstGeom prst="rect">
            <a:avLst/>
          </a:prstGeom>
          <a:noFill/>
          <a:ln>
            <a:noFill/>
          </a:ln>
        </p:spPr>
      </p:pic>
      <p:pic>
        <p:nvPicPr>
          <p:cNvPr id="59" name="Google Shape;59;p13" title="ror-icon-rgb.png">
            <a:hlinkClick r:id="rId6"/>
          </p:cNvPr>
          <p:cNvPicPr preferRelativeResize="0"/>
          <p:nvPr/>
        </p:nvPicPr>
        <p:blipFill>
          <a:blip r:embed="rId7">
            <a:alphaModFix/>
          </a:blip>
          <a:stretch>
            <a:fillRect/>
          </a:stretch>
        </p:blipFill>
        <p:spPr>
          <a:xfrm>
            <a:off x="1620474" y="3326062"/>
            <a:ext cx="231641" cy="166675"/>
          </a:xfrm>
          <a:prstGeom prst="rect">
            <a:avLst/>
          </a:prstGeom>
          <a:noFill/>
          <a:ln>
            <a:noFill/>
          </a:ln>
        </p:spPr>
      </p:pic>
      <p:pic>
        <p:nvPicPr>
          <p:cNvPr id="60" name="Google Shape;60;p13" title="ror-icon-rgb.png">
            <a:hlinkClick r:id="rId8"/>
          </p:cNvPr>
          <p:cNvPicPr preferRelativeResize="0"/>
          <p:nvPr/>
        </p:nvPicPr>
        <p:blipFill>
          <a:blip r:embed="rId7">
            <a:alphaModFix/>
          </a:blip>
          <a:stretch>
            <a:fillRect/>
          </a:stretch>
        </p:blipFill>
        <p:spPr>
          <a:xfrm>
            <a:off x="2930328" y="3326062"/>
            <a:ext cx="231641" cy="166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2" name="Google Shape;122;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3" name="Google Shape;123;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"in theory"</a:t>
            </a:r>
            <a:endParaRPr b="1"/>
          </a:p>
        </p:txBody>
      </p:sp>
      <p:sp>
        <p:nvSpPr>
          <p:cNvPr id="129" name="Google Shape;129;p23"/>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i'm deeply thrilled that folks have thrown their support behind the possibilities of pids. they are, though, </a:t>
            </a:r>
            <a:r>
              <a:rPr lang="en-GB" i="1" u="sng">
                <a:solidFill>
                  <a:schemeClr val="hlink"/>
                </a:solidFill>
                <a:latin typeface="DM Sans"/>
                <a:ea typeface="DM Sans"/>
                <a:cs typeface="DM Sans"/>
                <a:sym typeface="DM Sans"/>
                <a:hlinkClick r:id="rId3"/>
              </a:rPr>
              <a:t>not magic</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we're going to walk through the life-cycle of a publication and gesture towards potential pitfalls or obstacles that could prevent the realization of a research products panopticon. </a:t>
            </a:r>
            <a:endParaRPr>
              <a:latin typeface="DM Sans"/>
              <a:ea typeface="DM Sans"/>
              <a:cs typeface="DM Sans"/>
              <a:sym typeface="DM Sans"/>
            </a:endParaRPr>
          </a:p>
        </p:txBody>
      </p:sp>
      <p:sp>
        <p:nvSpPr>
          <p:cNvPr id="130" name="Google Shape;130;p23"/>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 publisher to register that metadata with a pid registration agency</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versions of that work to assert relational metadata</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granting agency to hit an api and see these relationships asserted against the doi they registered, and have an eagle eye view of the lifecycle of a grant-funded publication</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dois for grants</a:t>
            </a:r>
            <a:endParaRPr b="1"/>
          </a:p>
        </p:txBody>
      </p:sp>
      <p:sp>
        <p:nvSpPr>
          <p:cNvPr id="136" name="Google Shape;136;p24"/>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this is true! you can register a doi for a grant. crossref </a:t>
            </a:r>
            <a:r>
              <a:rPr lang="en-GB" u="sng">
                <a:solidFill>
                  <a:schemeClr val="hlink"/>
                </a:solidFill>
                <a:latin typeface="DM Sans"/>
                <a:ea typeface="DM Sans"/>
                <a:cs typeface="DM Sans"/>
                <a:sym typeface="DM Sans"/>
                <a:hlinkClick r:id="rId3"/>
              </a:rPr>
              <a:t>even just added a new metadata element in their article schema for grant doi</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0"/>
              </a:spcAft>
              <a:buNone/>
            </a:pPr>
            <a:r>
              <a:rPr lang="en-GB" b="1" i="1">
                <a:latin typeface="DM Sans"/>
                <a:ea typeface="DM Sans"/>
                <a:cs typeface="DM Sans"/>
                <a:sym typeface="DM Sans"/>
              </a:rPr>
              <a:t>but</a:t>
            </a:r>
            <a:r>
              <a:rPr lang="en-GB">
                <a:latin typeface="DM Sans"/>
                <a:ea typeface="DM Sans"/>
                <a:cs typeface="DM Sans"/>
                <a:sym typeface="DM Sans"/>
              </a:rPr>
              <a:t>, not all funders do this. we're actually a little bit ahead of the curve here (and even then, pid adoption isn't universal for all canadian research funding). instead, many funders around the world have bespoke systems that assign unique (or, sometimes </a:t>
            </a:r>
            <a:r>
              <a:rPr lang="en-GB" i="1">
                <a:latin typeface="DM Sans"/>
                <a:ea typeface="DM Sans"/>
                <a:cs typeface="DM Sans"/>
                <a:sym typeface="DM Sans"/>
              </a:rPr>
              <a:t>actually not unique</a:t>
            </a:r>
            <a:r>
              <a:rPr lang="en-GB">
                <a:latin typeface="DM Sans"/>
                <a:ea typeface="DM Sans"/>
                <a:cs typeface="DM Sans"/>
                <a:sym typeface="DM Sans"/>
              </a:rPr>
              <a:t>) "Grant IDs" to each grant.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a "grant id" might be tied to metadata on the funder side. it also might not!  </a:t>
            </a:r>
            <a:endParaRPr>
              <a:latin typeface="DM Sans"/>
              <a:ea typeface="DM Sans"/>
              <a:cs typeface="DM Sans"/>
              <a:sym typeface="DM Sans"/>
            </a:endParaRPr>
          </a:p>
        </p:txBody>
      </p:sp>
      <p:sp>
        <p:nvSpPr>
          <p:cNvPr id="137" name="Google Shape;137;p24"/>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b="1">
                <a:latin typeface="DM Sans"/>
                <a:ea typeface="DM Sans"/>
                <a:cs typeface="DM Sans"/>
                <a:sym typeface="DM Sans"/>
              </a:rPr>
              <a:t>for a grant to have a doi</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pids in submission metadata</a:t>
            </a:r>
            <a:endParaRPr b="1"/>
          </a:p>
        </p:txBody>
      </p:sp>
      <p:sp>
        <p:nvSpPr>
          <p:cNvPr id="143" name="Google Shape;143;p25"/>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a lot can go wrong here. the most obvious of which is that a corresponding author might not include these things in their submission metadata. but, also: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they might miss the field in a submission platform, but put it in the full text</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a submission platform might not have these metadata elements enabled</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a submission platform might not support ORCID or ROR unless a journal or publisher requested them.</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a submission platform might not support ORCID or ROR at all</a:t>
            </a:r>
            <a:endParaRPr>
              <a:latin typeface="DM Sans"/>
              <a:ea typeface="DM Sans"/>
              <a:cs typeface="DM Sans"/>
              <a:sym typeface="DM Sans"/>
            </a:endParaRPr>
          </a:p>
        </p:txBody>
      </p:sp>
      <p:sp>
        <p:nvSpPr>
          <p:cNvPr id="144" name="Google Shape;144;p25"/>
          <p:cNvSpPr txBox="1">
            <a:spLocks noGrp="1"/>
          </p:cNvSpPr>
          <p:nvPr>
            <p:ph type="body" idx="2"/>
          </p:nvPr>
        </p:nvSpPr>
        <p:spPr>
          <a:xfrm>
            <a:off x="4832400" y="1152475"/>
            <a:ext cx="3999900" cy="1569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for an author to include that doi, their orcid, and their ror in submission metadata (and the ror of the funder!)</a:t>
            </a:r>
            <a:endParaRPr b="1"/>
          </a:p>
        </p:txBody>
      </p:sp>
      <p:sp>
        <p:nvSpPr>
          <p:cNvPr id="145" name="Google Shape;145;p25"/>
          <p:cNvSpPr txBox="1">
            <a:spLocks noGrp="1"/>
          </p:cNvSpPr>
          <p:nvPr>
            <p:ph type="body" idx="2"/>
          </p:nvPr>
        </p:nvSpPr>
        <p:spPr>
          <a:xfrm>
            <a:off x="4832400" y="3273775"/>
            <a:ext cx="3999900" cy="15690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Font typeface="DM Sans"/>
              <a:buChar char="●"/>
            </a:pPr>
            <a:r>
              <a:rPr lang="en-GB">
                <a:latin typeface="DM Sans"/>
                <a:ea typeface="DM Sans"/>
                <a:cs typeface="DM Sans"/>
                <a:sym typeface="DM Sans"/>
              </a:rPr>
              <a:t>the journal might need to update their platform to support this, and don't have access to that support</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the corresponding author doesn't actually know the grant id or doi, because they're not the pi. </a:t>
            </a:r>
            <a:endParaRPr>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1415100"/>
            <a:ext cx="8520600" cy="231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just a brief aside here too that sometimes people try to evaluate metadata completeness and will perceive a gap in funding metadata as a failure to collect it. but, it's a useful reminder that not all research publications are grant-funded. </a:t>
            </a:r>
            <a:endParaRPr sz="2500" b="1">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registration</a:t>
            </a:r>
            <a:endParaRPr b="1"/>
          </a:p>
        </p:txBody>
      </p:sp>
      <p:sp>
        <p:nvSpPr>
          <p:cNvPr id="156" name="Google Shape;156;p27"/>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we're doing pretty well in this front, broadly. many journals register their dois with either crossref or datacite as a matter of course, and we do our best to support this. </a:t>
            </a:r>
            <a:endParaRPr>
              <a:latin typeface="DM Sans"/>
              <a:ea typeface="DM Sans"/>
              <a:cs typeface="DM Sans"/>
              <a:sym typeface="DM Sans"/>
            </a:endParaRPr>
          </a:p>
          <a:p>
            <a:pPr marL="0" lvl="0" indent="0" algn="l" rtl="0">
              <a:spcBef>
                <a:spcPts val="1200"/>
              </a:spcBef>
              <a:spcAft>
                <a:spcPts val="1200"/>
              </a:spcAft>
              <a:buNone/>
            </a:pPr>
            <a:r>
              <a:rPr lang="en-GB" b="1" i="1">
                <a:latin typeface="DM Sans"/>
                <a:ea typeface="DM Sans"/>
                <a:cs typeface="DM Sans"/>
                <a:sym typeface="DM Sans"/>
              </a:rPr>
              <a:t>however</a:t>
            </a:r>
            <a:r>
              <a:rPr lang="en-GB">
                <a:latin typeface="DM Sans"/>
                <a:ea typeface="DM Sans"/>
                <a:cs typeface="DM Sans"/>
                <a:sym typeface="DM Sans"/>
              </a:rPr>
              <a:t>, that a publisher has dois </a:t>
            </a:r>
            <a:r>
              <a:rPr lang="en-GB" i="1">
                <a:latin typeface="DM Sans"/>
                <a:ea typeface="DM Sans"/>
                <a:cs typeface="DM Sans"/>
                <a:sym typeface="DM Sans"/>
              </a:rPr>
              <a:t>does not mean they send all the metadata they collect to a registration agency.</a:t>
            </a:r>
            <a:endParaRPr>
              <a:latin typeface="DM Sans"/>
              <a:ea typeface="DM Sans"/>
              <a:cs typeface="DM Sans"/>
              <a:sym typeface="DM Sans"/>
            </a:endParaRPr>
          </a:p>
        </p:txBody>
      </p:sp>
      <p:sp>
        <p:nvSpPr>
          <p:cNvPr id="157" name="Google Shape;157;p27"/>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for a publisher to register that metadata with a pid registration agency</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registration</a:t>
            </a:r>
            <a:endParaRPr b="1"/>
          </a:p>
        </p:txBody>
      </p:sp>
      <p:sp>
        <p:nvSpPr>
          <p:cNvPr id="163" name="Google Shape;163;p28"/>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a:latin typeface="DM Sans"/>
                <a:ea typeface="DM Sans"/>
                <a:cs typeface="DM Sans"/>
                <a:sym typeface="DM Sans"/>
              </a:rPr>
              <a:t>crossref has this feature they call "participation reports". in them, you can see how metadata completeness stacks up.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these aren't reports of </a:t>
            </a:r>
            <a:r>
              <a:rPr lang="en-GB" i="1">
                <a:latin typeface="DM Sans"/>
                <a:ea typeface="DM Sans"/>
                <a:cs typeface="DM Sans"/>
                <a:sym typeface="DM Sans"/>
              </a:rPr>
              <a:t>what metadata a publisher </a:t>
            </a:r>
            <a:r>
              <a:rPr lang="en-GB" b="1" i="1">
                <a:latin typeface="DM Sans"/>
                <a:ea typeface="DM Sans"/>
                <a:cs typeface="DM Sans"/>
                <a:sym typeface="DM Sans"/>
              </a:rPr>
              <a:t>has</a:t>
            </a:r>
            <a:r>
              <a:rPr lang="en-GB">
                <a:latin typeface="DM Sans"/>
                <a:ea typeface="DM Sans"/>
                <a:cs typeface="DM Sans"/>
                <a:sym typeface="DM Sans"/>
              </a:rPr>
              <a:t>. they're reports of what metadata crossref </a:t>
            </a:r>
            <a:r>
              <a:rPr lang="en-GB" i="1">
                <a:latin typeface="DM Sans"/>
                <a:ea typeface="DM Sans"/>
                <a:cs typeface="DM Sans"/>
                <a:sym typeface="DM Sans"/>
              </a:rPr>
              <a:t>isn't receiving from publishers</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you and i both know that elsevier </a:t>
            </a:r>
            <a:r>
              <a:rPr lang="en-GB" i="1">
                <a:latin typeface="DM Sans"/>
                <a:ea typeface="DM Sans"/>
                <a:cs typeface="DM Sans"/>
                <a:sym typeface="DM Sans"/>
              </a:rPr>
              <a:t>has</a:t>
            </a:r>
            <a:r>
              <a:rPr lang="en-GB">
                <a:latin typeface="DM Sans"/>
                <a:ea typeface="DM Sans"/>
                <a:cs typeface="DM Sans"/>
                <a:sym typeface="DM Sans"/>
              </a:rPr>
              <a:t> abstract and affiliation metadata. but elsevier also wants to sell you tools that let your institution collect that information. here we can see that elsevier </a:t>
            </a:r>
            <a:r>
              <a:rPr lang="en-GB" i="1">
                <a:latin typeface="DM Sans"/>
                <a:ea typeface="DM Sans"/>
                <a:cs typeface="DM Sans"/>
                <a:sym typeface="DM Sans"/>
              </a:rPr>
              <a:t>just doesn't bother</a:t>
            </a:r>
            <a:r>
              <a:rPr lang="en-GB">
                <a:latin typeface="DM Sans"/>
                <a:ea typeface="DM Sans"/>
                <a:cs typeface="DM Sans"/>
                <a:sym typeface="DM Sans"/>
              </a:rPr>
              <a:t> sending affiliation and abstract metadata to crossref. </a:t>
            </a:r>
            <a:endParaRPr>
              <a:latin typeface="DM Sans"/>
              <a:ea typeface="DM Sans"/>
              <a:cs typeface="DM Sans"/>
              <a:sym typeface="DM Sans"/>
            </a:endParaRPr>
          </a:p>
        </p:txBody>
      </p:sp>
      <p:pic>
        <p:nvPicPr>
          <p:cNvPr id="164" name="Google Shape;164;p28" title="Screenshot 2026-05-11 at 10.42.39 AM.png"/>
          <p:cNvPicPr preferRelativeResize="0"/>
          <p:nvPr/>
        </p:nvPicPr>
        <p:blipFill>
          <a:blip r:embed="rId3">
            <a:alphaModFix/>
          </a:blip>
          <a:stretch>
            <a:fillRect/>
          </a:stretch>
        </p:blipFill>
        <p:spPr>
          <a:xfrm>
            <a:off x="4311601" y="1152475"/>
            <a:ext cx="4648773" cy="3690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registration</a:t>
            </a:r>
            <a:endParaRPr b="1"/>
          </a:p>
        </p:txBody>
      </p:sp>
      <p:sp>
        <p:nvSpPr>
          <p:cNvPr id="170" name="Google Shape;170;p29"/>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a publisher, title, or platform might have this metadata and </a:t>
            </a:r>
            <a:r>
              <a:rPr lang="en-GB" i="1">
                <a:latin typeface="DM Sans"/>
                <a:ea typeface="DM Sans"/>
                <a:cs typeface="DM Sans"/>
                <a:sym typeface="DM Sans"/>
              </a:rPr>
              <a:t>not push it to a pid registration agency</a:t>
            </a:r>
            <a:r>
              <a:rPr lang="en-GB">
                <a:latin typeface="DM Sans"/>
                <a:ea typeface="DM Sans"/>
                <a:cs typeface="DM Sans"/>
                <a:sym typeface="DM Sans"/>
              </a:rPr>
              <a:t>.</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this might not seem like a big deal. but if metadata isn't in crossref, it's probably also not in ORCID. and it might not make it to OpenAlex or OpenAIRE.</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if that metadata isn't sent downstream, it limits our ability to scoop it up.   </a:t>
            </a:r>
            <a:endParaRPr>
              <a:latin typeface="DM Sans"/>
              <a:ea typeface="DM Sans"/>
              <a:cs typeface="DM Sans"/>
              <a:sym typeface="DM Sans"/>
            </a:endParaRPr>
          </a:p>
        </p:txBody>
      </p:sp>
      <p:sp>
        <p:nvSpPr>
          <p:cNvPr id="171" name="Google Shape;171;p29"/>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for a publisher to register that metadata with a pid registration agency</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relational metadata</a:t>
            </a:r>
            <a:endParaRPr b="1"/>
          </a:p>
        </p:txBody>
      </p:sp>
      <p:sp>
        <p:nvSpPr>
          <p:cNvPr id="177" name="Google Shape;177;p30"/>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now we're really in the weeds!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let's say i publish and article, post a pre-print, share a copy of an accepted manuscript in a repository, and post a dataset.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in each case, will i be able to:</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provide orcid/ror identifiers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provide pids for other versions</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assert a </a:t>
            </a:r>
            <a:r>
              <a:rPr lang="en-GB" i="1">
                <a:latin typeface="DM Sans"/>
                <a:ea typeface="DM Sans"/>
                <a:cs typeface="DM Sans"/>
                <a:sym typeface="DM Sans"/>
              </a:rPr>
              <a:t>funder</a:t>
            </a:r>
            <a:r>
              <a:rPr lang="en-GB">
                <a:latin typeface="DM Sans"/>
                <a:ea typeface="DM Sans"/>
                <a:cs typeface="DM Sans"/>
                <a:sym typeface="DM Sans"/>
              </a:rPr>
              <a:t> using ror or plain text,</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provide a grant id or grant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and, will all of this metadata be reliably registered with whatever agency those platforms are using</a:t>
            </a:r>
            <a:endParaRPr>
              <a:latin typeface="DM Sans"/>
              <a:ea typeface="DM Sans"/>
              <a:cs typeface="DM Sans"/>
              <a:sym typeface="DM Sans"/>
            </a:endParaRPr>
          </a:p>
        </p:txBody>
      </p:sp>
      <p:sp>
        <p:nvSpPr>
          <p:cNvPr id="178" name="Google Shape;178;p30"/>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 publisher to register that metadata with a pid registration agency</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for versions of that work to assert relational metadata</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1" title="Screenshot 2026-05-11 at 11.11.36 AM.png"/>
          <p:cNvPicPr preferRelativeResize="0"/>
          <p:nvPr/>
        </p:nvPicPr>
        <p:blipFill>
          <a:blip r:embed="rId3">
            <a:alphaModFix/>
          </a:blip>
          <a:stretch>
            <a:fillRect/>
          </a:stretch>
        </p:blipFill>
        <p:spPr>
          <a:xfrm>
            <a:off x="413463" y="152400"/>
            <a:ext cx="8317074"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hullo!</a:t>
            </a:r>
            <a:endParaRPr b="1"/>
          </a:p>
        </p:txBody>
      </p:sp>
      <p:sp>
        <p:nvSpPr>
          <p:cNvPr id="66" name="Google Shape;66;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one super nice thing about spending a significant portion of the last few years talking about persistent identifiers is that people are </a:t>
            </a:r>
            <a:r>
              <a:rPr lang="en-GB" i="1">
                <a:latin typeface="DM Sans"/>
                <a:ea typeface="DM Sans"/>
                <a:cs typeface="DM Sans"/>
                <a:sym typeface="DM Sans"/>
              </a:rPr>
              <a:t>getting the message</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the tri-agency are gradually massaging identifiers into grant application workflows. we've got a freshly released national pid strategy.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we can look at the </a:t>
            </a:r>
            <a:r>
              <a:rPr lang="en-GB" u="sng">
                <a:solidFill>
                  <a:schemeClr val="hlink"/>
                </a:solidFill>
                <a:latin typeface="DM Sans"/>
                <a:ea typeface="DM Sans"/>
                <a:cs typeface="DM Sans"/>
                <a:sym typeface="DM Sans"/>
                <a:hlinkClick r:id="rId3"/>
              </a:rPr>
              <a:t>barcelona declaration</a:t>
            </a:r>
            <a:r>
              <a:rPr lang="en-GB">
                <a:latin typeface="DM Sans"/>
                <a:ea typeface="DM Sans"/>
                <a:cs typeface="DM Sans"/>
                <a:sym typeface="DM Sans"/>
              </a:rPr>
              <a:t> and say, "great, we're doing our part!" we're on the road to sensible pid adoption!</a:t>
            </a:r>
            <a:endParaRPr>
              <a:latin typeface="DM Sans"/>
              <a:ea typeface="DM Sans"/>
              <a:cs typeface="DM Sans"/>
              <a:sym typeface="DM Sans"/>
            </a:endParaRPr>
          </a:p>
        </p:txBody>
      </p:sp>
      <p:sp>
        <p:nvSpPr>
          <p:cNvPr id="67" name="Google Shape;67;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on the other hand, we have a lot of room to grow when it comes to literacy, adoption, metadata transparency, logistics, and execution.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2"/>
          <p:cNvSpPr txBox="1">
            <a:spLocks noGrp="1"/>
          </p:cNvSpPr>
          <p:nvPr>
            <p:ph type="title"/>
          </p:nvPr>
        </p:nvSpPr>
        <p:spPr>
          <a:xfrm>
            <a:off x="311700" y="1016100"/>
            <a:ext cx="8520600" cy="311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it would be a pretty daunting task to have each of these endpoints know about the other. i'm not even sure that's necessary. but, it's instructive to remember that even if we've made it to a point where an author and some platforms did everything right, there's still some parts of the narrative we won't have. </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a:latin typeface="Helvetica Neue"/>
                <a:ea typeface="Helvetica Neue"/>
                <a:cs typeface="Helvetica Neue"/>
                <a:sym typeface="Helvetica Neue"/>
              </a:rPr>
              <a:t>the </a:t>
            </a:r>
            <a:r>
              <a:rPr lang="en-GB" sz="2500" b="1" i="1" u="sng">
                <a:latin typeface="Helvetica Neue"/>
                <a:ea typeface="Helvetica Neue"/>
                <a:cs typeface="Helvetica Neue"/>
                <a:sym typeface="Helvetica Neue"/>
              </a:rPr>
              <a:t>authors</a:t>
            </a:r>
            <a:r>
              <a:rPr lang="en-GB" sz="2500" b="1">
                <a:latin typeface="Helvetica Neue"/>
                <a:ea typeface="Helvetica Neue"/>
                <a:cs typeface="Helvetica Neue"/>
                <a:sym typeface="Helvetica Neue"/>
              </a:rPr>
              <a:t> might not even have it.</a:t>
            </a:r>
            <a:endParaRPr sz="25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reporting</a:t>
            </a:r>
            <a:endParaRPr b="1"/>
          </a:p>
        </p:txBody>
      </p:sp>
      <p:sp>
        <p:nvSpPr>
          <p:cNvPr id="194" name="Google Shape;194;p33"/>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ultimately, a big part of the push for pid adoption is that we leave a lot of metadata on the cutting room floor. we don't totally know what happens to all funded research and its products.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what does finding this metadata in the wild even look like? what's available? </a:t>
            </a:r>
            <a:endParaRPr>
              <a:latin typeface="DM Sans"/>
              <a:ea typeface="DM Sans"/>
              <a:cs typeface="DM Sans"/>
              <a:sym typeface="DM Sans"/>
            </a:endParaRPr>
          </a:p>
        </p:txBody>
      </p:sp>
      <p:sp>
        <p:nvSpPr>
          <p:cNvPr id="195" name="Google Shape;195;p33"/>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 publisher to register that metadata with a pid registration agency</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versions of that work to assert relational metadata</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for an granting agency to hit an api and see these relationships asserted against the doi they registered, and have an eagle eye view of the lifecycle of a grant-funded publication</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reporting</a:t>
            </a:r>
            <a:endParaRPr b="1"/>
          </a:p>
        </p:txBody>
      </p:sp>
      <p:sp>
        <p:nvSpPr>
          <p:cNvPr id="201" name="Google Shape;201;p34"/>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ok so, if i have an orcid, i can hit the crossref api and see what comes up. let's get weird with it for a second:</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this is a crossref api query for a researcher at my institution against his orcid.  </a:t>
            </a:r>
            <a:endParaRPr>
              <a:latin typeface="DM Sans"/>
              <a:ea typeface="DM Sans"/>
              <a:cs typeface="DM Sans"/>
              <a:sym typeface="DM Sans"/>
            </a:endParaRPr>
          </a:p>
          <a:p>
            <a:pPr marL="0" lvl="0" indent="0" algn="l" rtl="0">
              <a:spcBef>
                <a:spcPts val="1200"/>
              </a:spcBef>
              <a:spcAft>
                <a:spcPts val="0"/>
              </a:spcAft>
              <a:buNone/>
            </a:pPr>
            <a:r>
              <a:rPr lang="en-GB" u="sng">
                <a:solidFill>
                  <a:schemeClr val="hlink"/>
                </a:solidFill>
                <a:latin typeface="DM Sans"/>
                <a:ea typeface="DM Sans"/>
                <a:cs typeface="DM Sans"/>
                <a:sym typeface="DM Sans"/>
                <a:hlinkClick r:id="rId3"/>
              </a:rPr>
              <a:t>https://api.crossref.org/v1/works?filter=orcid:0000-0003-1166-6206</a:t>
            </a:r>
            <a:r>
              <a:rPr lang="en-GB">
                <a:latin typeface="DM Sans"/>
                <a:ea typeface="DM Sans"/>
                <a:cs typeface="DM Sans"/>
                <a:sym typeface="DM Sans"/>
              </a:rPr>
              <a:t>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and if i'm at all good at api queries (which i am </a:t>
            </a:r>
            <a:r>
              <a:rPr lang="en-GB" i="1">
                <a:latin typeface="DM Sans"/>
                <a:ea typeface="DM Sans"/>
                <a:cs typeface="DM Sans"/>
                <a:sym typeface="DM Sans"/>
              </a:rPr>
              <a:t>not</a:t>
            </a:r>
            <a:r>
              <a:rPr lang="en-GB">
                <a:latin typeface="DM Sans"/>
                <a:ea typeface="DM Sans"/>
                <a:cs typeface="DM Sans"/>
                <a:sym typeface="DM Sans"/>
              </a:rPr>
              <a:t>), i can check specific orcids against specific funder dois.</a:t>
            </a:r>
            <a:endParaRPr>
              <a:latin typeface="DM Sans"/>
              <a:ea typeface="DM Sans"/>
              <a:cs typeface="DM Sans"/>
              <a:sym typeface="DM Sans"/>
            </a:endParaRPr>
          </a:p>
        </p:txBody>
      </p:sp>
      <p:sp>
        <p:nvSpPr>
          <p:cNvPr id="202" name="Google Shape;202;p34"/>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 publisher to register that metadata with a pid registration agency</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versions of that work to assert relational metadata</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b="1">
                <a:latin typeface="DM Sans"/>
                <a:ea typeface="DM Sans"/>
                <a:cs typeface="DM Sans"/>
                <a:sym typeface="DM Sans"/>
              </a:rPr>
              <a:t>for an granting agency to hit an api and see these relationships asserted against the doi they registered, and have an eagle eye view of the lifecycle of a grant-funded publication</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reporting</a:t>
            </a:r>
            <a:endParaRPr b="1"/>
          </a:p>
        </p:txBody>
      </p:sp>
      <p:sp>
        <p:nvSpPr>
          <p:cNvPr id="208" name="Google Shape;208;p35"/>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this is kind of a best case scenario, because barry is very good at this. i can see his funder id and information (likely populated by crossref funder registry metadata).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here, we have a: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doi for the funder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grant id</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no doi for the grant</a:t>
            </a:r>
            <a:endParaRPr>
              <a:latin typeface="DM Sans"/>
              <a:ea typeface="DM Sans"/>
              <a:cs typeface="DM Sans"/>
              <a:sym typeface="DM Sans"/>
            </a:endParaRPr>
          </a:p>
        </p:txBody>
      </p:sp>
      <p:pic>
        <p:nvPicPr>
          <p:cNvPr id="209" name="Google Shape;209;p35" title="Screenshot 2026-05-11 at 11.53.28 AM.png"/>
          <p:cNvPicPr preferRelativeResize="0"/>
          <p:nvPr/>
        </p:nvPicPr>
        <p:blipFill>
          <a:blip r:embed="rId3">
            <a:alphaModFix/>
          </a:blip>
          <a:stretch>
            <a:fillRect/>
          </a:stretch>
        </p:blipFill>
        <p:spPr>
          <a:xfrm>
            <a:off x="4572000" y="0"/>
            <a:ext cx="404042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reporting</a:t>
            </a:r>
            <a:endParaRPr b="1"/>
          </a:p>
        </p:txBody>
      </p:sp>
      <p:sp>
        <p:nvSpPr>
          <p:cNvPr id="215" name="Google Shape;215;p36"/>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here's a second example with NSERC funding, but also reported funding from a bunch of other institutions as well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here, we have a: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doi for the funder </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grant id</a:t>
            </a:r>
            <a:endParaRPr>
              <a:latin typeface="DM Sans"/>
              <a:ea typeface="DM Sans"/>
              <a:cs typeface="DM Sans"/>
              <a:sym typeface="DM Sans"/>
            </a:endParaRPr>
          </a:p>
          <a:p>
            <a:pPr marL="0" lvl="0" indent="0" algn="l" rtl="0">
              <a:spcBef>
                <a:spcPts val="1200"/>
              </a:spcBef>
              <a:spcAft>
                <a:spcPts val="0"/>
              </a:spcAft>
              <a:buNone/>
            </a:pP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but also, check this out…</a:t>
            </a:r>
            <a:endParaRPr>
              <a:latin typeface="DM Sans"/>
              <a:ea typeface="DM Sans"/>
              <a:cs typeface="DM Sans"/>
              <a:sym typeface="DM Sans"/>
            </a:endParaRPr>
          </a:p>
        </p:txBody>
      </p:sp>
      <p:pic>
        <p:nvPicPr>
          <p:cNvPr id="216" name="Google Shape;216;p36" title="Screenshot 2026-05-11 at 12.02.44 PM.png"/>
          <p:cNvPicPr preferRelativeResize="0"/>
          <p:nvPr/>
        </p:nvPicPr>
        <p:blipFill>
          <a:blip r:embed="rId3">
            <a:alphaModFix/>
          </a:blip>
          <a:stretch>
            <a:fillRect/>
          </a:stretch>
        </p:blipFill>
        <p:spPr>
          <a:xfrm>
            <a:off x="4572000" y="0"/>
            <a:ext cx="4214886"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reporting</a:t>
            </a:r>
            <a:endParaRPr b="1"/>
          </a:p>
        </p:txBody>
      </p:sp>
      <p:sp>
        <p:nvSpPr>
          <p:cNvPr id="222" name="Google Shape;222;p37"/>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further below, we see a few things here… one is that this work has </a:t>
            </a:r>
            <a:r>
              <a:rPr lang="en-GB" i="1">
                <a:latin typeface="DM Sans"/>
                <a:ea typeface="DM Sans"/>
                <a:cs typeface="DM Sans"/>
                <a:sym typeface="DM Sans"/>
              </a:rPr>
              <a:t>two versions of a preprint</a:t>
            </a:r>
            <a:r>
              <a:rPr lang="en-GB">
                <a:latin typeface="DM Sans"/>
                <a:ea typeface="DM Sans"/>
                <a:cs typeface="DM Sans"/>
                <a:sym typeface="DM Sans"/>
              </a:rPr>
              <a:t> that have been related with metadata… another is that we can see this work went through crossref's similarity check service, which includes fields related to submission, acceptance, and publication metadata.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we can tell a lot! but you know what isn't here? a link to the data set! and I know that exists because barry always posts those.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in fact, i have no dataset information. to get that, i have to hit the datacite API. </a:t>
            </a:r>
            <a:endParaRPr>
              <a:latin typeface="DM Sans"/>
              <a:ea typeface="DM Sans"/>
              <a:cs typeface="DM Sans"/>
              <a:sym typeface="DM Sans"/>
            </a:endParaRPr>
          </a:p>
        </p:txBody>
      </p:sp>
      <p:pic>
        <p:nvPicPr>
          <p:cNvPr id="223" name="Google Shape;223;p37" title="Screenshot 2026-05-11 at 12.03.49 PM.png"/>
          <p:cNvPicPr preferRelativeResize="0"/>
          <p:nvPr/>
        </p:nvPicPr>
        <p:blipFill>
          <a:blip r:embed="rId3">
            <a:alphaModFix/>
          </a:blip>
          <a:stretch>
            <a:fillRect/>
          </a:stretch>
        </p:blipFill>
        <p:spPr>
          <a:xfrm>
            <a:off x="4572000" y="107006"/>
            <a:ext cx="4572000" cy="492949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8"/>
          <p:cNvSpPr txBox="1">
            <a:spLocks noGrp="1"/>
          </p:cNvSpPr>
          <p:nvPr>
            <p:ph type="title"/>
          </p:nvPr>
        </p:nvSpPr>
        <p:spPr>
          <a:xfrm>
            <a:off x="311700" y="1016100"/>
            <a:ext cx="8520600" cy="3111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the point here is that for this metadata to be useful to us, funding agencies, institutions, whatever… it has to have been collected, registered/shared, </a:t>
            </a:r>
            <a:r>
              <a:rPr lang="en-GB" sz="2500" b="1" i="1">
                <a:latin typeface="Helvetica Neue"/>
                <a:ea typeface="Helvetica Neue"/>
                <a:cs typeface="Helvetica Neue"/>
                <a:sym typeface="Helvetica Neue"/>
              </a:rPr>
              <a:t>connected</a:t>
            </a:r>
            <a:r>
              <a:rPr lang="en-GB" sz="2500" b="1">
                <a:latin typeface="Helvetica Neue"/>
                <a:ea typeface="Helvetica Neue"/>
                <a:cs typeface="Helvetica Neue"/>
                <a:sym typeface="Helvetica Neue"/>
              </a:rPr>
              <a:t>, and then locatable in its disparate locations via open scholarly infrastructure.</a:t>
            </a:r>
            <a:endParaRPr sz="2500">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some people have said things to me like, "we just need to educate faculty about funding metadata in their submissions." </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a:latin typeface="Helvetica Neue"/>
                <a:ea typeface="Helvetica Neue"/>
                <a:cs typeface="Helvetica Neue"/>
                <a:sym typeface="Helvetica Neue"/>
              </a:rPr>
              <a:t>that's not untrue, really! </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a:latin typeface="Helvetica Neue"/>
                <a:ea typeface="Helvetica Neue"/>
                <a:cs typeface="Helvetica Neue"/>
                <a:sym typeface="Helvetica Neue"/>
              </a:rPr>
              <a:t>but the full story is that we also need to support open infrastructure and make sure researchers or publishers </a:t>
            </a:r>
            <a:r>
              <a:rPr lang="en-GB" sz="2500" b="1" i="1">
                <a:latin typeface="Helvetica Neue"/>
                <a:ea typeface="Helvetica Neue"/>
                <a:cs typeface="Helvetica Neue"/>
                <a:sym typeface="Helvetica Neue"/>
              </a:rPr>
              <a:t>can</a:t>
            </a:r>
            <a:r>
              <a:rPr lang="en-GB" sz="2500" b="1">
                <a:latin typeface="Helvetica Neue"/>
                <a:ea typeface="Helvetica Neue"/>
                <a:cs typeface="Helvetica Neue"/>
                <a:sym typeface="Helvetica Neue"/>
              </a:rPr>
              <a:t> provide this kind of metadata in the first place.</a:t>
            </a:r>
            <a:endParaRPr sz="2500" b="1">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the barcelona declaration</a:t>
            </a:r>
            <a:endParaRPr b="1">
              <a:latin typeface="Helvetica Neue"/>
              <a:ea typeface="Helvetica Neue"/>
              <a:cs typeface="Helvetica Neue"/>
              <a:sym typeface="Helvetica Neue"/>
            </a:endParaRPr>
          </a:p>
        </p:txBody>
      </p:sp>
      <p:sp>
        <p:nvSpPr>
          <p:cNvPr id="239" name="Google Shape;239;p4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a:solidFill>
                  <a:schemeClr val="hlink"/>
                </a:solidFill>
                <a:latin typeface="DM Sans"/>
                <a:ea typeface="DM Sans"/>
                <a:cs typeface="DM Sans"/>
                <a:sym typeface="DM Sans"/>
                <a:hlinkClick r:id="rId3"/>
              </a:rPr>
              <a:t>the barcelona declaration</a:t>
            </a:r>
            <a:r>
              <a:rPr lang="en-GB">
                <a:latin typeface="DM Sans"/>
                <a:ea typeface="DM Sans"/>
                <a:cs typeface="DM Sans"/>
                <a:sym typeface="DM Sans"/>
              </a:rPr>
              <a:t> is an international initiative to promote and facilitate openness and transparency in research publishing.</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there are other organizations working in this space as well, but the important thing to know is that there's significant movement throughout the industry to improve metadata distribution and practice. </a:t>
            </a:r>
            <a:endParaRPr>
              <a:latin typeface="DM Sans"/>
              <a:ea typeface="DM Sans"/>
              <a:cs typeface="DM Sans"/>
              <a:sym typeface="DM Sans"/>
            </a:endParaRPr>
          </a:p>
        </p:txBody>
      </p:sp>
      <p:sp>
        <p:nvSpPr>
          <p:cNvPr id="240" name="Google Shape;240;p4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"Open research information enables science policy decisions to be made based on transparent evidence and inclusive data. It enables information used in research evaluations to be accessible and auditable by those being assessed. And it enables the global movement toward open science to be supported by information that is fully open and transparent." </a:t>
            </a:r>
            <a:endParaRPr/>
          </a:p>
          <a:p>
            <a:pPr marL="0" lvl="0" indent="0" algn="r" rtl="0">
              <a:spcBef>
                <a:spcPts val="1200"/>
              </a:spcBef>
              <a:spcAft>
                <a:spcPts val="1200"/>
              </a:spcAft>
              <a:buNone/>
            </a:pPr>
            <a:r>
              <a:rPr lang="en-GB"/>
              <a:t>- https://barcelona-declaration.org/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the barcelona declaration</a:t>
            </a:r>
            <a:endParaRPr b="1">
              <a:latin typeface="Helvetica Neue"/>
              <a:ea typeface="Helvetica Neue"/>
              <a:cs typeface="Helvetica Neue"/>
              <a:sym typeface="Helvetica Neue"/>
            </a:endParaRPr>
          </a:p>
        </p:txBody>
      </p:sp>
      <p:sp>
        <p:nvSpPr>
          <p:cNvPr id="246" name="Google Shape;246;p4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a:latin typeface="DM Sans"/>
                <a:ea typeface="DM Sans"/>
                <a:cs typeface="DM Sans"/>
                <a:sym typeface="DM Sans"/>
              </a:rPr>
              <a:t>they've identified a huge variety of inflection points for their work with a wide range of task forces, research projects, and working groups.</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the objectives here are actionable recommendations and potential support to facilitate infrastructure </a:t>
            </a:r>
            <a:r>
              <a:rPr lang="en-GB" i="1">
                <a:latin typeface="DM Sans"/>
                <a:ea typeface="DM Sans"/>
                <a:cs typeface="DM Sans"/>
                <a:sym typeface="DM Sans"/>
              </a:rPr>
              <a:t>rising to meet</a:t>
            </a:r>
            <a:r>
              <a:rPr lang="en-GB">
                <a:latin typeface="DM Sans"/>
                <a:ea typeface="DM Sans"/>
                <a:cs typeface="DM Sans"/>
                <a:sym typeface="DM Sans"/>
              </a:rPr>
              <a:t> </a:t>
            </a:r>
            <a:r>
              <a:rPr lang="en-GB" i="1">
                <a:latin typeface="DM Sans"/>
                <a:ea typeface="DM Sans"/>
                <a:cs typeface="DM Sans"/>
                <a:sym typeface="DM Sans"/>
              </a:rPr>
              <a:t>the potential</a:t>
            </a:r>
            <a:r>
              <a:rPr lang="en-GB">
                <a:latin typeface="DM Sans"/>
                <a:ea typeface="DM Sans"/>
                <a:cs typeface="DM Sans"/>
                <a:sym typeface="DM Sans"/>
              </a:rPr>
              <a:t> of widespread pid adoption. </a:t>
            </a:r>
            <a:endParaRPr>
              <a:latin typeface="DM Sans"/>
              <a:ea typeface="DM Sans"/>
              <a:cs typeface="DM Sans"/>
              <a:sym typeface="DM Sans"/>
            </a:endParaRPr>
          </a:p>
          <a:p>
            <a:pPr marL="0" lvl="0" indent="0" algn="l" rtl="0">
              <a:spcBef>
                <a:spcPts val="1200"/>
              </a:spcBef>
              <a:spcAft>
                <a:spcPts val="0"/>
              </a:spcAft>
              <a:buNone/>
            </a:pPr>
            <a:r>
              <a:rPr lang="en-GB">
                <a:latin typeface="DM Sans"/>
                <a:ea typeface="DM Sans"/>
                <a:cs typeface="DM Sans"/>
                <a:sym typeface="DM Sans"/>
              </a:rPr>
              <a:t>and they're doing great research: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de Jonge, H., &amp; Kramer, B. (2026). Manuscript submission systems and metadata completeness in Crossref: Patterns and associations. PloS One, 21(3), e0345417. doi:10.1371/journal.pone.0345417</a:t>
            </a:r>
            <a:endParaRPr>
              <a:latin typeface="DM Sans"/>
              <a:ea typeface="DM Sans"/>
              <a:cs typeface="DM Sans"/>
              <a:sym typeface="DM Sans"/>
            </a:endParaRPr>
          </a:p>
        </p:txBody>
      </p:sp>
      <p:sp>
        <p:nvSpPr>
          <p:cNvPr id="247" name="Google Shape;247;p4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Journal Article and Book Metadata</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Metadata of Research Outputs in Repos</a:t>
            </a:r>
            <a:endParaRPr sz="1300">
              <a:solidFill>
                <a:schemeClr val="dk1"/>
              </a:solidFill>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Funding Metadata</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 in publication metadata</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grant metadata sharing by funders</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expanding funding metadata practices across regions</a:t>
            </a:r>
            <a:endParaRPr>
              <a:latin typeface="DM Sans"/>
              <a:ea typeface="DM Sans"/>
              <a:cs typeface="DM Sans"/>
              <a:sym typeface="DM Sans"/>
            </a:endParaRPr>
          </a:p>
          <a:p>
            <a:pPr marL="914400" lvl="1" indent="-304800" algn="l" rtl="0">
              <a:spcBef>
                <a:spcPts val="0"/>
              </a:spcBef>
              <a:spcAft>
                <a:spcPts val="0"/>
              </a:spcAft>
              <a:buSzPts val="1200"/>
              <a:buFont typeface="DM Sans"/>
              <a:buAutoNum type="alphaLcPeriod"/>
            </a:pPr>
            <a:r>
              <a:rPr lang="en-GB">
                <a:latin typeface="DM Sans"/>
                <a:ea typeface="DM Sans"/>
                <a:cs typeface="DM Sans"/>
                <a:sym typeface="DM Sans"/>
              </a:rPr>
              <a:t>entity-relationship models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Replacing Closed Systems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Sustaining Infrastructures</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Evaluating sources of open research information</a:t>
            </a:r>
            <a:endParaRPr>
              <a:latin typeface="DM Sans"/>
              <a:ea typeface="DM Sans"/>
              <a:cs typeface="DM Sans"/>
              <a:sym typeface="DM Sans"/>
            </a:endParaRPr>
          </a:p>
          <a:p>
            <a:pPr marL="457200" lvl="0" indent="-317500" algn="l" rtl="0">
              <a:spcBef>
                <a:spcPts val="0"/>
              </a:spcBef>
              <a:spcAft>
                <a:spcPts val="0"/>
              </a:spcAft>
              <a:buSzPts val="1400"/>
              <a:buFont typeface="DM Sans"/>
              <a:buAutoNum type="arabicPeriod"/>
            </a:pPr>
            <a:r>
              <a:rPr lang="en-GB">
                <a:latin typeface="DM Sans"/>
                <a:ea typeface="DM Sans"/>
                <a:cs typeface="DM Sans"/>
                <a:sym typeface="DM Sans"/>
              </a:rPr>
              <a:t>Evaluating Benefits</a:t>
            </a:r>
            <a:endParaRPr>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t>in theory</a:t>
            </a:r>
            <a:endParaRPr b="1"/>
          </a:p>
        </p:txBody>
      </p:sp>
      <p:sp>
        <p:nvSpPr>
          <p:cNvPr id="73" name="Google Shape;73;p15"/>
          <p:cNvSpPr txBox="1">
            <a:spLocks noGrp="1"/>
          </p:cNvSpPr>
          <p:nvPr>
            <p:ph type="body" idx="1"/>
          </p:nvPr>
        </p:nvSpPr>
        <p:spPr>
          <a:xfrm>
            <a:off x="311700" y="1152475"/>
            <a:ext cx="3999900" cy="3690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latin typeface="DM Sans"/>
                <a:ea typeface="DM Sans"/>
                <a:cs typeface="DM Sans"/>
                <a:sym typeface="DM Sans"/>
              </a:rPr>
              <a:t>it's possible: </a:t>
            </a:r>
            <a:endParaRPr>
              <a:latin typeface="DM Sans"/>
              <a:ea typeface="DM Sans"/>
              <a:cs typeface="DM Sans"/>
              <a:sym typeface="DM Sans"/>
            </a:endParaRPr>
          </a:p>
          <a:p>
            <a:pPr marL="457200" lvl="0" indent="-317500" algn="l" rtl="0">
              <a:spcBef>
                <a:spcPts val="1200"/>
              </a:spcBef>
              <a:spcAft>
                <a:spcPts val="0"/>
              </a:spcAft>
              <a:buSzPts val="1400"/>
              <a:buFont typeface="DM Sans"/>
              <a:buChar char="●"/>
            </a:pPr>
            <a:r>
              <a:rPr lang="en-GB">
                <a:latin typeface="DM Sans"/>
                <a:ea typeface="DM Sans"/>
                <a:cs typeface="DM Sans"/>
                <a:sym typeface="DM Sans"/>
              </a:rPr>
              <a:t>for a grant to have a doi</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author to include that doi, their orcid, and their ror in submission metadata (and the ror of the funder!)</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 publisher to register that metadata with a pid registration agency</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versions of that work to assert relational metadata</a:t>
            </a:r>
            <a:endParaRPr>
              <a:latin typeface="DM Sans"/>
              <a:ea typeface="DM Sans"/>
              <a:cs typeface="DM Sans"/>
              <a:sym typeface="DM Sans"/>
            </a:endParaRPr>
          </a:p>
          <a:p>
            <a:pPr marL="457200" lvl="0" indent="-317500" algn="l" rtl="0">
              <a:spcBef>
                <a:spcPts val="0"/>
              </a:spcBef>
              <a:spcAft>
                <a:spcPts val="0"/>
              </a:spcAft>
              <a:buSzPts val="1400"/>
              <a:buFont typeface="DM Sans"/>
              <a:buChar char="●"/>
            </a:pPr>
            <a:r>
              <a:rPr lang="en-GB">
                <a:latin typeface="DM Sans"/>
                <a:ea typeface="DM Sans"/>
                <a:cs typeface="DM Sans"/>
                <a:sym typeface="DM Sans"/>
              </a:rPr>
              <a:t>for an granting agency to hit an api and see these relationships asserted against the doi they registered, and have an eagle eye view of the lifecycle of a grant-funded publication</a:t>
            </a:r>
            <a:endParaRPr>
              <a:latin typeface="DM Sans"/>
              <a:ea typeface="DM Sans"/>
              <a:cs typeface="DM Sans"/>
              <a:sym typeface="DM Sans"/>
            </a:endParaRPr>
          </a:p>
        </p:txBody>
      </p:sp>
      <p:sp>
        <p:nvSpPr>
          <p:cNvPr id="74" name="Google Shape;74;p15"/>
          <p:cNvSpPr txBox="1">
            <a:spLocks noGrp="1"/>
          </p:cNvSpPr>
          <p:nvPr>
            <p:ph type="body" idx="2"/>
          </p:nvPr>
        </p:nvSpPr>
        <p:spPr>
          <a:xfrm>
            <a:off x="4832400" y="1152475"/>
            <a:ext cx="3999900" cy="369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b="1"/>
              <a:t>in theory, anything is possible!</a:t>
            </a:r>
            <a:r>
              <a:rPr lang="en-GB"/>
              <a:t> but what's </a:t>
            </a:r>
            <a:r>
              <a:rPr lang="en-GB" i="1"/>
              <a:t>likely</a:t>
            </a:r>
            <a:r>
              <a:rPr lang="en-GB"/>
              <a:t> is that somewhere in this workflow, the trolly comes off the tracks. </a:t>
            </a:r>
            <a:endParaRPr/>
          </a:p>
          <a:p>
            <a:pPr marL="0" lvl="0" indent="0" algn="l" rtl="0">
              <a:spcBef>
                <a:spcPts val="1200"/>
              </a:spcBef>
              <a:spcAft>
                <a:spcPts val="0"/>
              </a:spcAft>
              <a:buNone/>
            </a:pPr>
            <a:endParaRPr/>
          </a:p>
          <a:p>
            <a:pPr marL="0" lvl="0" indent="0" algn="l" rtl="0">
              <a:spcBef>
                <a:spcPts val="1200"/>
              </a:spcBef>
              <a:spcAft>
                <a:spcPts val="0"/>
              </a:spcAft>
              <a:buNone/>
            </a:pPr>
            <a:r>
              <a:rPr lang="en-GB" b="1"/>
              <a:t>this session</a:t>
            </a:r>
            <a:r>
              <a:rPr lang="en-GB"/>
              <a:t> is meant to give you a bit of an idea where we've been with funding metadata, the hot new metadata that's </a:t>
            </a:r>
            <a:r>
              <a:rPr lang="en-GB" i="1"/>
              <a:t>sweeping the nation</a:t>
            </a:r>
            <a:r>
              <a:rPr lang="en-GB"/>
              <a:t>. </a:t>
            </a:r>
            <a:endParaRPr/>
          </a:p>
          <a:p>
            <a:pPr marL="0" lvl="0" indent="0" algn="l" rtl="0">
              <a:spcBef>
                <a:spcPts val="1200"/>
              </a:spcBef>
              <a:spcAft>
                <a:spcPts val="0"/>
              </a:spcAft>
              <a:buNone/>
            </a:pPr>
            <a:endParaRPr/>
          </a:p>
          <a:p>
            <a:pPr marL="0" lvl="0" indent="0" algn="l" rtl="0">
              <a:spcBef>
                <a:spcPts val="1200"/>
              </a:spcBef>
              <a:spcAft>
                <a:spcPts val="1200"/>
              </a:spcAft>
              <a:buNone/>
            </a:pPr>
            <a:r>
              <a:rPr lang="en-GB"/>
              <a:t>what's happened so far, and what challenges still require solutions.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311700" y="445025"/>
            <a:ext cx="42603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comet</a:t>
            </a:r>
            <a:endParaRPr b="1">
              <a:latin typeface="Helvetica Neue"/>
              <a:ea typeface="Helvetica Neue"/>
              <a:cs typeface="Helvetica Neue"/>
              <a:sym typeface="Helvetica Neue"/>
            </a:endParaRPr>
          </a:p>
        </p:txBody>
      </p:sp>
      <p:sp>
        <p:nvSpPr>
          <p:cNvPr id="253" name="Google Shape;253;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GB" u="sng">
                <a:solidFill>
                  <a:schemeClr val="accent5"/>
                </a:solidFill>
                <a:latin typeface="DM Sans"/>
                <a:ea typeface="DM Sans"/>
                <a:cs typeface="DM Sans"/>
                <a:sym typeface="DM Sans"/>
                <a:hlinkClick r:id="rId3">
                  <a:extLst>
                    <a:ext uri="{A12FA001-AC4F-418D-AE19-62706E023703}">
                      <ahyp:hlinkClr xmlns:ahyp="http://schemas.microsoft.com/office/drawing/2018/hyperlinkcolor" val="tx"/>
                    </a:ext>
                  </a:extLst>
                </a:hlinkClick>
              </a:rPr>
              <a:t>comet</a:t>
            </a:r>
            <a:r>
              <a:rPr lang="en-GB">
                <a:latin typeface="DM Sans"/>
                <a:ea typeface="DM Sans"/>
                <a:cs typeface="DM Sans"/>
                <a:sym typeface="DM Sans"/>
              </a:rPr>
              <a:t> is an initiative spearheaded by california digital libraries. they're advocating for tools and infrastructure that would allow </a:t>
            </a:r>
            <a:r>
              <a:rPr lang="en-GB" i="1">
                <a:latin typeface="DM Sans"/>
                <a:ea typeface="DM Sans"/>
                <a:cs typeface="DM Sans"/>
                <a:sym typeface="DM Sans"/>
              </a:rPr>
              <a:t>community-driven</a:t>
            </a:r>
            <a:r>
              <a:rPr lang="en-GB">
                <a:latin typeface="DM Sans"/>
                <a:ea typeface="DM Sans"/>
                <a:cs typeface="DM Sans"/>
                <a:sym typeface="DM Sans"/>
              </a:rPr>
              <a:t> improvements to pid metadata (external to publisher or platform intent). </a:t>
            </a:r>
            <a:endParaRPr>
              <a:latin typeface="DM Sans"/>
              <a:ea typeface="DM Sans"/>
              <a:cs typeface="DM Sans"/>
              <a:sym typeface="DM Sans"/>
            </a:endParaRPr>
          </a:p>
          <a:p>
            <a:pPr marL="0" lvl="0" indent="0" algn="l" rtl="0">
              <a:spcBef>
                <a:spcPts val="1200"/>
              </a:spcBef>
              <a:spcAft>
                <a:spcPts val="1200"/>
              </a:spcAft>
              <a:buClr>
                <a:schemeClr val="dk1"/>
              </a:buClr>
              <a:buSzPts val="1100"/>
              <a:buFont typeface="Arial"/>
              <a:buNone/>
            </a:pPr>
            <a:r>
              <a:rPr lang="en-GB">
                <a:latin typeface="DM Sans"/>
                <a:ea typeface="DM Sans"/>
                <a:cs typeface="DM Sans"/>
                <a:sym typeface="DM Sans"/>
              </a:rPr>
              <a:t>they're supporters of the barcelona declaration, but they're also trying to find ways to make improvements to metadata that aren't so low-to-the-ground. they're looking at machine learning and nlp solutions also.</a:t>
            </a:r>
            <a:endParaRPr>
              <a:latin typeface="DM Sans"/>
              <a:ea typeface="DM Sans"/>
              <a:cs typeface="DM Sans"/>
              <a:sym typeface="DM Sans"/>
            </a:endParaRPr>
          </a:p>
        </p:txBody>
      </p:sp>
      <p:sp>
        <p:nvSpPr>
          <p:cNvPr id="254" name="Google Shape;254;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DM Sans"/>
                <a:ea typeface="DM Sans"/>
                <a:cs typeface="DM Sans"/>
                <a:sym typeface="DM Sans"/>
              </a:rPr>
              <a:t>over the last few years, crossref have been hugely invested in promoting metadata hygiene and have thrown significant support to organizations that can help. </a:t>
            </a:r>
            <a:endParaRPr>
              <a:latin typeface="DM Sans"/>
              <a:ea typeface="DM Sans"/>
              <a:cs typeface="DM Sans"/>
              <a:sym typeface="DM Sans"/>
            </a:endParaRPr>
          </a:p>
          <a:p>
            <a:pPr marL="0" lvl="0" indent="0" algn="l" rtl="0">
              <a:spcBef>
                <a:spcPts val="1200"/>
              </a:spcBef>
              <a:spcAft>
                <a:spcPts val="1200"/>
              </a:spcAft>
              <a:buNone/>
            </a:pPr>
            <a:r>
              <a:rPr lang="en-GB">
                <a:latin typeface="DM Sans"/>
                <a:ea typeface="DM Sans"/>
                <a:cs typeface="DM Sans"/>
                <a:sym typeface="DM Sans"/>
              </a:rPr>
              <a:t>in partnership with pkp, for example, they've been working together to create resources for – and widespread promotion of – upgrading ojs software to improve metadata functionality. they know upgrading is sometimes a hurdle, and they're doing their best to help pkp provide more resources. </a:t>
            </a:r>
            <a:endParaRPr>
              <a:latin typeface="DM Sans"/>
              <a:ea typeface="DM Sans"/>
              <a:cs typeface="DM Sans"/>
              <a:sym typeface="DM Sans"/>
            </a:endParaRPr>
          </a:p>
        </p:txBody>
      </p:sp>
      <p:sp>
        <p:nvSpPr>
          <p:cNvPr id="255" name="Google Shape;255;p42"/>
          <p:cNvSpPr txBox="1">
            <a:spLocks noGrp="1"/>
          </p:cNvSpPr>
          <p:nvPr>
            <p:ph type="title"/>
          </p:nvPr>
        </p:nvSpPr>
        <p:spPr>
          <a:xfrm>
            <a:off x="4832400" y="445025"/>
            <a:ext cx="3447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crossref</a:t>
            </a:r>
            <a:endParaRPr b="1">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b="1">
                <a:latin typeface="Helvetica Neue"/>
                <a:ea typeface="Helvetica Neue"/>
                <a:cs typeface="Helvetica Neue"/>
                <a:sym typeface="Helvetica Neue"/>
              </a:rPr>
              <a:t>so, what's the take-away?</a:t>
            </a:r>
            <a:endParaRPr b="1">
              <a:latin typeface="Helvetica Neue"/>
              <a:ea typeface="Helvetica Neue"/>
              <a:cs typeface="Helvetica Neue"/>
              <a:sym typeface="Helvetica Neue"/>
            </a:endParaRPr>
          </a:p>
        </p:txBody>
      </p:sp>
      <p:sp>
        <p:nvSpPr>
          <p:cNvPr id="261" name="Google Shape;261;p4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latin typeface="DM Sans"/>
                <a:ea typeface="DM Sans"/>
                <a:cs typeface="DM Sans"/>
                <a:sym typeface="DM Sans"/>
              </a:rPr>
              <a:t>this is a multivalent challenge. responsibility for better metadata around funding and reporting is shared across a huge range of folks.</a:t>
            </a:r>
            <a:endParaRPr>
              <a:latin typeface="DM Sans"/>
              <a:ea typeface="DM Sans"/>
              <a:cs typeface="DM Sans"/>
              <a:sym typeface="DM Sans"/>
            </a:endParaRPr>
          </a:p>
        </p:txBody>
      </p:sp>
      <p:sp>
        <p:nvSpPr>
          <p:cNvPr id="262" name="Google Shape;262;p43"/>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DM Sans"/>
              <a:buChar char="●"/>
            </a:pPr>
            <a:r>
              <a:rPr lang="en-GB">
                <a:latin typeface="DM Sans"/>
                <a:ea typeface="DM Sans"/>
                <a:cs typeface="DM Sans"/>
                <a:sym typeface="DM Sans"/>
              </a:rPr>
              <a:t>pid registration agencies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research funders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institutional research offices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authors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publishers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platform developers and maintainers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librarians</a:t>
            </a:r>
            <a:endParaRPr>
              <a:latin typeface="DM Sans"/>
              <a:ea typeface="DM Sans"/>
              <a:cs typeface="DM Sans"/>
              <a:sym typeface="DM Sans"/>
            </a:endParaRPr>
          </a:p>
          <a:p>
            <a:pPr marL="457200" lvl="0" indent="-342900" algn="l" rtl="0">
              <a:spcBef>
                <a:spcPts val="0"/>
              </a:spcBef>
              <a:spcAft>
                <a:spcPts val="0"/>
              </a:spcAft>
              <a:buSzPts val="1800"/>
              <a:buFont typeface="DM Sans"/>
              <a:buChar char="●"/>
            </a:pPr>
            <a:r>
              <a:rPr lang="en-GB">
                <a:latin typeface="DM Sans"/>
                <a:ea typeface="DM Sans"/>
                <a:cs typeface="DM Sans"/>
                <a:sym typeface="DM Sans"/>
              </a:rPr>
              <a:t>communities of practice</a:t>
            </a:r>
            <a:endParaRPr>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i often liken this open infrastructure to a municipal water system. i think, probably, it's a bit more apt to compare it to a bunch of </a:t>
            </a:r>
            <a:r>
              <a:rPr lang="en-GB" sz="2500" b="1" i="1">
                <a:latin typeface="Helvetica Neue"/>
                <a:ea typeface="Helvetica Neue"/>
                <a:cs typeface="Helvetica Neue"/>
                <a:sym typeface="Helvetica Neue"/>
              </a:rPr>
              <a:t>sort of connected</a:t>
            </a:r>
            <a:r>
              <a:rPr lang="en-GB" sz="2500" b="1">
                <a:latin typeface="Helvetica Neue"/>
                <a:ea typeface="Helvetica Neue"/>
                <a:cs typeface="Helvetica Neue"/>
                <a:sym typeface="Helvetica Neue"/>
              </a:rPr>
              <a:t> </a:t>
            </a:r>
            <a:r>
              <a:rPr lang="en-GB" sz="2500" b="1" i="1">
                <a:latin typeface="Helvetica Neue"/>
                <a:ea typeface="Helvetica Neue"/>
                <a:cs typeface="Helvetica Neue"/>
                <a:sym typeface="Helvetica Neue"/>
              </a:rPr>
              <a:t>liquid systems that don't all work the same way and in some cases aren't compatible and in other cases are maintained by people who want us to drink worse water… and uhh…</a:t>
            </a:r>
            <a:endParaRPr sz="2500" b="1">
              <a:latin typeface="Helvetica Neue"/>
              <a:ea typeface="Helvetica Neue"/>
              <a:cs typeface="Helvetica Neue"/>
              <a:sym typeface="Helvetica Neue"/>
            </a:endParaRPr>
          </a:p>
          <a:p>
            <a:pPr marL="0" lvl="0" indent="0" algn="l" rtl="0">
              <a:spcBef>
                <a:spcPts val="0"/>
              </a:spcBef>
              <a:spcAft>
                <a:spcPts val="0"/>
              </a:spcAft>
              <a:buNone/>
            </a:pPr>
            <a:endParaRPr sz="2500" b="1">
              <a:latin typeface="Helvetica Neue"/>
              <a:ea typeface="Helvetica Neue"/>
              <a:cs typeface="Helvetica Neue"/>
              <a:sym typeface="Helvetica Neue"/>
            </a:endParaRPr>
          </a:p>
          <a:p>
            <a:pPr marL="0" lvl="0" indent="0" algn="l" rtl="0">
              <a:spcBef>
                <a:spcPts val="0"/>
              </a:spcBef>
              <a:spcAft>
                <a:spcPts val="0"/>
              </a:spcAft>
              <a:buNone/>
            </a:pPr>
            <a:r>
              <a:rPr lang="en-GB" sz="2500" b="1">
                <a:latin typeface="Helvetica Neue"/>
                <a:ea typeface="Helvetica Neue"/>
                <a:cs typeface="Helvetica Neue"/>
                <a:sym typeface="Helvetica Neue"/>
              </a:rPr>
              <a:t>i guess what i'm saying is that being able to drink from the hose doesn't mean the water is clean. </a:t>
            </a:r>
            <a:endParaRPr sz="2500" b="1">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it is important we govern our expectations.</a:t>
            </a:r>
            <a:endParaRPr sz="2500" b="1">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even if we had 100% pid adoption </a:t>
            </a:r>
            <a:r>
              <a:rPr lang="en-GB" sz="2500" b="1" i="1">
                <a:latin typeface="Helvetica Neue"/>
                <a:ea typeface="Helvetica Neue"/>
                <a:cs typeface="Helvetica Neue"/>
                <a:sym typeface="Helvetica Neue"/>
              </a:rPr>
              <a:t>today</a:t>
            </a:r>
            <a:r>
              <a:rPr lang="en-GB" sz="2500" b="1">
                <a:latin typeface="Helvetica Neue"/>
                <a:ea typeface="Helvetica Neue"/>
                <a:cs typeface="Helvetica Neue"/>
                <a:sym typeface="Helvetica Neue"/>
              </a:rPr>
              <a:t>, on the other side we'd still come out the other side with a deeply tangled string of christmas lights with many missing bulbs. what's vital here, is that we keep abreast of the conversation, and lend a voice of support to open infrastructure providers and developers where we can! </a:t>
            </a:r>
            <a:endParaRPr sz="2500" b="1">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7"/>
          <p:cNvSpPr txBox="1">
            <a:spLocks noGrp="1"/>
          </p:cNvSpPr>
          <p:nvPr>
            <p:ph type="title"/>
          </p:nvPr>
        </p:nvSpPr>
        <p:spPr>
          <a:xfrm>
            <a:off x="311700" y="703650"/>
            <a:ext cx="8520600" cy="373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500" b="1">
                <a:latin typeface="Helvetica Neue"/>
                <a:ea typeface="Helvetica Neue"/>
                <a:cs typeface="Helvetica Neue"/>
                <a:sym typeface="Helvetica Neue"/>
              </a:rPr>
              <a:t>thank you! questions?!</a:t>
            </a:r>
            <a:endParaRPr sz="2500" b="1">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03D1782-DBF8-8992-779A-7B1BEC40580E}"/>
              </a:ext>
            </a:extLst>
          </p:cNvPr>
          <p:cNvSpPr>
            <a:spLocks noGrp="1"/>
          </p:cNvSpPr>
          <p:nvPr>
            <p:ph type="title"/>
          </p:nvPr>
        </p:nvSpPr>
        <p:spPr/>
        <p:txBody>
          <a:bodyPr/>
          <a:lstStyle/>
          <a:p>
            <a:r>
              <a:rPr lang="en-US">
                <a:latin typeface="Arial"/>
                <a:ea typeface="Verdana"/>
                <a:cs typeface="Arial"/>
              </a:rPr>
              <a:t>Persistent Identifiers (PIDs) in Canada</a:t>
            </a:r>
            <a:endParaRPr lang="en-US"/>
          </a:p>
        </p:txBody>
      </p:sp>
      <p:sp>
        <p:nvSpPr>
          <p:cNvPr id="4" name="Slide Number Placeholder 3">
            <a:extLst>
              <a:ext uri="{FF2B5EF4-FFF2-40B4-BE49-F238E27FC236}">
                <a16:creationId xmlns:a16="http://schemas.microsoft.com/office/drawing/2014/main" id="{2E845040-FFE2-015D-B8F2-EF513BAC7D17}"/>
              </a:ext>
            </a:extLst>
          </p:cNvPr>
          <p:cNvSpPr>
            <a:spLocks noGrp="1"/>
          </p:cNvSpPr>
          <p:nvPr>
            <p:ph type="sldNum" sz="quarter" idx="12"/>
            <p:custDataLst>
              <p:tags r:id="rId1"/>
            </p:custDataLst>
          </p:nvPr>
        </p:nvSpPr>
        <p:spPr>
          <a:prstGeom prst="rect">
            <a:avLst/>
          </a:prstGeom>
        </p:spPr>
        <p:txBody>
          <a:bodyPr vert="horz" lIns="0" tIns="0" rIns="0" bIns="0" rtlCol="0" anchor="b" anchorCtr="0"/>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buClrTx/>
            </a:pPr>
            <a:fld id="{3C9533AE-A712-CF41-A409-5A780E65BBC7}" type="slidenum">
              <a:rPr lang="en-US">
                <a:solidFill>
                  <a:prstClr val="black"/>
                </a:solidFill>
              </a:rPr>
              <a:pPr>
                <a:buClrTx/>
              </a:pPr>
              <a:t>4</a:t>
            </a:fld>
            <a:endParaRPr lang="en-US">
              <a:solidFill>
                <a:prstClr val="black"/>
              </a:solidFill>
            </a:endParaRPr>
          </a:p>
        </p:txBody>
      </p:sp>
      <p:sp>
        <p:nvSpPr>
          <p:cNvPr id="5" name="Content Placeholder 2">
            <a:extLst>
              <a:ext uri="{FF2B5EF4-FFF2-40B4-BE49-F238E27FC236}">
                <a16:creationId xmlns:a16="http://schemas.microsoft.com/office/drawing/2014/main" id="{1C5D001A-BD81-D2E4-768A-94A6379FA3B4}"/>
              </a:ext>
            </a:extLst>
          </p:cNvPr>
          <p:cNvSpPr txBox="1">
            <a:spLocks/>
          </p:cNvSpPr>
          <p:nvPr>
            <p:custDataLst>
              <p:tags r:id="rId2"/>
            </p:custDataLst>
          </p:nvPr>
        </p:nvSpPr>
        <p:spPr>
          <a:xfrm>
            <a:off x="4657382" y="1340495"/>
            <a:ext cx="4226316" cy="2811620"/>
          </a:xfrm>
          <a:prstGeom prst="rect">
            <a:avLst/>
          </a:prstGeom>
        </p:spPr>
        <p:txBody>
          <a:bodyPr vert="horz" lIns="68580" tIns="34290" rIns="68580" bIns="34290" numCol="1"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5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endParaRPr lang="en-CA" sz="2175">
              <a:solidFill>
                <a:prstClr val="black"/>
              </a:solidFill>
            </a:endParaRPr>
          </a:p>
        </p:txBody>
      </p:sp>
      <p:sp>
        <p:nvSpPr>
          <p:cNvPr id="2" name="Rectangle: Rounded Corners 1">
            <a:extLst>
              <a:ext uri="{FF2B5EF4-FFF2-40B4-BE49-F238E27FC236}">
                <a16:creationId xmlns:a16="http://schemas.microsoft.com/office/drawing/2014/main" id="{1EC872F8-27E0-C969-7518-8CF6FA274BB1}"/>
              </a:ext>
            </a:extLst>
          </p:cNvPr>
          <p:cNvSpPr/>
          <p:nvPr/>
        </p:nvSpPr>
        <p:spPr>
          <a:xfrm>
            <a:off x="874793" y="1537855"/>
            <a:ext cx="8132016" cy="1523500"/>
          </a:xfrm>
          <a:prstGeom prst="roundRect">
            <a:avLst/>
          </a:prstGeom>
          <a:solidFill>
            <a:schemeClr val="accent5">
              <a:lumMod val="20000"/>
              <a:lumOff val="80000"/>
            </a:schemeClr>
          </a:solidFill>
          <a:ln>
            <a:solidFill>
              <a:schemeClr val="accent5">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6" name="Rectangle 17">
            <a:extLst>
              <a:ext uri="{FF2B5EF4-FFF2-40B4-BE49-F238E27FC236}">
                <a16:creationId xmlns:a16="http://schemas.microsoft.com/office/drawing/2014/main" id="{0EA5C746-36C6-3F20-3DE4-3B775BD2EF44}"/>
              </a:ext>
            </a:extLst>
          </p:cNvPr>
          <p:cNvSpPr/>
          <p:nvPr/>
        </p:nvSpPr>
        <p:spPr>
          <a:xfrm>
            <a:off x="1376528" y="3084125"/>
            <a:ext cx="6743700" cy="1693718"/>
          </a:xfrm>
          <a:prstGeom prst="upArrowCallou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F5742BEB-41BB-FA64-E256-F1DB978D3D89}"/>
              </a:ext>
            </a:extLst>
          </p:cNvPr>
          <p:cNvSpPr txBox="1"/>
          <p:nvPr/>
        </p:nvSpPr>
        <p:spPr>
          <a:xfrm>
            <a:off x="6103824" y="1900870"/>
            <a:ext cx="2816896" cy="900246"/>
          </a:xfrm>
          <a:prstGeom prst="rect">
            <a:avLst/>
          </a:prstGeom>
          <a:noFill/>
        </p:spPr>
        <p:txBody>
          <a:bodyPr wrap="square" lIns="68580" tIns="34290" rIns="68580" bIns="34290" anchor="t">
            <a:spAutoFit/>
          </a:bodyPr>
          <a:lstStyle/>
          <a:p>
            <a:pPr defTabSz="685800">
              <a:buClrTx/>
            </a:pPr>
            <a:r>
              <a:rPr lang="en-US" sz="1350" b="1" kern="1200" dirty="0">
                <a:solidFill>
                  <a:prstClr val="black"/>
                </a:solidFill>
                <a:ea typeface="+mn-ea"/>
              </a:rPr>
              <a:t>DataCite Canada Consortium</a:t>
            </a:r>
          </a:p>
          <a:p>
            <a:pPr lvl="1" defTabSz="685800">
              <a:buClrTx/>
              <a:buFont typeface="Arial,Sans-Serif"/>
              <a:buChar char="•"/>
            </a:pPr>
            <a:r>
              <a:rPr lang="en-US" sz="1350" kern="1200" dirty="0">
                <a:solidFill>
                  <a:prstClr val="black"/>
                </a:solidFill>
                <a:ea typeface="+mn-ea"/>
              </a:rPr>
              <a:t> 95 members (including CFI)</a:t>
            </a:r>
          </a:p>
          <a:p>
            <a:pPr lvl="1" defTabSz="685800">
              <a:buClrTx/>
              <a:buFont typeface="Arial,Sans-Serif"/>
              <a:buChar char="•"/>
            </a:pPr>
            <a:r>
              <a:rPr lang="en-US" sz="1350" kern="1200" dirty="0">
                <a:solidFill>
                  <a:prstClr val="black"/>
                </a:solidFill>
                <a:ea typeface="+mn-ea"/>
              </a:rPr>
              <a:t> 126 repositories</a:t>
            </a:r>
            <a:endParaRPr lang="en-US" sz="1350" kern="1200" dirty="0">
              <a:solidFill>
                <a:prstClr val="black"/>
              </a:solidFill>
              <a:ea typeface="Calibri" panose="020F0502020204030204"/>
            </a:endParaRPr>
          </a:p>
          <a:p>
            <a:pPr lvl="1" defTabSz="685800">
              <a:buClrTx/>
              <a:buFont typeface="Arial,Sans-Serif"/>
              <a:buChar char="•"/>
            </a:pPr>
            <a:r>
              <a:rPr lang="en-US" sz="1350" kern="1200" dirty="0">
                <a:solidFill>
                  <a:prstClr val="black"/>
                </a:solidFill>
                <a:ea typeface="+mn-ea"/>
              </a:rPr>
              <a:t> &gt;775,000 DOIs</a:t>
            </a:r>
            <a:endParaRPr lang="en-US" sz="1350" kern="1200" dirty="0">
              <a:solidFill>
                <a:prstClr val="black"/>
              </a:solidFill>
              <a:ea typeface="Calibri" panose="020F0502020204030204"/>
            </a:endParaRPr>
          </a:p>
        </p:txBody>
      </p:sp>
      <p:pic>
        <p:nvPicPr>
          <p:cNvPr id="8" name="Picture 6">
            <a:extLst>
              <a:ext uri="{FF2B5EF4-FFF2-40B4-BE49-F238E27FC236}">
                <a16:creationId xmlns:a16="http://schemas.microsoft.com/office/drawing/2014/main" id="{5666A061-B34F-4B1C-B123-2350EB448FD8}"/>
              </a:ext>
            </a:extLst>
          </p:cNvPr>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5043655" y="1781790"/>
            <a:ext cx="1046019" cy="10356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ack and white circle&#10;&#10;Description automatically generated with low confidence">
            <a:extLst>
              <a:ext uri="{FF2B5EF4-FFF2-40B4-BE49-F238E27FC236}">
                <a16:creationId xmlns:a16="http://schemas.microsoft.com/office/drawing/2014/main" id="{000C75ED-745E-723C-934B-082C3CB1E1E3}"/>
              </a:ext>
            </a:extLst>
          </p:cNvPr>
          <p:cNvPicPr>
            <a:picLocks noChangeAspect="1"/>
          </p:cNvPicPr>
          <p:nvPr/>
        </p:nvPicPr>
        <p:blipFill>
          <a:blip r:embed="rId9"/>
          <a:stretch>
            <a:fillRect/>
          </a:stretch>
        </p:blipFill>
        <p:spPr>
          <a:xfrm>
            <a:off x="1079608" y="1742269"/>
            <a:ext cx="1047333" cy="1026082"/>
          </a:xfrm>
          <a:prstGeom prst="rect">
            <a:avLst/>
          </a:prstGeom>
        </p:spPr>
      </p:pic>
      <p:pic>
        <p:nvPicPr>
          <p:cNvPr id="10" name="Picture 9" descr="Text&#10;&#10;Description automatically generated">
            <a:extLst>
              <a:ext uri="{FF2B5EF4-FFF2-40B4-BE49-F238E27FC236}">
                <a16:creationId xmlns:a16="http://schemas.microsoft.com/office/drawing/2014/main" id="{6AAD8115-3092-449B-2AD0-7CB7921D5C68}"/>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val="0"/>
              </a:ext>
            </a:extLst>
          </a:blip>
          <a:srcRect/>
          <a:stretch>
            <a:fillRect/>
          </a:stretch>
        </p:blipFill>
        <p:spPr bwMode="auto">
          <a:xfrm>
            <a:off x="4591197" y="4110495"/>
            <a:ext cx="3119203" cy="395641"/>
          </a:xfrm>
          <a:prstGeom prst="rect">
            <a:avLst/>
          </a:prstGeom>
          <a:noFill/>
          <a:ln>
            <a:noFill/>
          </a:ln>
        </p:spPr>
      </p:pic>
      <p:sp>
        <p:nvSpPr>
          <p:cNvPr id="11" name="TextBox 10">
            <a:extLst>
              <a:ext uri="{FF2B5EF4-FFF2-40B4-BE49-F238E27FC236}">
                <a16:creationId xmlns:a16="http://schemas.microsoft.com/office/drawing/2014/main" id="{DC10B754-FD3B-0F9A-FD59-B6A6C3849BB8}"/>
              </a:ext>
            </a:extLst>
          </p:cNvPr>
          <p:cNvSpPr txBox="1"/>
          <p:nvPr/>
        </p:nvSpPr>
        <p:spPr>
          <a:xfrm>
            <a:off x="2105439" y="1742269"/>
            <a:ext cx="2938216"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buClrTx/>
            </a:pPr>
            <a:r>
              <a:rPr lang="en-US" sz="1350" b="1" kern="1200" dirty="0">
                <a:solidFill>
                  <a:prstClr val="black"/>
                </a:solidFill>
                <a:latin typeface="Arial" panose="020B0604020202020204" pitchFamily="34" charset="0"/>
                <a:ea typeface="+mn-ea"/>
                <a:cs typeface="Arial" panose="020B0604020202020204" pitchFamily="34" charset="0"/>
              </a:rPr>
              <a:t>ORCID Canada Consortium</a:t>
            </a:r>
          </a:p>
          <a:p>
            <a:pPr marL="214313" indent="-214313" defTabSz="685800">
              <a:buClrTx/>
              <a:buFont typeface="Arial" panose="020B0604020202020204" pitchFamily="34" charset="0"/>
              <a:buChar char="•"/>
            </a:pPr>
            <a:r>
              <a:rPr lang="en-US" sz="1350" b="1" kern="1200" dirty="0">
                <a:solidFill>
                  <a:prstClr val="black"/>
                </a:solidFill>
                <a:latin typeface="Arial" panose="020B0604020202020204" pitchFamily="34" charset="0"/>
                <a:ea typeface="+mn-ea"/>
                <a:cs typeface="Arial" panose="020B0604020202020204" pitchFamily="34" charset="0"/>
              </a:rPr>
              <a:t> </a:t>
            </a:r>
            <a:r>
              <a:rPr lang="en-US" sz="1350" kern="1200" dirty="0">
                <a:solidFill>
                  <a:prstClr val="black"/>
                </a:solidFill>
                <a:latin typeface="Arial" panose="020B0604020202020204" pitchFamily="34" charset="0"/>
                <a:ea typeface="+mn-ea"/>
                <a:cs typeface="Arial" panose="020B0604020202020204" pitchFamily="34" charset="0"/>
              </a:rPr>
              <a:t>63 members (all U15)</a:t>
            </a:r>
          </a:p>
          <a:p>
            <a:pPr marL="557213" lvl="1" indent="-214313" defTabSz="685800">
              <a:buClrTx/>
              <a:buFont typeface="Arial" panose="020B0604020202020204" pitchFamily="34" charset="0"/>
              <a:buChar char="•"/>
            </a:pPr>
            <a:r>
              <a:rPr lang="en-US" sz="1350" kern="1200" dirty="0">
                <a:solidFill>
                  <a:prstClr val="black"/>
                </a:solidFill>
                <a:latin typeface="Arial" panose="020B0604020202020204" pitchFamily="34" charset="0"/>
                <a:ea typeface="+mn-ea"/>
                <a:cs typeface="Arial" panose="020B0604020202020204" pitchFamily="34" charset="0"/>
              </a:rPr>
              <a:t>SSHRC, NSERC, CFI, FRQ</a:t>
            </a:r>
          </a:p>
          <a:p>
            <a:pPr marL="214313" indent="-214313" defTabSz="685800">
              <a:buClrTx/>
              <a:buFont typeface="Arial" panose="020B0604020202020204" pitchFamily="34" charset="0"/>
              <a:buChar char="•"/>
            </a:pPr>
            <a:r>
              <a:rPr lang="en-US" sz="1350" kern="1200" dirty="0">
                <a:solidFill>
                  <a:prstClr val="black"/>
                </a:solidFill>
                <a:latin typeface="Arial" panose="020B0604020202020204" pitchFamily="34" charset="0"/>
                <a:ea typeface="+mn-ea"/>
                <a:cs typeface="Arial" panose="020B0604020202020204" pitchFamily="34" charset="0"/>
              </a:rPr>
              <a:t> 95 system integrations</a:t>
            </a:r>
          </a:p>
          <a:p>
            <a:pPr marL="214313" indent="-214313" defTabSz="685800">
              <a:buClrTx/>
              <a:buFont typeface="Arial" panose="020B0604020202020204" pitchFamily="34" charset="0"/>
              <a:buChar char="•"/>
            </a:pPr>
            <a:r>
              <a:rPr lang="en-US" sz="1350" kern="1200" dirty="0">
                <a:solidFill>
                  <a:prstClr val="black"/>
                </a:solidFill>
                <a:latin typeface="Arial" panose="020B0604020202020204" pitchFamily="34" charset="0"/>
                <a:ea typeface="+mn-ea"/>
                <a:cs typeface="Arial" panose="020B0604020202020204" pitchFamily="34" charset="0"/>
              </a:rPr>
              <a:t> 180K of 280K active iDs (.ca)</a:t>
            </a:r>
          </a:p>
        </p:txBody>
      </p:sp>
      <p:pic>
        <p:nvPicPr>
          <p:cNvPr id="12" name="Picture 11" descr="A red lines on a black background&#10;&#10;Description automatically generated">
            <a:extLst>
              <a:ext uri="{FF2B5EF4-FFF2-40B4-BE49-F238E27FC236}">
                <a16:creationId xmlns:a16="http://schemas.microsoft.com/office/drawing/2014/main" id="{B6586F2A-2C64-58EE-1A55-68BE46942813}"/>
              </a:ext>
            </a:extLst>
          </p:cNvPr>
          <p:cNvPicPr>
            <a:picLocks noChangeAspect="1"/>
          </p:cNvPicPr>
          <p:nvPr/>
        </p:nvPicPr>
        <p:blipFill>
          <a:blip r:embed="rId11"/>
          <a:stretch>
            <a:fillRect/>
          </a:stretch>
        </p:blipFill>
        <p:spPr>
          <a:xfrm>
            <a:off x="2006458" y="3766633"/>
            <a:ext cx="2057400" cy="902461"/>
          </a:xfrm>
          <a:prstGeom prst="rect">
            <a:avLst/>
          </a:prstGeom>
        </p:spPr>
      </p:pic>
    </p:spTree>
    <p:extLst>
      <p:ext uri="{BB962C8B-B14F-4D97-AF65-F5344CB8AC3E}">
        <p14:creationId xmlns:p14="http://schemas.microsoft.com/office/powerpoint/2010/main" val="706362900"/>
      </p:ext>
    </p:extLst>
  </p:cSld>
  <p:clrMapOvr>
    <a:masterClrMapping/>
  </p:clrMapOvr>
  <p:extLst>
    <p:ext uri="{6950BFC3-D8DA-4A85-94F7-54DA5524770B}">
      <p188:commentRel xmlns:p188="http://schemas.microsoft.com/office/powerpoint/2018/8/main" r:id="rId7"/>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AF2EAE-B195-FA52-99F7-D0E0BCC95D0D}"/>
              </a:ext>
            </a:extLst>
          </p:cNvPr>
          <p:cNvSpPr>
            <a:spLocks noGrp="1"/>
          </p:cNvSpPr>
          <p:nvPr>
            <p:ph type="title"/>
          </p:nvPr>
        </p:nvSpPr>
        <p:spPr>
          <a:xfrm>
            <a:off x="773436" y="-2209"/>
            <a:ext cx="7886700" cy="880898"/>
          </a:xfrm>
        </p:spPr>
        <p:txBody>
          <a:bodyPr>
            <a:normAutofit/>
          </a:bodyPr>
          <a:lstStyle/>
          <a:p>
            <a:r>
              <a:rPr lang="fr-CA">
                <a:latin typeface="Arial"/>
                <a:ea typeface="Verdana"/>
                <a:cs typeface="Arial"/>
              </a:rPr>
              <a:t>Canadian PID </a:t>
            </a:r>
            <a:r>
              <a:rPr lang="fr-CA" err="1">
                <a:latin typeface="Arial"/>
                <a:ea typeface="Verdana"/>
                <a:cs typeface="Arial"/>
              </a:rPr>
              <a:t>Strategy</a:t>
            </a:r>
          </a:p>
        </p:txBody>
      </p:sp>
      <p:grpSp>
        <p:nvGrpSpPr>
          <p:cNvPr id="17" name="Group 16">
            <a:extLst>
              <a:ext uri="{FF2B5EF4-FFF2-40B4-BE49-F238E27FC236}">
                <a16:creationId xmlns:a16="http://schemas.microsoft.com/office/drawing/2014/main" id="{F60EC791-3EFC-AB5D-0039-B05380C1DEE4}"/>
              </a:ext>
            </a:extLst>
          </p:cNvPr>
          <p:cNvGrpSpPr/>
          <p:nvPr/>
        </p:nvGrpSpPr>
        <p:grpSpPr>
          <a:xfrm>
            <a:off x="773041" y="1208824"/>
            <a:ext cx="3530126" cy="1597232"/>
            <a:chOff x="1133677" y="1859554"/>
            <a:chExt cx="8204789" cy="2391927"/>
          </a:xfrm>
        </p:grpSpPr>
        <p:sp>
          <p:nvSpPr>
            <p:cNvPr id="18" name="TextBox 17">
              <a:extLst>
                <a:ext uri="{FF2B5EF4-FFF2-40B4-BE49-F238E27FC236}">
                  <a16:creationId xmlns:a16="http://schemas.microsoft.com/office/drawing/2014/main" id="{CF41331B-8538-33BC-EC0F-601B539D53C2}"/>
                </a:ext>
              </a:extLst>
            </p:cNvPr>
            <p:cNvSpPr txBox="1"/>
            <p:nvPr/>
          </p:nvSpPr>
          <p:spPr>
            <a:xfrm>
              <a:off x="1141167" y="2209883"/>
              <a:ext cx="8197299" cy="2041598"/>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p>
              <a:pPr marL="257175" lvl="1" indent="-257175" defTabSz="685800">
                <a:spcBef>
                  <a:spcPts val="150"/>
                </a:spcBef>
                <a:spcAft>
                  <a:spcPts val="150"/>
                </a:spcAft>
                <a:buClrTx/>
                <a:buFont typeface="Arial,Sans-Serif"/>
                <a:buChar char="•"/>
              </a:pPr>
              <a:r>
                <a:rPr lang="en-US" sz="1425" kern="1200">
                  <a:solidFill>
                    <a:prstClr val="black">
                      <a:hueOff val="0"/>
                      <a:satOff val="0"/>
                      <a:lumOff val="0"/>
                      <a:alphaOff val="0"/>
                    </a:prstClr>
                  </a:solidFill>
                  <a:latin typeface="Arial"/>
                  <a:ea typeface="Calibri" panose="020F0502020204030204"/>
                  <a:cs typeface="Arial"/>
                </a:rPr>
                <a:t>Collaborative and Community-driven</a:t>
              </a:r>
              <a:endParaRPr lang="en-US" sz="1425" kern="1200">
                <a:solidFill>
                  <a:prstClr val="black">
                    <a:hueOff val="0"/>
                    <a:satOff val="0"/>
                    <a:lumOff val="0"/>
                    <a:alphaOff val="0"/>
                  </a:prstClr>
                </a:solidFill>
                <a:latin typeface="Arial"/>
                <a:cs typeface="Arial"/>
              </a:endParaRPr>
            </a:p>
            <a:p>
              <a:pPr marL="257175" lvl="1" indent="-257175" defTabSz="685800">
                <a:spcBef>
                  <a:spcPts val="150"/>
                </a:spcBef>
                <a:spcAft>
                  <a:spcPts val="150"/>
                </a:spcAft>
                <a:buClrTx/>
                <a:buFont typeface="Arial,Sans-Serif"/>
                <a:buChar char="•"/>
              </a:pPr>
              <a:r>
                <a:rPr lang="en-US" sz="1425" kern="1200">
                  <a:solidFill>
                    <a:prstClr val="black">
                      <a:hueOff val="0"/>
                      <a:satOff val="0"/>
                      <a:lumOff val="0"/>
                      <a:alphaOff val="0"/>
                    </a:prstClr>
                  </a:solidFill>
                  <a:latin typeface="Arial"/>
                  <a:ea typeface="Calibri" panose="020F0502020204030204"/>
                  <a:cs typeface="Arial"/>
                </a:rPr>
                <a:t>National funding to support centralized initiatives</a:t>
              </a:r>
            </a:p>
            <a:p>
              <a:pPr marL="257175" lvl="1" indent="-257175" defTabSz="685800">
                <a:spcBef>
                  <a:spcPts val="150"/>
                </a:spcBef>
                <a:spcAft>
                  <a:spcPts val="150"/>
                </a:spcAft>
                <a:buClrTx/>
                <a:buFont typeface="Arial,Sans-Serif"/>
                <a:buChar char="•"/>
              </a:pPr>
              <a:r>
                <a:rPr lang="en-US" sz="1425" kern="1200">
                  <a:solidFill>
                    <a:prstClr val="black">
                      <a:hueOff val="0"/>
                      <a:satOff val="0"/>
                      <a:lumOff val="0"/>
                      <a:alphaOff val="0"/>
                    </a:prstClr>
                  </a:solidFill>
                  <a:latin typeface="Arial"/>
                  <a:ea typeface="Calibri" panose="020F0502020204030204"/>
                  <a:cs typeface="Arial"/>
                </a:rPr>
                <a:t>National policies (Open Science)</a:t>
              </a:r>
              <a:endParaRPr lang="en-US" sz="1425" kern="1200">
                <a:solidFill>
                  <a:prstClr val="black">
                    <a:hueOff val="0"/>
                    <a:satOff val="0"/>
                    <a:lumOff val="0"/>
                    <a:alphaOff val="0"/>
                  </a:prstClr>
                </a:solidFill>
                <a:latin typeface="Calibri" panose="020F0502020204030204"/>
                <a:ea typeface="Calibri" panose="020F0502020204030204"/>
                <a:cs typeface="Calibri" panose="020F0502020204030204"/>
              </a:endParaRPr>
            </a:p>
            <a:p>
              <a:pPr marL="257175" lvl="1" indent="-257175" defTabSz="685800">
                <a:buClrTx/>
                <a:buFont typeface="Arial"/>
                <a:buChar char="•"/>
              </a:pPr>
              <a:endParaRPr lang="en-US" sz="1350" kern="1200">
                <a:solidFill>
                  <a:prstClr val="black">
                    <a:hueOff val="0"/>
                    <a:satOff val="0"/>
                    <a:lumOff val="0"/>
                    <a:alphaOff val="0"/>
                  </a:prstClr>
                </a:solidFill>
                <a:latin typeface="Arial"/>
                <a:cs typeface="Arial"/>
              </a:endParaRPr>
            </a:p>
          </p:txBody>
        </p:sp>
        <p:sp>
          <p:nvSpPr>
            <p:cNvPr id="19" name="Rectangle: Rounded Corners 18">
              <a:extLst>
                <a:ext uri="{FF2B5EF4-FFF2-40B4-BE49-F238E27FC236}">
                  <a16:creationId xmlns:a16="http://schemas.microsoft.com/office/drawing/2014/main" id="{C035D9B2-806C-335A-B308-C09AC9210B70}"/>
                </a:ext>
              </a:extLst>
            </p:cNvPr>
            <p:cNvSpPr txBox="1"/>
            <p:nvPr/>
          </p:nvSpPr>
          <p:spPr>
            <a:xfrm>
              <a:off x="1133677" y="1859554"/>
              <a:ext cx="6728872" cy="451625"/>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p>
              <a:pPr defTabSz="400050">
                <a:buClrTx/>
              </a:pPr>
              <a:r>
                <a:rPr lang="en-CA" sz="1500" b="1" kern="1200">
                  <a:solidFill>
                    <a:prstClr val="white"/>
                  </a:solidFill>
                  <a:latin typeface="Arial"/>
                  <a:ea typeface="Calibri" panose="020F0502020204030204"/>
                  <a:cs typeface="Arial"/>
                </a:rPr>
                <a:t>Why a national strategy?</a:t>
              </a:r>
              <a:endParaRPr lang="en-CA" sz="1500" kern="1200">
                <a:solidFill>
                  <a:srgbClr val="000000"/>
                </a:solidFill>
                <a:latin typeface="Arial"/>
                <a:ea typeface="Calibri" panose="020F0502020204030204"/>
                <a:cs typeface="Arial"/>
              </a:endParaRPr>
            </a:p>
          </p:txBody>
        </p:sp>
      </p:grpSp>
      <p:sp>
        <p:nvSpPr>
          <p:cNvPr id="2" name="TextBox 1">
            <a:extLst>
              <a:ext uri="{FF2B5EF4-FFF2-40B4-BE49-F238E27FC236}">
                <a16:creationId xmlns:a16="http://schemas.microsoft.com/office/drawing/2014/main" id="{21AC0AFC-F6ED-AFC0-BCF2-350A47E0A6D4}"/>
              </a:ext>
            </a:extLst>
          </p:cNvPr>
          <p:cNvSpPr txBox="1"/>
          <p:nvPr/>
        </p:nvSpPr>
        <p:spPr>
          <a:xfrm>
            <a:off x="5132577" y="1286547"/>
            <a:ext cx="3821149" cy="2285225"/>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p>
            <a:pPr marL="214313" lvl="1" indent="-214313" defTabSz="685800">
              <a:spcBef>
                <a:spcPts val="150"/>
              </a:spcBef>
              <a:spcAft>
                <a:spcPts val="150"/>
              </a:spcAft>
              <a:buClrTx/>
              <a:buFont typeface="Arial" panose="05000000000000000000" pitchFamily="2" charset="2"/>
              <a:buChar char="•"/>
            </a:pPr>
            <a:endParaRPr lang="en-US" sz="450" kern="1200">
              <a:solidFill>
                <a:srgbClr val="000000"/>
              </a:solidFill>
              <a:latin typeface="Arial"/>
              <a:cs typeface="Arial"/>
            </a:endParaRPr>
          </a:p>
          <a:p>
            <a:pPr marL="214313" lvl="1" indent="-214313" defTabSz="685800">
              <a:spcBef>
                <a:spcPts val="150"/>
              </a:spcBef>
              <a:spcAft>
                <a:spcPts val="150"/>
              </a:spcAft>
              <a:buClrTx/>
              <a:buFont typeface="Arial,Sans-Serif" panose="05000000000000000000" pitchFamily="2" charset="2"/>
              <a:buChar char="•"/>
            </a:pPr>
            <a:r>
              <a:rPr lang="en-US" sz="1350" kern="1200">
                <a:solidFill>
                  <a:srgbClr val="000000"/>
                </a:solidFill>
                <a:latin typeface="Arial"/>
                <a:ea typeface="Calibri" panose="020F0502020204030204"/>
                <a:cs typeface="Arial"/>
              </a:rPr>
              <a:t>CRKN, Alliance, CPIDAC (2021–Present)</a:t>
            </a:r>
            <a:endParaRPr lang="en-US" sz="1350" kern="1200">
              <a:solidFill>
                <a:prstClr val="black">
                  <a:hueOff val="0"/>
                  <a:satOff val="0"/>
                  <a:lumOff val="0"/>
                  <a:alphaOff val="0"/>
                </a:prstClr>
              </a:solidFill>
              <a:latin typeface="Arial"/>
              <a:ea typeface="Calibri" panose="020F0502020204030204"/>
              <a:cs typeface="Arial"/>
            </a:endParaRPr>
          </a:p>
          <a:p>
            <a:pPr marL="214313" lvl="1" indent="-214313" defTabSz="685800">
              <a:spcBef>
                <a:spcPts val="150"/>
              </a:spcBef>
              <a:spcAft>
                <a:spcPts val="150"/>
              </a:spcAft>
              <a:buClrTx/>
              <a:buFont typeface="Arial,Sans-Serif" panose="05000000000000000000" pitchFamily="2" charset="2"/>
              <a:buChar char="•"/>
            </a:pPr>
            <a:r>
              <a:rPr lang="en-US" sz="1350" kern="1200">
                <a:solidFill>
                  <a:srgbClr val="000000"/>
                </a:solidFill>
                <a:latin typeface="Arial"/>
                <a:ea typeface="Calibri" panose="020F0502020204030204"/>
                <a:cs typeface="Arial"/>
              </a:rPr>
              <a:t>Community</a:t>
            </a:r>
            <a:r>
              <a:rPr lang="en-US" sz="1350" kern="1200">
                <a:solidFill>
                  <a:prstClr val="black">
                    <a:hueOff val="0"/>
                    <a:satOff val="0"/>
                    <a:lumOff val="0"/>
                    <a:alphaOff val="0"/>
                  </a:prstClr>
                </a:solidFill>
                <a:latin typeface="Arial"/>
                <a:cs typeface="Arial"/>
              </a:rPr>
              <a:t> </a:t>
            </a:r>
            <a:r>
              <a:rPr lang="en-US" sz="1350" kern="1200">
                <a:solidFill>
                  <a:srgbClr val="000000"/>
                </a:solidFill>
                <a:latin typeface="Arial"/>
                <a:ea typeface="Calibri" panose="020F0502020204030204"/>
                <a:cs typeface="Arial"/>
              </a:rPr>
              <a:t>Consultations</a:t>
            </a:r>
            <a:endParaRPr lang="en-US" sz="1350" kern="1200">
              <a:solidFill>
                <a:prstClr val="black">
                  <a:hueOff val="0"/>
                  <a:satOff val="0"/>
                  <a:lumOff val="0"/>
                  <a:alphaOff val="0"/>
                </a:prstClr>
              </a:solidFill>
              <a:latin typeface="Arial"/>
              <a:ea typeface="Calibri" panose="020F0502020204030204"/>
              <a:cs typeface="Arial"/>
            </a:endParaRP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3"/>
              </a:rPr>
              <a:t>Initial Report</a:t>
            </a:r>
            <a:r>
              <a:rPr lang="en-US" sz="1350" kern="1200">
                <a:solidFill>
                  <a:prstClr val="black">
                    <a:hueOff val="0"/>
                    <a:satOff val="0"/>
                    <a:lumOff val="0"/>
                    <a:alphaOff val="0"/>
                  </a:prstClr>
                </a:solidFill>
                <a:latin typeface="Arial"/>
                <a:cs typeface="Arial"/>
              </a:rPr>
              <a:t> (Phase 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4"/>
              </a:rPr>
              <a:t>Comms Toolkit</a:t>
            </a:r>
            <a:r>
              <a:rPr lang="en-US" sz="1350" kern="1200">
                <a:solidFill>
                  <a:prstClr val="black">
                    <a:hueOff val="0"/>
                    <a:satOff val="0"/>
                    <a:lumOff val="0"/>
                    <a:alphaOff val="0"/>
                  </a:prstClr>
                </a:solidFill>
                <a:latin typeface="Arial"/>
                <a:cs typeface="Arial"/>
              </a:rPr>
              <a:t> (Phase 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rPr>
              <a:t>Priority PID Entities (Phase 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5"/>
              </a:rPr>
              <a:t>PID Selection Matrix</a:t>
            </a:r>
            <a:r>
              <a:rPr lang="en-US" sz="1350" kern="1200">
                <a:solidFill>
                  <a:prstClr val="black">
                    <a:hueOff val="0"/>
                    <a:satOff val="0"/>
                    <a:lumOff val="0"/>
                    <a:alphaOff val="0"/>
                  </a:prstClr>
                </a:solidFill>
                <a:latin typeface="Arial"/>
                <a:cs typeface="Arial"/>
              </a:rPr>
              <a:t> (Phase III)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4"/>
              </a:rPr>
              <a:t>Vision, Mission, Principles</a:t>
            </a:r>
            <a:r>
              <a:rPr lang="en-US" sz="1350" kern="1200">
                <a:solidFill>
                  <a:prstClr val="black">
                    <a:hueOff val="0"/>
                    <a:satOff val="0"/>
                    <a:lumOff val="0"/>
                    <a:alphaOff val="0"/>
                  </a:prstClr>
                </a:solidFill>
                <a:latin typeface="Arial"/>
                <a:cs typeface="Arial"/>
              </a:rPr>
              <a:t> (Phase III)</a:t>
            </a:r>
          </a:p>
          <a:p>
            <a:pPr marL="214313" lvl="1" indent="-214313" defTabSz="685800">
              <a:spcBef>
                <a:spcPts val="150"/>
              </a:spcBef>
              <a:spcAft>
                <a:spcPts val="150"/>
              </a:spcAft>
              <a:buClrTx/>
              <a:buFont typeface="Arial,Sans-Serif" panose="05000000000000000000" pitchFamily="2" charset="2"/>
              <a:buChar char="•"/>
            </a:pPr>
            <a:r>
              <a:rPr lang="en-US" sz="1350" kern="1200">
                <a:solidFill>
                  <a:prstClr val="black">
                    <a:hueOff val="0"/>
                    <a:satOff val="0"/>
                    <a:lumOff val="0"/>
                    <a:alphaOff val="0"/>
                  </a:prstClr>
                </a:solidFill>
                <a:latin typeface="Arial"/>
                <a:cs typeface="Arial"/>
                <a:hlinkClick r:id="rId6"/>
              </a:rPr>
              <a:t>Final Report/Recommendations</a:t>
            </a:r>
            <a:r>
              <a:rPr lang="en-US" sz="1350" kern="1200">
                <a:solidFill>
                  <a:prstClr val="black">
                    <a:hueOff val="0"/>
                    <a:satOff val="0"/>
                    <a:lumOff val="0"/>
                    <a:alphaOff val="0"/>
                  </a:prstClr>
                </a:solidFill>
                <a:latin typeface="Arial"/>
                <a:cs typeface="Arial"/>
              </a:rPr>
              <a:t> </a:t>
            </a:r>
            <a:r>
              <a:rPr lang="en-US" sz="1350" kern="1200">
                <a:solidFill>
                  <a:prstClr val="black">
                    <a:hueOff val="0"/>
                    <a:satOff val="0"/>
                    <a:lumOff val="0"/>
                    <a:alphaOff val="0"/>
                  </a:prstClr>
                </a:solidFill>
                <a:latin typeface="Arial"/>
                <a:ea typeface="Calibri"/>
                <a:cs typeface="Arial"/>
              </a:rPr>
              <a:t>(Phase III)</a:t>
            </a:r>
          </a:p>
          <a:p>
            <a:pPr marL="214313" lvl="1" indent="-214313" defTabSz="685800">
              <a:buClrTx/>
              <a:buFont typeface="Arial,Sans-Serif" panose="05000000000000000000" pitchFamily="2" charset="2"/>
              <a:buChar char="•"/>
            </a:pPr>
            <a:endParaRPr lang="en-US" sz="1350" kern="1200">
              <a:solidFill>
                <a:prstClr val="black">
                  <a:hueOff val="0"/>
                  <a:satOff val="0"/>
                  <a:lumOff val="0"/>
                  <a:alphaOff val="0"/>
                </a:prstClr>
              </a:solidFill>
              <a:latin typeface="Arial"/>
              <a:ea typeface="Calibri"/>
              <a:cs typeface="Arial"/>
            </a:endParaRPr>
          </a:p>
        </p:txBody>
      </p:sp>
      <p:sp>
        <p:nvSpPr>
          <p:cNvPr id="3" name="TextBox 8">
            <a:extLst>
              <a:ext uri="{FF2B5EF4-FFF2-40B4-BE49-F238E27FC236}">
                <a16:creationId xmlns:a16="http://schemas.microsoft.com/office/drawing/2014/main" id="{A3EAB419-6CE2-5A7B-7EBC-139E2778E7BC}"/>
              </a:ext>
            </a:extLst>
          </p:cNvPr>
          <p:cNvSpPr txBox="1"/>
          <p:nvPr/>
        </p:nvSpPr>
        <p:spPr>
          <a:xfrm>
            <a:off x="771793" y="3630204"/>
            <a:ext cx="3801971" cy="1222523"/>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defTabSz="685800">
              <a:spcBef>
                <a:spcPts val="150"/>
              </a:spcBef>
              <a:spcAft>
                <a:spcPts val="150"/>
              </a:spcAft>
              <a:buClrTx/>
              <a:buFont typeface="Arial,Sans-Serif" panose="05000000000000000000" pitchFamily="2" charset="2"/>
              <a:buChar char="•"/>
            </a:pPr>
            <a:r>
              <a:rPr lang="en-US" sz="1350" dirty="0">
                <a:solidFill>
                  <a:prstClr val="black">
                    <a:hueOff val="0"/>
                    <a:satOff val="0"/>
                    <a:lumOff val="0"/>
                    <a:alphaOff val="0"/>
                  </a:prstClr>
                </a:solidFill>
                <a:latin typeface="Arial"/>
                <a:cs typeface="Arial"/>
              </a:rPr>
              <a:t>Key Final Documents</a:t>
            </a:r>
            <a:endParaRPr lang="en-US" sz="1350" dirty="0">
              <a:solidFill>
                <a:prstClr val="black">
                  <a:hueOff val="0"/>
                  <a:satOff val="0"/>
                  <a:lumOff val="0"/>
                  <a:alphaOff val="0"/>
                </a:prstClr>
              </a:solidFill>
              <a:latin typeface="Arial"/>
              <a:ea typeface="Calibri"/>
              <a:cs typeface="Arial"/>
            </a:endParaRPr>
          </a:p>
          <a:p>
            <a:pPr marL="557213" lvl="2" indent="-214313" defTabSz="685800">
              <a:spcBef>
                <a:spcPts val="150"/>
              </a:spcBef>
              <a:spcAft>
                <a:spcPts val="150"/>
              </a:spcAft>
              <a:buClrTx/>
              <a:buFont typeface="Arial" panose="020B0604020202020204" pitchFamily="34" charset="0"/>
              <a:buChar char="•"/>
            </a:pPr>
            <a:r>
              <a:rPr lang="en-US" sz="1350" dirty="0">
                <a:solidFill>
                  <a:prstClr val="black">
                    <a:hueOff val="0"/>
                    <a:satOff val="0"/>
                    <a:lumOff val="0"/>
                    <a:alphaOff val="0"/>
                  </a:prstClr>
                </a:solidFill>
                <a:latin typeface="Arial"/>
                <a:cs typeface="Arial"/>
                <a:hlinkClick r:id="rId7"/>
              </a:rPr>
              <a:t>Stakeholder Actions</a:t>
            </a:r>
          </a:p>
          <a:p>
            <a:pPr marL="557213" lvl="2" indent="-214313" defTabSz="685800">
              <a:spcBef>
                <a:spcPts val="150"/>
              </a:spcBef>
              <a:spcAft>
                <a:spcPts val="150"/>
              </a:spcAft>
              <a:buClrTx/>
              <a:buFont typeface="Arial" panose="020B0604020202020204" pitchFamily="34" charset="0"/>
              <a:buChar char="•"/>
            </a:pPr>
            <a:r>
              <a:rPr lang="en-US" sz="1350" dirty="0">
                <a:solidFill>
                  <a:prstClr val="black">
                    <a:hueOff val="0"/>
                    <a:satOff val="0"/>
                    <a:lumOff val="0"/>
                    <a:alphaOff val="0"/>
                  </a:prstClr>
                </a:solidFill>
                <a:latin typeface="Arial"/>
                <a:cs typeface="Arial"/>
                <a:hlinkClick r:id="rId8"/>
              </a:rPr>
              <a:t>Checklist for Success</a:t>
            </a:r>
            <a:endParaRPr lang="en-US" sz="1350" dirty="0">
              <a:solidFill>
                <a:prstClr val="black">
                  <a:hueOff val="0"/>
                  <a:satOff val="0"/>
                  <a:lumOff val="0"/>
                  <a:alphaOff val="0"/>
                </a:prstClr>
              </a:solidFill>
              <a:latin typeface="Arial"/>
              <a:cs typeface="Arial"/>
            </a:endParaRPr>
          </a:p>
          <a:p>
            <a:pPr marL="557213" lvl="2" indent="-214313" defTabSz="685800">
              <a:spcBef>
                <a:spcPts val="150"/>
              </a:spcBef>
              <a:spcAft>
                <a:spcPts val="150"/>
              </a:spcAft>
              <a:buClrTx/>
              <a:buFont typeface="Arial" panose="020B0604020202020204" pitchFamily="34" charset="0"/>
              <a:buChar char="•"/>
            </a:pPr>
            <a:r>
              <a:rPr lang="en-US" sz="1350" dirty="0">
                <a:solidFill>
                  <a:prstClr val="black">
                    <a:hueOff val="0"/>
                    <a:satOff val="0"/>
                    <a:lumOff val="0"/>
                    <a:alphaOff val="0"/>
                  </a:prstClr>
                </a:solidFill>
                <a:latin typeface="Arial"/>
                <a:cs typeface="Arial"/>
                <a:hlinkClick r:id="rId9"/>
              </a:rPr>
              <a:t>Canada’s PID Strategy</a:t>
            </a:r>
            <a:endParaRPr lang="en-US" sz="1350" dirty="0">
              <a:solidFill>
                <a:prstClr val="black">
                  <a:hueOff val="0"/>
                  <a:satOff val="0"/>
                  <a:lumOff val="0"/>
                  <a:alphaOff val="0"/>
                </a:prstClr>
              </a:solidFill>
              <a:latin typeface="Arial"/>
              <a:cs typeface="Arial"/>
            </a:endParaRPr>
          </a:p>
          <a:p>
            <a:pPr marL="214313" lvl="1" indent="-214313" defTabSz="685800">
              <a:spcBef>
                <a:spcPts val="150"/>
              </a:spcBef>
              <a:spcAft>
                <a:spcPts val="150"/>
              </a:spcAft>
              <a:buClrTx/>
              <a:buFont typeface="Arial" panose="05000000000000000000" pitchFamily="2" charset="2"/>
              <a:buChar char="•"/>
            </a:pPr>
            <a:endParaRPr lang="en-US" sz="1350" dirty="0">
              <a:solidFill>
                <a:prstClr val="black">
                  <a:hueOff val="0"/>
                  <a:satOff val="0"/>
                  <a:lumOff val="0"/>
                  <a:alphaOff val="0"/>
                </a:prstClr>
              </a:solidFill>
              <a:latin typeface="Arial"/>
              <a:ea typeface="Calibri"/>
              <a:cs typeface="Arial"/>
            </a:endParaRPr>
          </a:p>
        </p:txBody>
      </p:sp>
      <p:sp>
        <p:nvSpPr>
          <p:cNvPr id="9" name="Rectangle: Rounded Corners 18">
            <a:extLst>
              <a:ext uri="{FF2B5EF4-FFF2-40B4-BE49-F238E27FC236}">
                <a16:creationId xmlns:a16="http://schemas.microsoft.com/office/drawing/2014/main" id="{4BF4044E-4642-DF2B-ABE3-21632251106A}"/>
              </a:ext>
            </a:extLst>
          </p:cNvPr>
          <p:cNvSpPr txBox="1"/>
          <p:nvPr/>
        </p:nvSpPr>
        <p:spPr>
          <a:xfrm>
            <a:off x="5132767" y="1125823"/>
            <a:ext cx="2854289" cy="315182"/>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p>
            <a:pPr defTabSz="400050">
              <a:buClrTx/>
            </a:pPr>
            <a:r>
              <a:rPr lang="fr-FR" sz="1500" b="1" kern="1200" err="1">
                <a:solidFill>
                  <a:prstClr val="white"/>
                </a:solidFill>
                <a:latin typeface="Arial"/>
                <a:ea typeface="Calibri" panose="020F0502020204030204"/>
                <a:cs typeface="Arial"/>
              </a:rPr>
              <a:t>Development</a:t>
            </a:r>
            <a:endParaRPr lang="fr-FR" sz="1500" kern="1200" err="1">
              <a:solidFill>
                <a:srgbClr val="000000"/>
              </a:solidFill>
              <a:latin typeface="Arial"/>
              <a:ea typeface="Calibri" panose="020F0502020204030204"/>
              <a:cs typeface="Arial"/>
            </a:endParaRPr>
          </a:p>
        </p:txBody>
      </p:sp>
      <p:sp>
        <p:nvSpPr>
          <p:cNvPr id="12" name="TextBox 8">
            <a:extLst>
              <a:ext uri="{FF2B5EF4-FFF2-40B4-BE49-F238E27FC236}">
                <a16:creationId xmlns:a16="http://schemas.microsoft.com/office/drawing/2014/main" id="{A9D8F3BA-BA92-7CAF-8DA7-4E21FAAEAEE0}"/>
              </a:ext>
            </a:extLst>
          </p:cNvPr>
          <p:cNvSpPr txBox="1"/>
          <p:nvPr/>
        </p:nvSpPr>
        <p:spPr>
          <a:xfrm>
            <a:off x="5197580" y="4179625"/>
            <a:ext cx="3757683" cy="663089"/>
          </a:xfrm>
          <a:prstGeom prst="rect">
            <a:avLst/>
          </a:prstGeom>
          <a:solidFill>
            <a:schemeClr val="bg1"/>
          </a:solidFill>
          <a:ln>
            <a:solidFill>
              <a:srgbClr val="00008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1250" tIns="182250" rIns="101250" bIns="10125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214313" lvl="1" indent="-214313" defTabSz="685800">
              <a:buClrTx/>
              <a:buFont typeface="Arial" panose="05000000000000000000" pitchFamily="2" charset="2"/>
              <a:buChar char="•"/>
            </a:pPr>
            <a:r>
              <a:rPr lang="en-US" sz="1350">
                <a:solidFill>
                  <a:prstClr val="black">
                    <a:hueOff val="0"/>
                    <a:satOff val="0"/>
                    <a:lumOff val="0"/>
                    <a:alphaOff val="0"/>
                  </a:prstClr>
                </a:solidFill>
                <a:latin typeface="Arial"/>
                <a:ea typeface="Calibri"/>
                <a:cs typeface="Arial"/>
              </a:rPr>
              <a:t>Eight (8) Entity-by-Entity Action Plans</a:t>
            </a:r>
            <a:endParaRPr lang="en-US" sz="1350">
              <a:solidFill>
                <a:prstClr val="black">
                  <a:hueOff val="0"/>
                  <a:satOff val="0"/>
                  <a:lumOff val="0"/>
                  <a:alphaOff val="0"/>
                </a:prstClr>
              </a:solidFill>
              <a:latin typeface="Calibri" panose="020F0502020204030204"/>
            </a:endParaRPr>
          </a:p>
          <a:p>
            <a:pPr marL="557213" lvl="2" indent="-214313" defTabSz="685800">
              <a:buClrTx/>
              <a:buFont typeface="Wingdings" panose="05000000000000000000" pitchFamily="2" charset="2"/>
              <a:buChar char="§"/>
            </a:pPr>
            <a:r>
              <a:rPr lang="en-US" sz="1350">
                <a:solidFill>
                  <a:prstClr val="black">
                    <a:hueOff val="0"/>
                    <a:satOff val="0"/>
                    <a:lumOff val="0"/>
                    <a:alphaOff val="0"/>
                  </a:prstClr>
                </a:solidFill>
                <a:latin typeface="Arial"/>
                <a:ea typeface="Calibri"/>
                <a:cs typeface="Arial"/>
              </a:rPr>
              <a:t>Monitor emerging PIDs</a:t>
            </a:r>
          </a:p>
          <a:p>
            <a:pPr marL="214313" lvl="1" indent="-214313" defTabSz="685800">
              <a:buClrTx/>
              <a:buFont typeface="Arial" panose="05000000000000000000" pitchFamily="2" charset="2"/>
              <a:buChar char="•"/>
            </a:pPr>
            <a:endParaRPr lang="en-US" sz="1350">
              <a:solidFill>
                <a:prstClr val="black">
                  <a:hueOff val="0"/>
                  <a:satOff val="0"/>
                  <a:lumOff val="0"/>
                  <a:alphaOff val="0"/>
                </a:prstClr>
              </a:solidFill>
              <a:latin typeface="Arial"/>
              <a:ea typeface="Calibri"/>
              <a:cs typeface="Arial"/>
            </a:endParaRPr>
          </a:p>
        </p:txBody>
      </p:sp>
      <p:sp>
        <p:nvSpPr>
          <p:cNvPr id="10" name="TextBox 9">
            <a:extLst>
              <a:ext uri="{FF2B5EF4-FFF2-40B4-BE49-F238E27FC236}">
                <a16:creationId xmlns:a16="http://schemas.microsoft.com/office/drawing/2014/main" id="{8A26C726-411F-AC20-EBBD-F6F7BA138525}"/>
              </a:ext>
            </a:extLst>
          </p:cNvPr>
          <p:cNvSpPr txBox="1"/>
          <p:nvPr/>
        </p:nvSpPr>
        <p:spPr>
          <a:xfrm>
            <a:off x="5132302" y="3943958"/>
            <a:ext cx="2039225" cy="276629"/>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400050">
              <a:lnSpc>
                <a:spcPct val="90000"/>
              </a:lnSpc>
              <a:spcBef>
                <a:spcPct val="0"/>
              </a:spcBef>
              <a:spcAft>
                <a:spcPct val="35000"/>
              </a:spcAft>
              <a:buClrTx/>
            </a:pPr>
            <a:r>
              <a:rPr lang="en-US" sz="1500" b="1">
                <a:solidFill>
                  <a:prstClr val="white"/>
                </a:solidFill>
                <a:latin typeface="Arial"/>
                <a:ea typeface="Calibri" panose="020F0502020204030204"/>
                <a:cs typeface="Arial"/>
              </a:rPr>
              <a:t>Next Steps</a:t>
            </a:r>
          </a:p>
        </p:txBody>
      </p:sp>
      <p:sp>
        <p:nvSpPr>
          <p:cNvPr id="11" name="TextBox 10">
            <a:extLst>
              <a:ext uri="{FF2B5EF4-FFF2-40B4-BE49-F238E27FC236}">
                <a16:creationId xmlns:a16="http://schemas.microsoft.com/office/drawing/2014/main" id="{6FD71730-82F6-1376-5683-6EBD162827D3}"/>
              </a:ext>
            </a:extLst>
          </p:cNvPr>
          <p:cNvSpPr txBox="1"/>
          <p:nvPr/>
        </p:nvSpPr>
        <p:spPr>
          <a:xfrm>
            <a:off x="771214" y="3433690"/>
            <a:ext cx="2039225" cy="276629"/>
          </a:xfrm>
          <a:prstGeom prst="roundRect">
            <a:avLst/>
          </a:prstGeom>
          <a:solidFill>
            <a:srgbClr val="000080"/>
          </a:solidFill>
          <a:ln>
            <a:solidFill>
              <a:srgbClr val="000080"/>
            </a:solidFill>
          </a:ln>
        </p:spPr>
        <p:style>
          <a:lnRef idx="0">
            <a:scrgbClr r="0" g="0" b="0"/>
          </a:lnRef>
          <a:fillRef idx="0">
            <a:scrgbClr r="0" g="0" b="0"/>
          </a:fillRef>
          <a:effectRef idx="0">
            <a:scrgbClr r="0" g="0" b="0"/>
          </a:effectRef>
          <a:fontRef idx="minor">
            <a:schemeClr val="lt1"/>
          </a:fontRef>
        </p:style>
        <p:txBody>
          <a:bodyPr spcFirstLastPara="0" vert="horz" wrap="square" lIns="120968" tIns="0" rIns="120968"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400050">
              <a:lnSpc>
                <a:spcPct val="90000"/>
              </a:lnSpc>
              <a:spcBef>
                <a:spcPct val="0"/>
              </a:spcBef>
              <a:spcAft>
                <a:spcPct val="35000"/>
              </a:spcAft>
              <a:buClrTx/>
            </a:pPr>
            <a:r>
              <a:rPr lang="fr-FR" sz="1500" b="1">
                <a:solidFill>
                  <a:prstClr val="white"/>
                </a:solidFill>
                <a:latin typeface="Arial"/>
                <a:cs typeface="Arial"/>
              </a:rPr>
              <a:t>Implementation</a:t>
            </a:r>
            <a:endParaRPr lang="fr-FR" sz="1500">
              <a:solidFill>
                <a:prstClr val="white"/>
              </a:solidFill>
              <a:latin typeface="Arial"/>
              <a:ea typeface="Calibri"/>
              <a:cs typeface="Arial"/>
            </a:endParaRPr>
          </a:p>
        </p:txBody>
      </p:sp>
      <p:pic>
        <p:nvPicPr>
          <p:cNvPr id="5" name="Graphic 4" descr="Connections with solid fill">
            <a:extLst>
              <a:ext uri="{FF2B5EF4-FFF2-40B4-BE49-F238E27FC236}">
                <a16:creationId xmlns:a16="http://schemas.microsoft.com/office/drawing/2014/main" id="{D42B5866-ABCD-4075-AAC2-E3CD1FF2228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762932" y="2538697"/>
            <a:ext cx="1509252" cy="1502448"/>
          </a:xfrm>
          <a:prstGeom prst="rect">
            <a:avLst/>
          </a:prstGeom>
        </p:spPr>
      </p:pic>
    </p:spTree>
    <p:extLst>
      <p:ext uri="{BB962C8B-B14F-4D97-AF65-F5344CB8AC3E}">
        <p14:creationId xmlns:p14="http://schemas.microsoft.com/office/powerpoint/2010/main" val="178210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00D7CC6-ACC6-6F91-16C3-26021B0241AD}"/>
              </a:ext>
            </a:extLst>
          </p:cNvPr>
          <p:cNvGraphicFramePr>
            <a:graphicFrameLocks noGrp="1"/>
          </p:cNvGraphicFramePr>
          <p:nvPr>
            <p:ph idx="1"/>
            <p:extLst>
              <p:ext uri="{D42A27DB-BD31-4B8C-83A1-F6EECF244321}">
                <p14:modId xmlns:p14="http://schemas.microsoft.com/office/powerpoint/2010/main" val="772124994"/>
              </p:ext>
            </p:extLst>
          </p:nvPr>
        </p:nvGraphicFramePr>
        <p:xfrm>
          <a:off x="640864" y="624840"/>
          <a:ext cx="8297394" cy="4463584"/>
        </p:xfrm>
        <a:graphic>
          <a:graphicData uri="http://schemas.openxmlformats.org/drawingml/2006/table">
            <a:tbl>
              <a:tblPr firstRow="1" firstCol="1" bandRow="1">
                <a:tableStyleId>{5C22544A-7EE6-4342-B048-85BDC9FD1C3A}</a:tableStyleId>
              </a:tblPr>
              <a:tblGrid>
                <a:gridCol w="1056861">
                  <a:extLst>
                    <a:ext uri="{9D8B030D-6E8A-4147-A177-3AD203B41FA5}">
                      <a16:colId xmlns:a16="http://schemas.microsoft.com/office/drawing/2014/main" val="963115320"/>
                    </a:ext>
                  </a:extLst>
                </a:gridCol>
                <a:gridCol w="1057353">
                  <a:extLst>
                    <a:ext uri="{9D8B030D-6E8A-4147-A177-3AD203B41FA5}">
                      <a16:colId xmlns:a16="http://schemas.microsoft.com/office/drawing/2014/main" val="971280991"/>
                    </a:ext>
                  </a:extLst>
                </a:gridCol>
                <a:gridCol w="1101641">
                  <a:extLst>
                    <a:ext uri="{9D8B030D-6E8A-4147-A177-3AD203B41FA5}">
                      <a16:colId xmlns:a16="http://schemas.microsoft.com/office/drawing/2014/main" val="941612221"/>
                    </a:ext>
                  </a:extLst>
                </a:gridCol>
                <a:gridCol w="5081539">
                  <a:extLst>
                    <a:ext uri="{9D8B030D-6E8A-4147-A177-3AD203B41FA5}">
                      <a16:colId xmlns:a16="http://schemas.microsoft.com/office/drawing/2014/main" val="273837797"/>
                    </a:ext>
                  </a:extLst>
                </a:gridCol>
              </a:tblGrid>
              <a:tr h="324744">
                <a:tc>
                  <a:txBody>
                    <a:bodyPr/>
                    <a:lstStyle/>
                    <a:p>
                      <a:pPr algn="ctr"/>
                      <a:r>
                        <a:rPr lang="en-CA" sz="1100">
                          <a:effectLst/>
                          <a:latin typeface="Arial" panose="020B0604020202020204" pitchFamily="34" charset="0"/>
                          <a:cs typeface="Arial" panose="020B0604020202020204" pitchFamily="34" charset="0"/>
                        </a:rPr>
                        <a:t>Priority </a:t>
                      </a:r>
                    </a:p>
                    <a:p>
                      <a:pPr algn="ctr"/>
                      <a:r>
                        <a:rPr lang="en-CA" sz="1100">
                          <a:effectLst/>
                          <a:latin typeface="Arial" panose="020B0604020202020204" pitchFamily="34" charset="0"/>
                          <a:cs typeface="Arial" panose="020B0604020202020204" pitchFamily="34" charset="0"/>
                        </a:rPr>
                        <a:t>Entities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ctr"/>
                      <a:r>
                        <a:rPr lang="en-CA" sz="1100">
                          <a:effectLst/>
                          <a:latin typeface="Arial" panose="020B0604020202020204" pitchFamily="34" charset="0"/>
                          <a:cs typeface="Arial" panose="020B0604020202020204" pitchFamily="34" charset="0"/>
                        </a:rPr>
                        <a:t>Candidate PIDs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ctr"/>
                      <a:r>
                        <a:rPr lang="en-CA" sz="1100">
                          <a:effectLst/>
                          <a:latin typeface="Arial" panose="020B0604020202020204" pitchFamily="34" charset="0"/>
                          <a:cs typeface="Arial" panose="020B0604020202020204" pitchFamily="34" charset="0"/>
                        </a:rPr>
                        <a:t>Maturity</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ctr"/>
                      <a:r>
                        <a:rPr lang="en-CA" sz="1100">
                          <a:effectLst/>
                          <a:latin typeface="Arial" panose="020B0604020202020204" pitchFamily="34" charset="0"/>
                          <a:cs typeface="Arial" panose="020B0604020202020204" pitchFamily="34" charset="0"/>
                        </a:rPr>
                        <a:t>Next Steps: PIDs Recommended in Report</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extLst>
                  <a:ext uri="{0D108BD9-81ED-4DB2-BD59-A6C34878D82A}">
                    <a16:rowId xmlns:a16="http://schemas.microsoft.com/office/drawing/2014/main" val="3684751245"/>
                  </a:ext>
                </a:extLst>
              </a:tr>
              <a:tr h="751683">
                <a:tc>
                  <a:txBody>
                    <a:bodyPr/>
                    <a:lstStyle/>
                    <a:p>
                      <a:pPr algn="just"/>
                      <a:r>
                        <a:rPr lang="en-CA" sz="1100" dirty="0">
                          <a:effectLst/>
                          <a:latin typeface="Arial" panose="020B0604020202020204" pitchFamily="34" charset="0"/>
                          <a:cs typeface="Arial" panose="020B0604020202020204" pitchFamily="34" charset="0"/>
                        </a:rPr>
                        <a:t>People</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1" dirty="0">
                          <a:effectLst/>
                          <a:latin typeface="Arial" panose="020B0604020202020204" pitchFamily="34" charset="0"/>
                          <a:cs typeface="Arial" panose="020B0604020202020204" pitchFamily="34" charset="0"/>
                        </a:rPr>
                        <a:t>ORCID</a:t>
                      </a:r>
                    </a:p>
                    <a:p>
                      <a:pPr algn="just"/>
                      <a:r>
                        <a:rPr lang="en-CA" sz="1100" dirty="0">
                          <a:effectLst/>
                          <a:latin typeface="Arial" panose="020B0604020202020204" pitchFamily="34" charset="0"/>
                          <a:cs typeface="Arial" panose="020B0604020202020204" pitchFamily="34" charset="0"/>
                        </a:rPr>
                        <a:t>ISNI</a:t>
                      </a: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Established</a:t>
                      </a:r>
                    </a:p>
                    <a:p>
                      <a:pPr algn="just"/>
                      <a:r>
                        <a:rPr lang="en-CA" sz="1100">
                          <a:effectLst/>
                          <a:latin typeface="Arial" panose="020B0604020202020204" pitchFamily="34" charset="0"/>
                          <a:cs typeface="Arial" panose="020B0604020202020204" pitchFamily="34" charset="0"/>
                        </a:rPr>
                        <a:t>Established</a:t>
                      </a:r>
                    </a:p>
                  </a:txBody>
                  <a:tcPr marL="40794" marR="40794" marT="0" marB="0" anchor="ctr"/>
                </a:tc>
                <a:tc>
                  <a:txBody>
                    <a:bodyPr/>
                    <a:lstStyle/>
                    <a:p>
                      <a:pPr algn="just"/>
                      <a:r>
                        <a:rPr lang="en-CA" sz="1100" dirty="0">
                          <a:effectLst/>
                          <a:latin typeface="Arial"/>
                          <a:cs typeface="Arial"/>
                        </a:rPr>
                        <a:t>Recommend the use of </a:t>
                      </a:r>
                      <a:r>
                        <a:rPr lang="en-CA" sz="1100" b="1" dirty="0">
                          <a:effectLst/>
                          <a:latin typeface="Arial"/>
                          <a:cs typeface="Arial"/>
                        </a:rPr>
                        <a:t>ORCID </a:t>
                      </a:r>
                      <a:r>
                        <a:rPr lang="en-CA" sz="1100" b="1" dirty="0" err="1">
                          <a:effectLst/>
                          <a:latin typeface="Arial"/>
                          <a:cs typeface="Arial"/>
                        </a:rPr>
                        <a:t>iDs</a:t>
                      </a:r>
                      <a:r>
                        <a:rPr lang="en-CA" sz="1100" b="1" dirty="0">
                          <a:effectLst/>
                          <a:latin typeface="Arial"/>
                          <a:cs typeface="Arial"/>
                        </a:rPr>
                        <a:t> </a:t>
                      </a:r>
                      <a:r>
                        <a:rPr lang="en-CA" sz="1100" dirty="0">
                          <a:effectLst/>
                          <a:latin typeface="Arial"/>
                          <a:cs typeface="Arial"/>
                        </a:rPr>
                        <a:t>for current scholars – we do this already. ISNI might be a helpful use case for historical or cultural figures – to study. Scopus does not respond to the PID Matrix Selection Criteria/Principles.</a:t>
                      </a:r>
                    </a:p>
                    <a:p>
                      <a:pPr algn="just"/>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extLst>
                  <a:ext uri="{0D108BD9-81ED-4DB2-BD59-A6C34878D82A}">
                    <a16:rowId xmlns:a16="http://schemas.microsoft.com/office/drawing/2014/main" val="3462747081"/>
                  </a:ext>
                </a:extLst>
              </a:tr>
              <a:tr h="751683">
                <a:tc>
                  <a:txBody>
                    <a:bodyPr/>
                    <a:lstStyle/>
                    <a:p>
                      <a:pPr algn="just"/>
                      <a:r>
                        <a:rPr lang="en-CA" sz="1100">
                          <a:effectLst/>
                          <a:latin typeface="Arial" panose="020B0604020202020204" pitchFamily="34" charset="0"/>
                          <a:cs typeface="Arial" panose="020B0604020202020204" pitchFamily="34" charset="0"/>
                        </a:rPr>
                        <a:t>Outputs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fr-FR" sz="1100" b="1" err="1">
                          <a:effectLst/>
                          <a:latin typeface="Arial"/>
                          <a:cs typeface="Arial"/>
                        </a:rPr>
                        <a:t>Crossref</a:t>
                      </a:r>
                      <a:r>
                        <a:rPr lang="fr-FR" sz="1100" b="1">
                          <a:effectLst/>
                          <a:latin typeface="Arial"/>
                          <a:cs typeface="Arial"/>
                        </a:rPr>
                        <a:t> </a:t>
                      </a:r>
                      <a:r>
                        <a:rPr lang="fr-FR" sz="1100" b="1" err="1">
                          <a:effectLst/>
                          <a:latin typeface="Arial"/>
                          <a:cs typeface="Arial"/>
                        </a:rPr>
                        <a:t>DOIs</a:t>
                      </a:r>
                      <a:endParaRPr lang="en-CA" sz="1100" b="1">
                        <a:effectLst/>
                        <a:latin typeface="Arial"/>
                        <a:cs typeface="Arial"/>
                      </a:endParaRPr>
                    </a:p>
                    <a:p>
                      <a:pPr algn="just"/>
                      <a:r>
                        <a:rPr lang="fr-FR" sz="1100" b="1" err="1">
                          <a:effectLst/>
                          <a:latin typeface="Arial"/>
                          <a:cs typeface="Arial"/>
                        </a:rPr>
                        <a:t>DataCite</a:t>
                      </a:r>
                      <a:r>
                        <a:rPr lang="fr-FR" sz="1100" b="1">
                          <a:effectLst/>
                          <a:latin typeface="Arial"/>
                          <a:cs typeface="Arial"/>
                        </a:rPr>
                        <a:t> </a:t>
                      </a:r>
                      <a:r>
                        <a:rPr lang="fr-FR" sz="1100" b="1" err="1">
                          <a:effectLst/>
                          <a:latin typeface="Arial"/>
                          <a:cs typeface="Arial"/>
                        </a:rPr>
                        <a:t>DOIs</a:t>
                      </a:r>
                      <a:endParaRPr lang="en-CA" sz="1100" b="1">
                        <a:effectLst/>
                        <a:latin typeface="Arial"/>
                        <a:cs typeface="Arial"/>
                      </a:endParaRPr>
                    </a:p>
                    <a:p>
                      <a:pPr algn="just"/>
                      <a:r>
                        <a:rPr lang="fr-FR" sz="1100" err="1">
                          <a:effectLst/>
                          <a:latin typeface="Arial" panose="020B0604020202020204" pitchFamily="34" charset="0"/>
                          <a:cs typeface="Arial" panose="020B0604020202020204" pitchFamily="34" charset="0"/>
                        </a:rPr>
                        <a:t>ARKs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dirty="0">
                          <a:effectLst/>
                          <a:latin typeface="Arial" panose="020B0604020202020204" pitchFamily="34" charset="0"/>
                          <a:cs typeface="Arial" panose="020B0604020202020204" pitchFamily="34" charset="0"/>
                        </a:rPr>
                        <a:t>Established</a:t>
                      </a:r>
                    </a:p>
                    <a:p>
                      <a:pPr algn="just"/>
                      <a:r>
                        <a:rPr lang="en-CA" sz="1100" dirty="0">
                          <a:effectLst/>
                          <a:latin typeface="Arial" panose="020B0604020202020204" pitchFamily="34" charset="0"/>
                          <a:cs typeface="Arial" panose="020B0604020202020204" pitchFamily="34" charset="0"/>
                        </a:rPr>
                        <a:t>Established</a:t>
                      </a:r>
                    </a:p>
                    <a:p>
                      <a:pPr algn="just"/>
                      <a:r>
                        <a:rPr lang="en-CA" sz="1100" dirty="0">
                          <a:effectLst/>
                          <a:latin typeface="Arial" panose="020B0604020202020204" pitchFamily="34" charset="0"/>
                          <a:cs typeface="Arial" panose="020B0604020202020204" pitchFamily="34" charset="0"/>
                        </a:rPr>
                        <a:t>Established*</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dirty="0">
                          <a:effectLst/>
                          <a:latin typeface="Arial"/>
                          <a:cs typeface="Arial"/>
                        </a:rPr>
                        <a:t>Metadata schema should guide the choice of </a:t>
                      </a:r>
                      <a:r>
                        <a:rPr lang="en-CA" sz="1100" b="1" dirty="0" err="1">
                          <a:effectLst/>
                          <a:latin typeface="Arial"/>
                          <a:cs typeface="Arial"/>
                        </a:rPr>
                        <a:t>DataCite</a:t>
                      </a:r>
                      <a:r>
                        <a:rPr lang="en-CA" sz="1100" dirty="0">
                          <a:effectLst/>
                          <a:latin typeface="Arial"/>
                          <a:cs typeface="Arial"/>
                        </a:rPr>
                        <a:t> vs </a:t>
                      </a:r>
                      <a:r>
                        <a:rPr lang="en-CA" sz="1100" b="1" dirty="0" err="1">
                          <a:effectLst/>
                          <a:latin typeface="Arial"/>
                          <a:cs typeface="Arial"/>
                        </a:rPr>
                        <a:t>Crossref</a:t>
                      </a:r>
                      <a:r>
                        <a:rPr lang="en-CA" sz="1100" dirty="0">
                          <a:effectLst/>
                          <a:latin typeface="Arial"/>
                          <a:cs typeface="Arial"/>
                        </a:rPr>
                        <a:t>. *ARKs depend on resolver context. Evaluate ARKs with DOIs to see when needed.</a:t>
                      </a:r>
                    </a:p>
                  </a:txBody>
                  <a:tcPr marL="40794" marR="40794" marT="0" marB="0" anchor="ctr"/>
                </a:tc>
                <a:extLst>
                  <a:ext uri="{0D108BD9-81ED-4DB2-BD59-A6C34878D82A}">
                    <a16:rowId xmlns:a16="http://schemas.microsoft.com/office/drawing/2014/main" val="1178828204"/>
                  </a:ext>
                </a:extLst>
              </a:tr>
              <a:tr h="451010">
                <a:tc>
                  <a:txBody>
                    <a:bodyPr/>
                    <a:lstStyle/>
                    <a:p>
                      <a:pPr algn="just"/>
                      <a:r>
                        <a:rPr lang="en-CA" sz="1100">
                          <a:effectLst/>
                          <a:latin typeface="Arial" panose="020B0604020202020204" pitchFamily="34" charset="0"/>
                          <a:cs typeface="Arial" panose="020B0604020202020204" pitchFamily="34" charset="0"/>
                        </a:rPr>
                        <a:t>Organizations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1" dirty="0">
                          <a:effectLst/>
                          <a:latin typeface="Arial" panose="020B0604020202020204" pitchFamily="34" charset="0"/>
                          <a:cs typeface="Arial" panose="020B0604020202020204" pitchFamily="34" charset="0"/>
                        </a:rPr>
                        <a:t>ROR</a:t>
                      </a:r>
                    </a:p>
                    <a:p>
                      <a:pPr algn="just"/>
                      <a:r>
                        <a:rPr lang="en-CA" sz="1100" dirty="0">
                          <a:effectLst/>
                          <a:latin typeface="Arial" panose="020B0604020202020204" pitchFamily="34" charset="0"/>
                          <a:cs typeface="Arial" panose="020B0604020202020204" pitchFamily="34" charset="0"/>
                        </a:rPr>
                        <a:t>ISNI </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Emerging</a:t>
                      </a:r>
                    </a:p>
                    <a:p>
                      <a:pPr algn="just"/>
                      <a:r>
                        <a:rPr lang="en-CA" sz="1100">
                          <a:effectLst/>
                          <a:latin typeface="Arial" panose="020B0604020202020204" pitchFamily="34" charset="0"/>
                          <a:cs typeface="Arial" panose="020B0604020202020204" pitchFamily="34" charset="0"/>
                        </a:rPr>
                        <a:t>Established</a:t>
                      </a:r>
                    </a:p>
                  </a:txBody>
                  <a:tcPr marL="40794" marR="40794" marT="0" marB="0" anchor="ctr"/>
                </a:tc>
                <a:tc>
                  <a:txBody>
                    <a:bodyPr/>
                    <a:lstStyle/>
                    <a:p>
                      <a:pPr algn="just"/>
                      <a:r>
                        <a:rPr lang="en-CA" sz="1100" b="1">
                          <a:effectLst/>
                          <a:latin typeface="Arial"/>
                          <a:cs typeface="Arial"/>
                        </a:rPr>
                        <a:t>ROR</a:t>
                      </a:r>
                      <a:r>
                        <a:rPr lang="en-CA" sz="1100">
                          <a:effectLst/>
                          <a:latin typeface="Arial"/>
                          <a:cs typeface="Arial"/>
                        </a:rPr>
                        <a:t> is an emerging PID, but likely the candidate of choice. ISNI requires study. Ringgold does not respond to the PID Matrix Selection Criteria/Principles.  </a:t>
                      </a:r>
                      <a:endParaRPr lang="en-CA" sz="1100">
                        <a:effectLst/>
                        <a:latin typeface="Arial"/>
                        <a:ea typeface="Times New Roman" panose="02020603050405020304" pitchFamily="18" charset="0"/>
                        <a:cs typeface="Arial"/>
                      </a:endParaRPr>
                    </a:p>
                  </a:txBody>
                  <a:tcPr marL="40794" marR="40794" marT="0" marB="0" anchor="ctr"/>
                </a:tc>
                <a:extLst>
                  <a:ext uri="{0D108BD9-81ED-4DB2-BD59-A6C34878D82A}">
                    <a16:rowId xmlns:a16="http://schemas.microsoft.com/office/drawing/2014/main" val="3531687983"/>
                  </a:ext>
                </a:extLst>
              </a:tr>
              <a:tr h="300674">
                <a:tc>
                  <a:txBody>
                    <a:bodyPr/>
                    <a:lstStyle/>
                    <a:p>
                      <a:pPr algn="just"/>
                      <a:r>
                        <a:rPr lang="en-CA" sz="1100">
                          <a:effectLst/>
                          <a:latin typeface="Arial" panose="020B0604020202020204" pitchFamily="34" charset="0"/>
                          <a:cs typeface="Arial" panose="020B0604020202020204" pitchFamily="34" charset="0"/>
                        </a:rPr>
                        <a:t>DMPs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just"/>
                      <a:r>
                        <a:rPr lang="en-CA" sz="1100" b="1" err="1">
                          <a:effectLst/>
                          <a:latin typeface="Arial"/>
                          <a:cs typeface="Arial"/>
                        </a:rPr>
                        <a:t>DataCite</a:t>
                      </a:r>
                      <a:r>
                        <a:rPr lang="en-CA" sz="1100" b="1">
                          <a:effectLst/>
                          <a:latin typeface="Arial"/>
                          <a:cs typeface="Arial"/>
                        </a:rPr>
                        <a:t> DOIs</a:t>
                      </a:r>
                      <a:endParaRPr lang="en-CA" sz="1100" b="1">
                        <a:effectLst/>
                        <a:latin typeface="Arial"/>
                        <a:ea typeface="Times New Roman" panose="02020603050405020304" pitchFamily="18" charset="0"/>
                        <a:cs typeface="Arial"/>
                      </a:endParaRPr>
                    </a:p>
                  </a:txBody>
                  <a:tcPr marL="40794" marR="40794" marT="0" marB="0"/>
                </a:tc>
                <a:tc>
                  <a:txBody>
                    <a:bodyPr/>
                    <a:lstStyle/>
                    <a:p>
                      <a:pPr algn="just"/>
                      <a:r>
                        <a:rPr lang="en-CA" sz="1100">
                          <a:effectLst/>
                          <a:latin typeface="Arial" panose="020B0604020202020204" pitchFamily="34" charset="0"/>
                          <a:cs typeface="Arial" panose="020B0604020202020204" pitchFamily="34" charset="0"/>
                        </a:rPr>
                        <a:t>Established</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tc>
                <a:tc>
                  <a:txBody>
                    <a:bodyPr/>
                    <a:lstStyle/>
                    <a:p>
                      <a:pPr algn="just"/>
                      <a:r>
                        <a:rPr lang="en-CA" sz="1100">
                          <a:effectLst/>
                          <a:latin typeface="Arial"/>
                          <a:cs typeface="Arial"/>
                        </a:rPr>
                        <a:t>Recommend the use of </a:t>
                      </a:r>
                      <a:r>
                        <a:rPr lang="en-CA" sz="1100" b="1" err="1">
                          <a:effectLst/>
                          <a:latin typeface="Arial"/>
                          <a:cs typeface="Arial"/>
                        </a:rPr>
                        <a:t>DataCite</a:t>
                      </a:r>
                      <a:r>
                        <a:rPr lang="en-CA" sz="1100" b="1">
                          <a:effectLst/>
                          <a:latin typeface="Arial"/>
                          <a:cs typeface="Arial"/>
                        </a:rPr>
                        <a:t> DOIs</a:t>
                      </a:r>
                      <a:r>
                        <a:rPr lang="en-CA" sz="1100">
                          <a:effectLst/>
                          <a:latin typeface="Arial"/>
                          <a:cs typeface="Arial"/>
                        </a:rPr>
                        <a:t>.</a:t>
                      </a:r>
                      <a:endParaRPr lang="en-CA" sz="1100">
                        <a:effectLst/>
                        <a:latin typeface="Arial"/>
                        <a:ea typeface="Times New Roman" panose="02020603050405020304" pitchFamily="18" charset="0"/>
                        <a:cs typeface="Arial"/>
                      </a:endParaRPr>
                    </a:p>
                  </a:txBody>
                  <a:tcPr marL="40794" marR="40794" marT="0" marB="0"/>
                </a:tc>
                <a:extLst>
                  <a:ext uri="{0D108BD9-81ED-4DB2-BD59-A6C34878D82A}">
                    <a16:rowId xmlns:a16="http://schemas.microsoft.com/office/drawing/2014/main" val="4246503768"/>
                  </a:ext>
                </a:extLst>
              </a:tr>
              <a:tr h="601346">
                <a:tc>
                  <a:txBody>
                    <a:bodyPr/>
                    <a:lstStyle/>
                    <a:p>
                      <a:pPr algn="just"/>
                      <a:r>
                        <a:rPr lang="en-CA" sz="1400">
                          <a:effectLst/>
                          <a:latin typeface="Arial"/>
                          <a:cs typeface="Arial"/>
                        </a:rPr>
                        <a:t>Grants</a:t>
                      </a:r>
                      <a:endParaRPr lang="en-CA" sz="1400">
                        <a:effectLst/>
                        <a:latin typeface="Arial"/>
                        <a:ea typeface="Times New Roman" panose="02020603050405020304" pitchFamily="18" charset="0"/>
                        <a:cs typeface="Arial"/>
                      </a:endParaRPr>
                    </a:p>
                  </a:txBody>
                  <a:tcPr marL="40794" marR="40794" marT="0" marB="0" anchor="ctr"/>
                </a:tc>
                <a:tc>
                  <a:txBody>
                    <a:bodyPr/>
                    <a:lstStyle/>
                    <a:p>
                      <a:pPr algn="just"/>
                      <a:r>
                        <a:rPr lang="en-CA" sz="1100" b="1" err="1">
                          <a:effectLst/>
                          <a:latin typeface="Arial"/>
                          <a:cs typeface="Arial"/>
                        </a:rPr>
                        <a:t>Crossref</a:t>
                      </a:r>
                      <a:r>
                        <a:rPr lang="en-CA" sz="1100" b="1">
                          <a:effectLst/>
                          <a:latin typeface="Arial"/>
                          <a:cs typeface="Arial"/>
                        </a:rPr>
                        <a:t> DOIs</a:t>
                      </a:r>
                    </a:p>
                    <a:p>
                      <a:pPr algn="just"/>
                      <a:r>
                        <a:rPr lang="en-CA" sz="1100" b="1" err="1">
                          <a:effectLst/>
                          <a:latin typeface="Arial"/>
                          <a:cs typeface="Arial"/>
                        </a:rPr>
                        <a:t>DataCite</a:t>
                      </a:r>
                      <a:r>
                        <a:rPr lang="en-CA" sz="1100" b="1">
                          <a:effectLst/>
                          <a:latin typeface="Arial"/>
                          <a:cs typeface="Arial"/>
                        </a:rPr>
                        <a:t> DOIs</a:t>
                      </a:r>
                      <a:endParaRPr lang="en-CA" sz="1100" b="1">
                        <a:effectLst/>
                        <a:latin typeface="Arial"/>
                        <a:ea typeface="Times New Roman" panose="02020603050405020304" pitchFamily="18" charset="0"/>
                        <a:cs typeface="Arial"/>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Established</a:t>
                      </a:r>
                    </a:p>
                    <a:p>
                      <a:pPr algn="just"/>
                      <a:r>
                        <a:rPr lang="en-CA" sz="1100">
                          <a:effectLst/>
                          <a:latin typeface="Arial" panose="020B0604020202020204" pitchFamily="34" charset="0"/>
                          <a:cs typeface="Arial" panose="020B0604020202020204" pitchFamily="34" charset="0"/>
                        </a:rPr>
                        <a:t>Emerging</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0">
                          <a:effectLst/>
                          <a:latin typeface="Arial"/>
                          <a:cs typeface="Arial"/>
                        </a:rPr>
                        <a:t>Careful comparison of use cases; </a:t>
                      </a:r>
                      <a:r>
                        <a:rPr lang="en-CA" sz="1100" b="0" err="1">
                          <a:effectLst/>
                          <a:latin typeface="Arial"/>
                          <a:cs typeface="Arial"/>
                        </a:rPr>
                        <a:t>Crossref</a:t>
                      </a:r>
                      <a:r>
                        <a:rPr lang="en-CA" sz="1100" b="0">
                          <a:effectLst/>
                          <a:latin typeface="Arial"/>
                          <a:cs typeface="Arial"/>
                        </a:rPr>
                        <a:t> used by some CA funders.</a:t>
                      </a:r>
                      <a:endParaRPr lang="en-CA" sz="1100" b="0">
                        <a:effectLst/>
                        <a:latin typeface="Arial"/>
                        <a:ea typeface="Times New Roman" panose="02020603050405020304" pitchFamily="18" charset="0"/>
                        <a:cs typeface="Arial"/>
                      </a:endParaRPr>
                    </a:p>
                  </a:txBody>
                  <a:tcPr marL="40794" marR="40794" marT="0" marB="0" anchor="ctr"/>
                </a:tc>
                <a:extLst>
                  <a:ext uri="{0D108BD9-81ED-4DB2-BD59-A6C34878D82A}">
                    <a16:rowId xmlns:a16="http://schemas.microsoft.com/office/drawing/2014/main" val="3002728221"/>
                  </a:ext>
                </a:extLst>
              </a:tr>
              <a:tr h="300674">
                <a:tc>
                  <a:txBody>
                    <a:bodyPr/>
                    <a:lstStyle/>
                    <a:p>
                      <a:pPr algn="just"/>
                      <a:r>
                        <a:rPr lang="en-CA" sz="1400">
                          <a:effectLst/>
                          <a:latin typeface="Arial"/>
                          <a:cs typeface="Arial"/>
                        </a:rPr>
                        <a:t>Projects</a:t>
                      </a:r>
                      <a:endParaRPr lang="en-CA" sz="1400">
                        <a:effectLst/>
                        <a:latin typeface="Arial"/>
                        <a:ea typeface="Times New Roman" panose="02020603050405020304" pitchFamily="18" charset="0"/>
                        <a:cs typeface="Arial"/>
                      </a:endParaRPr>
                    </a:p>
                  </a:txBody>
                  <a:tcPr marL="40794" marR="40794" marT="0" marB="0" anchor="ctr"/>
                </a:tc>
                <a:tc>
                  <a:txBody>
                    <a:bodyPr/>
                    <a:lstStyle/>
                    <a:p>
                      <a:pPr algn="just"/>
                      <a:r>
                        <a:rPr lang="en-CA" sz="1400" b="1" err="1">
                          <a:effectLst/>
                          <a:latin typeface="Arial"/>
                          <a:cs typeface="Arial"/>
                        </a:rPr>
                        <a:t>RAiD</a:t>
                      </a:r>
                      <a:endParaRPr lang="en-CA" sz="1400" b="1">
                        <a:effectLst/>
                        <a:latin typeface="Arial"/>
                        <a:ea typeface="Times New Roman" panose="02020603050405020304" pitchFamily="18" charset="0"/>
                        <a:cs typeface="Arial"/>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In Development</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b="1" err="1">
                          <a:effectLst/>
                          <a:latin typeface="Arial"/>
                          <a:cs typeface="Arial"/>
                        </a:rPr>
                        <a:t>RAiD</a:t>
                      </a:r>
                      <a:r>
                        <a:rPr lang="en-CA" sz="1100">
                          <a:effectLst/>
                          <a:latin typeface="Arial"/>
                          <a:cs typeface="Arial"/>
                        </a:rPr>
                        <a:t> is the only candidate, but still in early stages of development. To watch.</a:t>
                      </a:r>
                    </a:p>
                  </a:txBody>
                  <a:tcPr marL="40794" marR="40794" marT="0" marB="0" anchor="ctr"/>
                </a:tc>
                <a:extLst>
                  <a:ext uri="{0D108BD9-81ED-4DB2-BD59-A6C34878D82A}">
                    <a16:rowId xmlns:a16="http://schemas.microsoft.com/office/drawing/2014/main" val="4158029644"/>
                  </a:ext>
                </a:extLst>
              </a:tr>
              <a:tr h="300674">
                <a:tc>
                  <a:txBody>
                    <a:bodyPr/>
                    <a:lstStyle/>
                    <a:p>
                      <a:pPr algn="just"/>
                      <a:r>
                        <a:rPr lang="en-CA" sz="1100">
                          <a:effectLst/>
                          <a:latin typeface="Arial" panose="020B0604020202020204" pitchFamily="34" charset="0"/>
                          <a:cs typeface="Arial" panose="020B0604020202020204" pitchFamily="34" charset="0"/>
                        </a:rPr>
                        <a:t>Software</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SWIHDs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Emerging</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SWIHDs show promise, but low maturity and adoption. To watch and study.</a:t>
                      </a:r>
                    </a:p>
                  </a:txBody>
                  <a:tcPr marL="40794" marR="40794" marT="0" marB="0" anchor="ctr"/>
                </a:tc>
                <a:extLst>
                  <a:ext uri="{0D108BD9-81ED-4DB2-BD59-A6C34878D82A}">
                    <a16:rowId xmlns:a16="http://schemas.microsoft.com/office/drawing/2014/main" val="3376416011"/>
                  </a:ext>
                </a:extLst>
              </a:tr>
              <a:tr h="649488">
                <a:tc>
                  <a:txBody>
                    <a:bodyPr/>
                    <a:lstStyle/>
                    <a:p>
                      <a:pPr algn="just"/>
                      <a:r>
                        <a:rPr lang="en-CA" sz="1100">
                          <a:effectLst/>
                          <a:latin typeface="Arial" panose="020B0604020202020204" pitchFamily="34" charset="0"/>
                          <a:cs typeface="Arial" panose="020B0604020202020204" pitchFamily="34" charset="0"/>
                        </a:rPr>
                        <a:t>Facilities, Instruments, Equipment,</a:t>
                      </a:r>
                    </a:p>
                    <a:p>
                      <a:pPr algn="just"/>
                      <a:r>
                        <a:rPr lang="en-CA" sz="1100">
                          <a:effectLst/>
                          <a:latin typeface="Arial" panose="020B0604020202020204" pitchFamily="34" charset="0"/>
                          <a:cs typeface="Arial" panose="020B0604020202020204" pitchFamily="34" charset="0"/>
                        </a:rPr>
                        <a:t>Resources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b"/>
                </a:tc>
                <a:tc>
                  <a:txBody>
                    <a:bodyPr/>
                    <a:lstStyle/>
                    <a:p>
                      <a:pPr algn="just"/>
                      <a:r>
                        <a:rPr lang="en-CA" sz="1100">
                          <a:effectLst/>
                          <a:latin typeface="Arial" panose="020B0604020202020204" pitchFamily="34" charset="0"/>
                          <a:cs typeface="Arial" panose="020B0604020202020204" pitchFamily="34" charset="0"/>
                        </a:rPr>
                        <a:t>ROR</a:t>
                      </a:r>
                    </a:p>
                    <a:p>
                      <a:pPr algn="just"/>
                      <a:r>
                        <a:rPr lang="en-CA" sz="1100" err="1">
                          <a:effectLst/>
                          <a:latin typeface="Arial"/>
                          <a:cs typeface="Arial"/>
                        </a:rPr>
                        <a:t>DataCite</a:t>
                      </a:r>
                      <a:r>
                        <a:rPr lang="en-CA" sz="1100">
                          <a:effectLst/>
                          <a:latin typeface="Arial"/>
                          <a:cs typeface="Arial"/>
                        </a:rPr>
                        <a:t> DOIs</a:t>
                      </a:r>
                    </a:p>
                    <a:p>
                      <a:pPr algn="just"/>
                      <a:r>
                        <a:rPr lang="en-CA" sz="1100">
                          <a:effectLst/>
                          <a:latin typeface="Arial" panose="020B0604020202020204" pitchFamily="34" charset="0"/>
                          <a:cs typeface="Arial" panose="020B0604020202020204" pitchFamily="34" charset="0"/>
                        </a:rPr>
                        <a:t>RRIDs</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a:effectLst/>
                          <a:latin typeface="Arial" panose="020B0604020202020204" pitchFamily="34" charset="0"/>
                          <a:cs typeface="Arial" panose="020B0604020202020204" pitchFamily="34" charset="0"/>
                        </a:rPr>
                        <a:t>N/A</a:t>
                      </a:r>
                      <a:endParaRPr lang="en-CA" sz="110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tc>
                  <a:txBody>
                    <a:bodyPr/>
                    <a:lstStyle/>
                    <a:p>
                      <a:pPr algn="just"/>
                      <a:r>
                        <a:rPr lang="en-CA" sz="1100" dirty="0">
                          <a:effectLst/>
                          <a:latin typeface="Arial" panose="020B0604020202020204" pitchFamily="34" charset="0"/>
                          <a:cs typeface="Arial" panose="020B0604020202020204" pitchFamily="34" charset="0"/>
                        </a:rPr>
                        <a:t>Too much complexity in this space – some options exist (RRIDs for biological resources, ROR for some facilities, DOIs for some instruments), so it is recommended to watch and study.</a:t>
                      </a:r>
                      <a:endParaRPr lang="en-CA" sz="1100" dirty="0">
                        <a:effectLst/>
                        <a:latin typeface="Arial" panose="020B0604020202020204" pitchFamily="34" charset="0"/>
                        <a:ea typeface="Times New Roman" panose="02020603050405020304" pitchFamily="18" charset="0"/>
                        <a:cs typeface="Arial" panose="020B0604020202020204" pitchFamily="34" charset="0"/>
                      </a:endParaRPr>
                    </a:p>
                  </a:txBody>
                  <a:tcPr marL="40794" marR="40794" marT="0" marB="0" anchor="ctr"/>
                </a:tc>
                <a:extLst>
                  <a:ext uri="{0D108BD9-81ED-4DB2-BD59-A6C34878D82A}">
                    <a16:rowId xmlns:a16="http://schemas.microsoft.com/office/drawing/2014/main" val="3672803894"/>
                  </a:ext>
                </a:extLst>
              </a:tr>
            </a:tbl>
          </a:graphicData>
        </a:graphic>
      </p:graphicFrame>
      <p:sp>
        <p:nvSpPr>
          <p:cNvPr id="2" name="Title 1">
            <a:extLst>
              <a:ext uri="{FF2B5EF4-FFF2-40B4-BE49-F238E27FC236}">
                <a16:creationId xmlns:a16="http://schemas.microsoft.com/office/drawing/2014/main" id="{A629FBFD-DACA-A453-6D63-E3BFBBC5A3C3}"/>
              </a:ext>
            </a:extLst>
          </p:cNvPr>
          <p:cNvSpPr>
            <a:spLocks noGrp="1"/>
          </p:cNvSpPr>
          <p:nvPr>
            <p:ph type="title"/>
            <p:custDataLst>
              <p:tags r:id="rId1"/>
            </p:custDataLst>
          </p:nvPr>
        </p:nvSpPr>
        <p:spPr>
          <a:xfrm>
            <a:off x="732781" y="0"/>
            <a:ext cx="7886700" cy="880898"/>
          </a:xfrm>
        </p:spPr>
        <p:txBody>
          <a:bodyPr>
            <a:normAutofit/>
          </a:bodyPr>
          <a:lstStyle/>
          <a:p>
            <a:r>
              <a:rPr lang="en-US" dirty="0"/>
              <a:t>Entity-by-Entity Action Plans</a:t>
            </a:r>
            <a:endParaRPr lang="en-CA" dirty="0"/>
          </a:p>
        </p:txBody>
      </p:sp>
      <p:sp>
        <p:nvSpPr>
          <p:cNvPr id="4" name="Slide Number Placeholder 3">
            <a:extLst>
              <a:ext uri="{FF2B5EF4-FFF2-40B4-BE49-F238E27FC236}">
                <a16:creationId xmlns:a16="http://schemas.microsoft.com/office/drawing/2014/main" id="{C7DC16F0-68CB-6A72-B5E9-FA51C7EAAB04}"/>
              </a:ext>
            </a:extLst>
          </p:cNvPr>
          <p:cNvSpPr>
            <a:spLocks noGrp="1"/>
          </p:cNvSpPr>
          <p:nvPr>
            <p:ph type="sldNum" sz="quarter" idx="12"/>
            <p:custDataLst>
              <p:tags r:id="rId2"/>
            </p:custDataLst>
          </p:nvPr>
        </p:nvSpPr>
        <p:spPr>
          <a:prstGeom prst="rect">
            <a:avLst/>
          </a:prstGeom>
        </p:spPr>
        <p:txBody>
          <a:bodyPr spcFirstLastPara="1" vert="horz" wrap="square" lIns="0" tIns="0" rIns="0" bIns="0" rtlCol="0" anchor="b" anchorCtr="0">
            <a:normAutofit/>
          </a:bodyPr>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C9533AE-A712-CF41-A409-5A780E65BBC7}" type="slidenum">
              <a:rPr lang="en-US" smtClean="0"/>
              <a:pPr/>
              <a:t>6</a:t>
            </a:fld>
            <a:endParaRPr lang="en-US"/>
          </a:p>
        </p:txBody>
      </p:sp>
      <p:sp>
        <p:nvSpPr>
          <p:cNvPr id="3" name="Rectangle 2">
            <a:extLst>
              <a:ext uri="{FF2B5EF4-FFF2-40B4-BE49-F238E27FC236}">
                <a16:creationId xmlns:a16="http://schemas.microsoft.com/office/drawing/2014/main" id="{D1B6E4CB-EBE6-206F-45FB-2DE6DD16E9F6}"/>
              </a:ext>
            </a:extLst>
          </p:cNvPr>
          <p:cNvSpPr/>
          <p:nvPr/>
        </p:nvSpPr>
        <p:spPr>
          <a:xfrm>
            <a:off x="640864" y="3226283"/>
            <a:ext cx="8297394" cy="88089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050"/>
          </a:p>
        </p:txBody>
      </p:sp>
    </p:spTree>
    <p:extLst>
      <p:ext uri="{BB962C8B-B14F-4D97-AF65-F5344CB8AC3E}">
        <p14:creationId xmlns:p14="http://schemas.microsoft.com/office/powerpoint/2010/main" val="66877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1" name="Google Shape;10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2" name="Google Shape;102;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B733-BF4F-FC77-6ABB-7AD2722EBB8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5614987-F407-BD68-6E6F-A01862820F55}"/>
              </a:ext>
            </a:extLst>
          </p:cNvPr>
          <p:cNvSpPr/>
          <p:nvPr/>
        </p:nvSpPr>
        <p:spPr>
          <a:xfrm>
            <a:off x="827532" y="2057126"/>
            <a:ext cx="7886700" cy="1089025"/>
          </a:xfrm>
          <a:prstGeom prst="roundRect">
            <a:avLst>
              <a:gd name="adj" fmla="val 10000"/>
            </a:avLst>
          </a:prstGeom>
          <a:solidFill>
            <a:schemeClr val="accent1">
              <a:alpha val="25000"/>
            </a:schemeClr>
          </a:solidFill>
          <a:ln>
            <a:no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7" name="Rectangle: Rounded Corners 6">
            <a:extLst>
              <a:ext uri="{FF2B5EF4-FFF2-40B4-BE49-F238E27FC236}">
                <a16:creationId xmlns:a16="http://schemas.microsoft.com/office/drawing/2014/main" id="{865D9375-AB86-96B4-8A48-BCAF622290BB}"/>
              </a:ext>
            </a:extLst>
          </p:cNvPr>
          <p:cNvSpPr/>
          <p:nvPr/>
        </p:nvSpPr>
        <p:spPr>
          <a:xfrm>
            <a:off x="860108" y="3394862"/>
            <a:ext cx="7886700" cy="1143437"/>
          </a:xfrm>
          <a:prstGeom prst="roundRect">
            <a:avLst>
              <a:gd name="adj" fmla="val 10000"/>
            </a:avLst>
          </a:prstGeom>
          <a:solidFill>
            <a:schemeClr val="accent1">
              <a:alpha val="25000"/>
            </a:schemeClr>
          </a:solidFill>
          <a:ln>
            <a:no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3" name="Rectangle: Rounded Corners 2">
            <a:extLst>
              <a:ext uri="{FF2B5EF4-FFF2-40B4-BE49-F238E27FC236}">
                <a16:creationId xmlns:a16="http://schemas.microsoft.com/office/drawing/2014/main" id="{143AD70F-0F76-C9B6-44BC-47A3B4DDCEC1}"/>
              </a:ext>
            </a:extLst>
          </p:cNvPr>
          <p:cNvSpPr/>
          <p:nvPr/>
        </p:nvSpPr>
        <p:spPr>
          <a:xfrm>
            <a:off x="827532" y="945595"/>
            <a:ext cx="7886700" cy="932201"/>
          </a:xfrm>
          <a:prstGeom prst="roundRect">
            <a:avLst>
              <a:gd name="adj" fmla="val 10000"/>
            </a:avLst>
          </a:prstGeom>
          <a:solidFill>
            <a:schemeClr val="accent1">
              <a:alpha val="25000"/>
            </a:schemeClr>
          </a:solidFill>
          <a:ln>
            <a:noFill/>
          </a:ln>
        </p:spPr>
        <p:style>
          <a:lnRef idx="0">
            <a:scrgbClr r="0" g="0" b="0"/>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2" name="Title 1">
            <a:extLst>
              <a:ext uri="{FF2B5EF4-FFF2-40B4-BE49-F238E27FC236}">
                <a16:creationId xmlns:a16="http://schemas.microsoft.com/office/drawing/2014/main" id="{0A3A32C2-DA5F-04C0-F0E6-8FE6F461CCF7}"/>
              </a:ext>
            </a:extLst>
          </p:cNvPr>
          <p:cNvSpPr>
            <a:spLocks noGrp="1"/>
          </p:cNvSpPr>
          <p:nvPr>
            <p:ph type="title"/>
            <p:custDataLst>
              <p:tags r:id="rId1"/>
            </p:custDataLst>
          </p:nvPr>
        </p:nvSpPr>
        <p:spPr>
          <a:xfrm>
            <a:off x="730800" y="193565"/>
            <a:ext cx="8520600" cy="572700"/>
          </a:xfrm>
        </p:spPr>
        <p:txBody>
          <a:bodyPr>
            <a:normAutofit fontScale="90000"/>
          </a:bodyPr>
          <a:lstStyle/>
          <a:p>
            <a:r>
              <a:rPr lang="en-US" dirty="0"/>
              <a:t>DOIs for Grants/Awards</a:t>
            </a:r>
            <a:endParaRPr lang="en-CA" dirty="0"/>
          </a:p>
        </p:txBody>
      </p:sp>
      <p:sp>
        <p:nvSpPr>
          <p:cNvPr id="4" name="Slide Number Placeholder 3">
            <a:extLst>
              <a:ext uri="{FF2B5EF4-FFF2-40B4-BE49-F238E27FC236}">
                <a16:creationId xmlns:a16="http://schemas.microsoft.com/office/drawing/2014/main" id="{35866D42-3D76-2E68-A8BD-5F60C0F9DB1C}"/>
              </a:ext>
            </a:extLst>
          </p:cNvPr>
          <p:cNvSpPr>
            <a:spLocks noGrp="1"/>
          </p:cNvSpPr>
          <p:nvPr>
            <p:ph type="sldNum" sz="quarter" idx="12"/>
            <p:custDataLst>
              <p:tags r:id="rId2"/>
            </p:custDataLst>
          </p:nvPr>
        </p:nvSpPr>
        <p:spPr>
          <a:prstGeom prst="rect">
            <a:avLst/>
          </a:prstGeom>
        </p:spPr>
        <p:txBody>
          <a:bodyPr spcFirstLastPara="1" vert="horz" wrap="square" lIns="0" tIns="0" rIns="0" bIns="0" rtlCol="0" anchor="b" anchorCtr="0">
            <a:normAutofit/>
          </a:bodyPr>
          <a:lstStyle>
            <a:defPPr>
              <a:defRPr lang="en-US"/>
            </a:defPPr>
            <a:lvl1pPr marL="0" algn="r" defTabSz="685800" rtl="0" eaLnBrk="1" latinLnBrk="0" hangingPunct="1">
              <a:defRPr sz="750" kern="1200">
                <a:solidFill>
                  <a:schemeClr val="tx1"/>
                </a:solidFill>
                <a:latin typeface="Effra" panose="020B0603020203020204" pitchFamily="34" charset="0"/>
                <a:ea typeface="+mn-ea"/>
                <a:cs typeface="Effra" panose="020B0603020203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3C9533AE-A712-CF41-A409-5A780E65BBC7}" type="slidenum">
              <a:rPr lang="en-US" smtClean="0"/>
              <a:pPr/>
              <a:t>8</a:t>
            </a:fld>
            <a:endParaRPr lang="en-US"/>
          </a:p>
        </p:txBody>
      </p:sp>
      <p:sp>
        <p:nvSpPr>
          <p:cNvPr id="5" name="Content Placeholder 4">
            <a:extLst>
              <a:ext uri="{FF2B5EF4-FFF2-40B4-BE49-F238E27FC236}">
                <a16:creationId xmlns:a16="http://schemas.microsoft.com/office/drawing/2014/main" id="{72626FA9-FF92-1D72-A423-7B09A1B98D7C}"/>
              </a:ext>
            </a:extLst>
          </p:cNvPr>
          <p:cNvSpPr>
            <a:spLocks noGrp="1"/>
          </p:cNvSpPr>
          <p:nvPr>
            <p:ph idx="1"/>
          </p:nvPr>
        </p:nvSpPr>
        <p:spPr>
          <a:xfrm>
            <a:off x="1475517" y="1082989"/>
            <a:ext cx="7031165" cy="3580228"/>
          </a:xfrm>
        </p:spPr>
        <p:txBody>
          <a:bodyPr spcFirstLastPara="1" vert="horz" wrap="square" lIns="68580" tIns="34290" rIns="68580" bIns="34290" rtlCol="0" anchor="t" anchorCtr="0">
            <a:normAutofit fontScale="92500" lnSpcReduction="10000"/>
          </a:bodyPr>
          <a:lstStyle/>
          <a:p>
            <a:pPr marL="0" indent="0">
              <a:buNone/>
            </a:pPr>
            <a:r>
              <a:rPr lang="en-US" sz="2100" dirty="0">
                <a:solidFill>
                  <a:schemeClr val="tx1"/>
                </a:solidFill>
              </a:rPr>
              <a:t>Entity: Grants/Awards</a:t>
            </a:r>
          </a:p>
          <a:p>
            <a:pPr marL="0" indent="0">
              <a:buNone/>
            </a:pPr>
            <a:r>
              <a:rPr lang="en-US" sz="2100" dirty="0">
                <a:solidFill>
                  <a:schemeClr val="tx1"/>
                </a:solidFill>
              </a:rPr>
              <a:t>PID of Choice: DOIs</a:t>
            </a:r>
          </a:p>
          <a:p>
            <a:pPr marL="0" indent="0">
              <a:buNone/>
            </a:pPr>
            <a:endParaRPr lang="en-US" sz="2100" dirty="0">
              <a:solidFill>
                <a:schemeClr val="tx1"/>
              </a:solidFill>
            </a:endParaRPr>
          </a:p>
          <a:p>
            <a:pPr marL="0" indent="0">
              <a:buNone/>
            </a:pPr>
            <a:endParaRPr lang="en-US" sz="825" dirty="0">
              <a:solidFill>
                <a:schemeClr val="tx1"/>
              </a:solidFill>
            </a:endParaRPr>
          </a:p>
          <a:p>
            <a:pPr marL="0" indent="0">
              <a:buNone/>
            </a:pPr>
            <a:r>
              <a:rPr lang="en-US" sz="2100" dirty="0">
                <a:solidFill>
                  <a:schemeClr val="tx1"/>
                </a:solidFill>
              </a:rPr>
              <a:t>PID Provider: Crossref vs DataCite</a:t>
            </a:r>
          </a:p>
          <a:p>
            <a:pPr lvl="1"/>
            <a:r>
              <a:rPr lang="en-US" sz="1950" dirty="0">
                <a:solidFill>
                  <a:schemeClr val="tx1"/>
                </a:solidFill>
              </a:rPr>
              <a:t>Crossref (direct member): FRQ</a:t>
            </a:r>
          </a:p>
          <a:p>
            <a:pPr lvl="1"/>
            <a:r>
              <a:rPr lang="en-US" sz="1950" dirty="0">
                <a:solidFill>
                  <a:schemeClr val="tx1"/>
                </a:solidFill>
              </a:rPr>
              <a:t>DataCite Canada: CFI (forthcoming)</a:t>
            </a:r>
          </a:p>
          <a:p>
            <a:pPr lvl="1"/>
            <a:endParaRPr lang="en-US" sz="1950" dirty="0">
              <a:solidFill>
                <a:schemeClr val="tx1"/>
              </a:solidFill>
            </a:endParaRPr>
          </a:p>
          <a:p>
            <a:pPr marL="0" indent="0">
              <a:buNone/>
            </a:pPr>
            <a:endParaRPr lang="en-US" sz="825" dirty="0">
              <a:solidFill>
                <a:schemeClr val="tx1"/>
              </a:solidFill>
            </a:endParaRPr>
          </a:p>
          <a:p>
            <a:pPr marL="0" indent="0">
              <a:buNone/>
            </a:pPr>
            <a:r>
              <a:rPr lang="en-US" sz="2100" dirty="0">
                <a:solidFill>
                  <a:schemeClr val="tx1"/>
                </a:solidFill>
              </a:rPr>
              <a:t>Maturity: Early stage PID use case</a:t>
            </a:r>
          </a:p>
          <a:p>
            <a:pPr lvl="1"/>
            <a:r>
              <a:rPr lang="en-US" sz="1950" dirty="0">
                <a:solidFill>
                  <a:schemeClr val="tx1"/>
                </a:solidFill>
              </a:rPr>
              <a:t>200K DOIs with Crossref since 2019; 48 organizations</a:t>
            </a:r>
          </a:p>
          <a:p>
            <a:pPr lvl="1"/>
            <a:r>
              <a:rPr lang="en-US" sz="1950" dirty="0">
                <a:solidFill>
                  <a:schemeClr val="tx1"/>
                </a:solidFill>
              </a:rPr>
              <a:t>8K DOIs with DataCite since late 2024; 10 organizations</a:t>
            </a:r>
          </a:p>
          <a:p>
            <a:pPr marL="0" indent="0">
              <a:buNone/>
            </a:pPr>
            <a:endParaRPr lang="en-US" sz="750" dirty="0">
              <a:solidFill>
                <a:schemeClr val="tx1"/>
              </a:solidFill>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23845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FE9F5-55ED-DBCD-F9B7-37EC3590BA88}"/>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0ABAB0-9CCE-0760-F133-D53E9AADE457}"/>
              </a:ext>
            </a:extLst>
          </p:cNvPr>
          <p:cNvSpPr/>
          <p:nvPr/>
        </p:nvSpPr>
        <p:spPr>
          <a:xfrm>
            <a:off x="827545" y="3319081"/>
            <a:ext cx="8086155" cy="1315745"/>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a:solidFill>
                <a:prstClr val="white"/>
              </a:solidFill>
              <a:latin typeface="Calibri" panose="020F0502020204030204"/>
            </a:endParaRPr>
          </a:p>
        </p:txBody>
      </p:sp>
      <p:sp>
        <p:nvSpPr>
          <p:cNvPr id="11" name="Rectangle: Rounded Corners 10">
            <a:extLst>
              <a:ext uri="{FF2B5EF4-FFF2-40B4-BE49-F238E27FC236}">
                <a16:creationId xmlns:a16="http://schemas.microsoft.com/office/drawing/2014/main" id="{833AD8CC-3EDC-CCCF-D068-37E187D7962D}"/>
              </a:ext>
            </a:extLst>
          </p:cNvPr>
          <p:cNvSpPr/>
          <p:nvPr/>
        </p:nvSpPr>
        <p:spPr>
          <a:xfrm>
            <a:off x="171653" y="3319080"/>
            <a:ext cx="1969020" cy="1315745"/>
          </a:xfrm>
          <a:prstGeom prst="roundRect">
            <a:avLst/>
          </a:prstGeom>
          <a:gradFill>
            <a:gsLst>
              <a:gs pos="100000">
                <a:schemeClr val="accent1">
                  <a:lumMod val="75000"/>
                </a:schemeClr>
              </a:gs>
              <a:gs pos="56000">
                <a:srgbClr val="078FED"/>
              </a:gs>
              <a:gs pos="13000">
                <a:srgbClr val="00C3FE"/>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dirty="0">
              <a:solidFill>
                <a:prstClr val="white"/>
              </a:solidFill>
              <a:latin typeface="Calibri" panose="020F0502020204030204"/>
            </a:endParaRPr>
          </a:p>
        </p:txBody>
      </p:sp>
      <p:sp>
        <p:nvSpPr>
          <p:cNvPr id="12" name="Rectangle: Rounded Corners 11">
            <a:extLst>
              <a:ext uri="{FF2B5EF4-FFF2-40B4-BE49-F238E27FC236}">
                <a16:creationId xmlns:a16="http://schemas.microsoft.com/office/drawing/2014/main" id="{D4AB04E6-C786-8FFA-5D3B-F8C9DBFFD7CF}"/>
              </a:ext>
            </a:extLst>
          </p:cNvPr>
          <p:cNvSpPr/>
          <p:nvPr/>
        </p:nvSpPr>
        <p:spPr>
          <a:xfrm>
            <a:off x="843015" y="2076701"/>
            <a:ext cx="8033176" cy="1013382"/>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a:solidFill>
                <a:prstClr val="white"/>
              </a:solidFill>
              <a:latin typeface="Calibri" panose="020F0502020204030204"/>
            </a:endParaRPr>
          </a:p>
        </p:txBody>
      </p:sp>
      <p:sp>
        <p:nvSpPr>
          <p:cNvPr id="10" name="Rectangle: Rounded Corners 9">
            <a:extLst>
              <a:ext uri="{FF2B5EF4-FFF2-40B4-BE49-F238E27FC236}">
                <a16:creationId xmlns:a16="http://schemas.microsoft.com/office/drawing/2014/main" id="{9B42FD87-0B14-D6BF-9809-0970101E9B01}"/>
              </a:ext>
            </a:extLst>
          </p:cNvPr>
          <p:cNvSpPr/>
          <p:nvPr/>
        </p:nvSpPr>
        <p:spPr>
          <a:xfrm>
            <a:off x="171652" y="2075920"/>
            <a:ext cx="1969020" cy="1047968"/>
          </a:xfrm>
          <a:prstGeom prst="roundRect">
            <a:avLst/>
          </a:prstGeom>
          <a:gradFill>
            <a:gsLst>
              <a:gs pos="100000">
                <a:schemeClr val="accent1">
                  <a:lumMod val="75000"/>
                </a:schemeClr>
              </a:gs>
              <a:gs pos="56000">
                <a:srgbClr val="078FED"/>
              </a:gs>
              <a:gs pos="13000">
                <a:srgbClr val="00C3FE"/>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C2B4B6D8-5384-6852-36BC-32B98B154808}"/>
              </a:ext>
            </a:extLst>
          </p:cNvPr>
          <p:cNvSpPr txBox="1"/>
          <p:nvPr/>
        </p:nvSpPr>
        <p:spPr>
          <a:xfrm>
            <a:off x="2367454" y="2322905"/>
            <a:ext cx="6508737" cy="623248"/>
          </a:xfrm>
          <a:prstGeom prst="rect">
            <a:avLst/>
          </a:prstGeom>
          <a:noFill/>
        </p:spPr>
        <p:txBody>
          <a:bodyPr wrap="square" lIns="68580" tIns="34290" rIns="68580" bIns="34290" anchor="t">
            <a:spAutoFit/>
          </a:bodyPr>
          <a:lstStyle/>
          <a:p>
            <a:r>
              <a:rPr lang="en-US" sz="1200" dirty="0">
                <a:latin typeface="Arial" panose="020B0604020202020204" pitchFamily="34" charset="0"/>
                <a:cs typeface="Arial" panose="020B0604020202020204" pitchFamily="34" charset="0"/>
              </a:rPr>
              <a:t>Tri-Agency </a:t>
            </a:r>
            <a:r>
              <a:rPr lang="en-US" sz="1200" u="sng" dirty="0">
                <a:latin typeface="Arial" panose="020B0604020202020204" pitchFamily="34" charset="0"/>
                <a:cs typeface="Arial" panose="020B0604020202020204" pitchFamily="34" charset="0"/>
                <a:hlinkClick r:id="rId4"/>
              </a:rPr>
              <a:t>integrated ORCID into the Convergence platform</a:t>
            </a:r>
            <a:endParaRPr lang="en-US" sz="1200" u="sng" dirty="0">
              <a:latin typeface="Arial" panose="020B0604020202020204" pitchFamily="34" charset="0"/>
              <a:cs typeface="Arial" panose="020B0604020202020204" pitchFamily="34" charset="0"/>
            </a:endParaRPr>
          </a:p>
          <a:p>
            <a:endParaRPr lang="en-US" sz="1200" u="sng" dirty="0">
              <a:latin typeface="Arial" panose="020B0604020202020204" pitchFamily="34" charset="0"/>
              <a:cs typeface="Arial" panose="020B0604020202020204" pitchFamily="34" charset="0"/>
            </a:endParaRPr>
          </a:p>
          <a:p>
            <a:r>
              <a:rPr lang="en-US" sz="1200" dirty="0"/>
              <a:t>+8,600 Connected ORCID </a:t>
            </a:r>
            <a:r>
              <a:rPr lang="en-US" sz="1200" dirty="0" err="1"/>
              <a:t>iDs</a:t>
            </a:r>
            <a:r>
              <a:rPr lang="en-US" sz="1200" dirty="0"/>
              <a:t> = #1 connected system in Canada</a:t>
            </a:r>
          </a:p>
        </p:txBody>
      </p:sp>
      <p:sp>
        <p:nvSpPr>
          <p:cNvPr id="14" name="Rectangle: Rounded Corners 13">
            <a:extLst>
              <a:ext uri="{FF2B5EF4-FFF2-40B4-BE49-F238E27FC236}">
                <a16:creationId xmlns:a16="http://schemas.microsoft.com/office/drawing/2014/main" id="{BA625C96-C118-A7C6-9AE8-E67FD7D655BD}"/>
              </a:ext>
            </a:extLst>
          </p:cNvPr>
          <p:cNvSpPr/>
          <p:nvPr/>
        </p:nvSpPr>
        <p:spPr>
          <a:xfrm>
            <a:off x="843015" y="1100602"/>
            <a:ext cx="8026211" cy="747100"/>
          </a:xfrm>
          <a:prstGeom prst="roundRect">
            <a:avLst/>
          </a:prstGeom>
          <a:solidFill>
            <a:schemeClr val="bg1"/>
          </a:solidFill>
          <a:ln>
            <a:solidFill>
              <a:srgbClr val="00206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a:solidFill>
                <a:prstClr val="white"/>
              </a:solidFill>
              <a:latin typeface="Calibri" panose="020F0502020204030204"/>
            </a:endParaRPr>
          </a:p>
        </p:txBody>
      </p:sp>
      <p:sp>
        <p:nvSpPr>
          <p:cNvPr id="15" name="TextBox 14">
            <a:extLst>
              <a:ext uri="{FF2B5EF4-FFF2-40B4-BE49-F238E27FC236}">
                <a16:creationId xmlns:a16="http://schemas.microsoft.com/office/drawing/2014/main" id="{EB0EB88F-8814-FF6A-740A-AFC130C05D16}"/>
              </a:ext>
            </a:extLst>
          </p:cNvPr>
          <p:cNvSpPr txBox="1"/>
          <p:nvPr/>
        </p:nvSpPr>
        <p:spPr>
          <a:xfrm>
            <a:off x="2345181" y="1376291"/>
            <a:ext cx="652027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NSERC, SSHRC, FRQ, CFI, and the Canadian Cancer Society</a:t>
            </a:r>
          </a:p>
        </p:txBody>
      </p:sp>
      <p:sp>
        <p:nvSpPr>
          <p:cNvPr id="17" name="TextBox 16">
            <a:extLst>
              <a:ext uri="{FF2B5EF4-FFF2-40B4-BE49-F238E27FC236}">
                <a16:creationId xmlns:a16="http://schemas.microsoft.com/office/drawing/2014/main" id="{0DB76A9A-8418-7970-3EBD-079F81BEE5F7}"/>
              </a:ext>
            </a:extLst>
          </p:cNvPr>
          <p:cNvSpPr txBox="1"/>
          <p:nvPr/>
        </p:nvSpPr>
        <p:spPr>
          <a:xfrm>
            <a:off x="214831" y="2392955"/>
            <a:ext cx="2041850" cy="380873"/>
          </a:xfrm>
          <a:prstGeom prst="rect">
            <a:avLst/>
          </a:prstGeom>
          <a:noFill/>
        </p:spPr>
        <p:txBody>
          <a:bodyPr wrap="square" rtlCol="0">
            <a:spAutoFit/>
          </a:bodyPr>
          <a:lstStyle/>
          <a:p>
            <a:pPr algn="ctr" defTabSz="685800">
              <a:buClrTx/>
              <a:defRPr/>
            </a:pPr>
            <a:r>
              <a:rPr lang="en-US" sz="1875" kern="1200" dirty="0">
                <a:solidFill>
                  <a:prstClr val="white"/>
                </a:solidFill>
                <a:latin typeface="Arial" panose="020B0604020202020204" pitchFamily="34" charset="0"/>
                <a:ea typeface="+mn-ea"/>
                <a:cs typeface="Arial" panose="020B0604020202020204" pitchFamily="34" charset="0"/>
              </a:rPr>
              <a:t>NSERC/SSHRC</a:t>
            </a:r>
            <a:endParaRPr lang="en-CA" sz="1875" kern="1200" dirty="0">
              <a:solidFill>
                <a:prstClr val="white"/>
              </a:solidFill>
              <a:latin typeface="Arial" panose="020B0604020202020204" pitchFamily="34" charset="0"/>
              <a:ea typeface="+mn-ea"/>
              <a:cs typeface="Arial" panose="020B0604020202020204" pitchFamily="34" charset="0"/>
            </a:endParaRPr>
          </a:p>
        </p:txBody>
      </p:sp>
      <p:sp>
        <p:nvSpPr>
          <p:cNvPr id="18" name="Rectangle: Rounded Corners 17">
            <a:extLst>
              <a:ext uri="{FF2B5EF4-FFF2-40B4-BE49-F238E27FC236}">
                <a16:creationId xmlns:a16="http://schemas.microsoft.com/office/drawing/2014/main" id="{861A7A46-2E47-1934-A5EE-E245C51EC3C7}"/>
              </a:ext>
            </a:extLst>
          </p:cNvPr>
          <p:cNvSpPr/>
          <p:nvPr/>
        </p:nvSpPr>
        <p:spPr>
          <a:xfrm>
            <a:off x="171653" y="1091002"/>
            <a:ext cx="1969020" cy="756701"/>
          </a:xfrm>
          <a:prstGeom prst="roundRect">
            <a:avLst/>
          </a:prstGeom>
          <a:gradFill>
            <a:gsLst>
              <a:gs pos="100000">
                <a:schemeClr val="accent1">
                  <a:lumMod val="75000"/>
                </a:schemeClr>
              </a:gs>
              <a:gs pos="56000">
                <a:srgbClr val="078FED"/>
              </a:gs>
              <a:gs pos="13000">
                <a:srgbClr val="00C3FE"/>
              </a:gs>
            </a:gsLst>
            <a:lin ang="2700000" scaled="1"/>
          </a:gra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CA" sz="1350" kern="1200" dirty="0">
              <a:solidFill>
                <a:prstClr val="white"/>
              </a:solidFill>
              <a:latin typeface="Calibri" panose="020F0502020204030204"/>
            </a:endParaRPr>
          </a:p>
        </p:txBody>
      </p:sp>
      <p:sp>
        <p:nvSpPr>
          <p:cNvPr id="19" name="TextBox 18">
            <a:extLst>
              <a:ext uri="{FF2B5EF4-FFF2-40B4-BE49-F238E27FC236}">
                <a16:creationId xmlns:a16="http://schemas.microsoft.com/office/drawing/2014/main" id="{87977504-762A-E1FA-EDB5-B2E8FB19D5F0}"/>
              </a:ext>
            </a:extLst>
          </p:cNvPr>
          <p:cNvSpPr txBox="1"/>
          <p:nvPr/>
        </p:nvSpPr>
        <p:spPr>
          <a:xfrm>
            <a:off x="274774" y="1272417"/>
            <a:ext cx="1788947" cy="380873"/>
          </a:xfrm>
          <a:prstGeom prst="rect">
            <a:avLst/>
          </a:prstGeom>
          <a:noFill/>
        </p:spPr>
        <p:txBody>
          <a:bodyPr wrap="square" rtlCol="0">
            <a:spAutoFit/>
          </a:bodyPr>
          <a:lstStyle/>
          <a:p>
            <a:pPr algn="ctr" defTabSz="685800">
              <a:buClrTx/>
              <a:defRPr/>
            </a:pPr>
            <a:r>
              <a:rPr lang="en-US" sz="1875" kern="1200" dirty="0">
                <a:solidFill>
                  <a:prstClr val="white"/>
                </a:solidFill>
                <a:latin typeface="Arial" panose="020B0604020202020204" pitchFamily="34" charset="0"/>
                <a:ea typeface="+mn-ea"/>
                <a:cs typeface="Arial" panose="020B0604020202020204" pitchFamily="34" charset="0"/>
              </a:rPr>
              <a:t>ORCID-CA</a:t>
            </a:r>
          </a:p>
        </p:txBody>
      </p:sp>
      <p:sp>
        <p:nvSpPr>
          <p:cNvPr id="4" name="TextBox 3">
            <a:extLst>
              <a:ext uri="{FF2B5EF4-FFF2-40B4-BE49-F238E27FC236}">
                <a16:creationId xmlns:a16="http://schemas.microsoft.com/office/drawing/2014/main" id="{B5B008B4-9E40-FEFD-6C25-67FEAB2E971F}"/>
              </a:ext>
            </a:extLst>
          </p:cNvPr>
          <p:cNvSpPr txBox="1"/>
          <p:nvPr/>
        </p:nvSpPr>
        <p:spPr>
          <a:xfrm>
            <a:off x="2345181" y="3496975"/>
            <a:ext cx="6393660" cy="807913"/>
          </a:xfrm>
          <a:prstGeom prst="rect">
            <a:avLst/>
          </a:prstGeom>
          <a:noFill/>
        </p:spPr>
        <p:txBody>
          <a:bodyPr wrap="square" lIns="68580" tIns="34290" rIns="68580" bIns="34290" anchor="t">
            <a:spAutoFit/>
          </a:bodyPr>
          <a:lstStyle/>
          <a:p>
            <a:r>
              <a:rPr lang="en-US" sz="1200" dirty="0">
                <a:latin typeface="Arial" panose="020B0604020202020204" pitchFamily="34" charset="0"/>
                <a:cs typeface="Arial" panose="020B0604020202020204" pitchFamily="34" charset="0"/>
              </a:rPr>
              <a:t>FRQ launched a full ORCID integration in </a:t>
            </a:r>
            <a:r>
              <a:rPr lang="en-US" sz="1200" dirty="0" err="1">
                <a:latin typeface="Arial" panose="020B0604020202020204" pitchFamily="34" charset="0"/>
                <a:cs typeface="Arial" panose="020B0604020202020204" pitchFamily="34" charset="0"/>
              </a:rPr>
              <a:t>FRQNet</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t>+3,700 Connected ORCID </a:t>
            </a:r>
            <a:r>
              <a:rPr lang="en-US" sz="1200" dirty="0" err="1"/>
              <a:t>iDs</a:t>
            </a:r>
            <a:r>
              <a:rPr lang="en-US" sz="1200" dirty="0"/>
              <a:t> = #2 connected system in Canada; </a:t>
            </a:r>
          </a:p>
          <a:p>
            <a:r>
              <a:rPr lang="en-US" sz="1200" dirty="0"/>
              <a:t>+50 Records Updated</a:t>
            </a:r>
          </a:p>
        </p:txBody>
      </p:sp>
      <p:sp>
        <p:nvSpPr>
          <p:cNvPr id="6" name="TextBox 5">
            <a:extLst>
              <a:ext uri="{FF2B5EF4-FFF2-40B4-BE49-F238E27FC236}">
                <a16:creationId xmlns:a16="http://schemas.microsoft.com/office/drawing/2014/main" id="{E062D727-980E-8065-B4A4-43B07CA792D3}"/>
              </a:ext>
            </a:extLst>
          </p:cNvPr>
          <p:cNvSpPr txBox="1"/>
          <p:nvPr/>
        </p:nvSpPr>
        <p:spPr>
          <a:xfrm>
            <a:off x="297461" y="3830543"/>
            <a:ext cx="1743575" cy="380873"/>
          </a:xfrm>
          <a:prstGeom prst="rect">
            <a:avLst/>
          </a:prstGeom>
          <a:noFill/>
        </p:spPr>
        <p:txBody>
          <a:bodyPr wrap="square" rtlCol="0">
            <a:spAutoFit/>
          </a:bodyPr>
          <a:lstStyle/>
          <a:p>
            <a:pPr algn="ctr" defTabSz="685800">
              <a:buClrTx/>
              <a:defRPr/>
            </a:pPr>
            <a:r>
              <a:rPr lang="en-US" sz="1875" kern="1200" dirty="0">
                <a:solidFill>
                  <a:prstClr val="white"/>
                </a:solidFill>
                <a:latin typeface="Arial" panose="020B0604020202020204" pitchFamily="34" charset="0"/>
                <a:ea typeface="+mn-ea"/>
                <a:cs typeface="Arial" panose="020B0604020202020204" pitchFamily="34" charset="0"/>
              </a:rPr>
              <a:t>FRQ</a:t>
            </a:r>
            <a:endParaRPr lang="en-CA" sz="1875" kern="1200" dirty="0">
              <a:solidFill>
                <a:prstClr val="white"/>
              </a:solidFill>
              <a:latin typeface="Arial" panose="020B0604020202020204" pitchFamily="34" charset="0"/>
              <a:ea typeface="+mn-ea"/>
              <a:cs typeface="Arial" panose="020B0604020202020204" pitchFamily="34" charset="0"/>
            </a:endParaRPr>
          </a:p>
        </p:txBody>
      </p:sp>
      <p:sp>
        <p:nvSpPr>
          <p:cNvPr id="8" name="Freeform 10">
            <a:extLst>
              <a:ext uri="{FF2B5EF4-FFF2-40B4-BE49-F238E27FC236}">
                <a16:creationId xmlns:a16="http://schemas.microsoft.com/office/drawing/2014/main" id="{C13A0E63-A273-69C8-8C03-849CC0A91F82}"/>
              </a:ext>
            </a:extLst>
          </p:cNvPr>
          <p:cNvSpPr/>
          <p:nvPr/>
        </p:nvSpPr>
        <p:spPr>
          <a:xfrm rot="-5400000" flipH="1">
            <a:off x="7140704" y="-1158545"/>
            <a:ext cx="844753" cy="3161843"/>
          </a:xfrm>
          <a:custGeom>
            <a:avLst/>
            <a:gdLst/>
            <a:ahLst/>
            <a:cxnLst/>
            <a:rect l="l" t="t" r="r" b="b"/>
            <a:pathLst>
              <a:path w="6912168" h="8947790">
                <a:moveTo>
                  <a:pt x="6912168" y="0"/>
                </a:moveTo>
                <a:lnTo>
                  <a:pt x="0" y="0"/>
                </a:lnTo>
                <a:lnTo>
                  <a:pt x="0" y="8947790"/>
                </a:lnTo>
                <a:lnTo>
                  <a:pt x="6912168" y="8947790"/>
                </a:lnTo>
                <a:lnTo>
                  <a:pt x="6912168" y="0"/>
                </a:lnTo>
                <a:close/>
              </a:path>
            </a:pathLst>
          </a:custGeom>
          <a:blipFill>
            <a:blip r:embed="rId5"/>
            <a:stretch>
              <a:fillRect l="-46272" t="1" r="-218215" b="-16866"/>
            </a:stretch>
          </a:blipFill>
        </p:spPr>
        <p:txBody>
          <a:bodyPr/>
          <a:lstStyle/>
          <a:p>
            <a:pPr defTabSz="685800">
              <a:buClrTx/>
              <a:defRPr/>
            </a:pPr>
            <a:endParaRPr lang="en-US" sz="1350" kern="1200">
              <a:solidFill>
                <a:prstClr val="black"/>
              </a:solidFill>
              <a:latin typeface="Calibri" panose="020F0502020204030204"/>
              <a:ea typeface="+mn-ea"/>
              <a:cs typeface="+mn-cs"/>
            </a:endParaRPr>
          </a:p>
        </p:txBody>
      </p:sp>
      <p:sp>
        <p:nvSpPr>
          <p:cNvPr id="2" name="Title 1">
            <a:extLst>
              <a:ext uri="{FF2B5EF4-FFF2-40B4-BE49-F238E27FC236}">
                <a16:creationId xmlns:a16="http://schemas.microsoft.com/office/drawing/2014/main" id="{F1F9951C-CEBB-0B50-C561-87748E16950E}"/>
              </a:ext>
            </a:extLst>
          </p:cNvPr>
          <p:cNvSpPr txBox="1">
            <a:spLocks/>
          </p:cNvSpPr>
          <p:nvPr>
            <p:custDataLst>
              <p:tags r:id="rId1"/>
            </p:custDataLst>
          </p:nvPr>
        </p:nvSpPr>
        <p:spPr>
          <a:xfrm>
            <a:off x="214831" y="-74919"/>
            <a:ext cx="7886700" cy="880898"/>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000" b="0" i="0" kern="12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pPr defTabSz="685800">
              <a:buClrTx/>
              <a:defRPr/>
            </a:pPr>
            <a:r>
              <a:rPr lang="en-US" sz="3000">
                <a:solidFill>
                  <a:sysClr val="windowText" lastClr="000000"/>
                </a:solidFill>
              </a:rPr>
              <a:t>PIDs and Canadian Funders</a:t>
            </a:r>
            <a:endParaRPr lang="en-CA" sz="3000">
              <a:solidFill>
                <a:sysClr val="windowText" lastClr="000000"/>
              </a:solidFill>
            </a:endParaRPr>
          </a:p>
        </p:txBody>
      </p:sp>
    </p:spTree>
    <p:extLst>
      <p:ext uri="{BB962C8B-B14F-4D97-AF65-F5344CB8AC3E}">
        <p14:creationId xmlns:p14="http://schemas.microsoft.com/office/powerpoint/2010/main" val="1335160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RKN PPT Template 1920x1080 v2" id="{968FEBB4-D31C-9C47-AC8D-450D201D2760}" vid="{9A47A044-A777-A749-89D3-521EAA1828F6}"/>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4740</Words>
  <Application>Microsoft Office PowerPoint</Application>
  <PresentationFormat>On-screen Show (16:9)</PresentationFormat>
  <Paragraphs>347</Paragraphs>
  <Slides>35</Slides>
  <Notes>35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Helvetica Neue</vt:lpstr>
      <vt:lpstr>Arial</vt:lpstr>
      <vt:lpstr>Arial,Sans-Serif</vt:lpstr>
      <vt:lpstr>Calibri</vt:lpstr>
      <vt:lpstr>Montserrat Light</vt:lpstr>
      <vt:lpstr>Effra</vt:lpstr>
      <vt:lpstr>Wingdings</vt:lpstr>
      <vt:lpstr>DM Sans</vt:lpstr>
      <vt:lpstr>Montserrat</vt:lpstr>
      <vt:lpstr>Simple Light</vt:lpstr>
      <vt:lpstr>Office Theme</vt:lpstr>
      <vt:lpstr>Adventures in Funding Metadata</vt:lpstr>
      <vt:lpstr>hullo!</vt:lpstr>
      <vt:lpstr>in theory</vt:lpstr>
      <vt:lpstr>Persistent Identifiers (PIDs) in Canada</vt:lpstr>
      <vt:lpstr>Canadian PID Strategy</vt:lpstr>
      <vt:lpstr>Entity-by-Entity Action Plans</vt:lpstr>
      <vt:lpstr>PowerPoint Presentation</vt:lpstr>
      <vt:lpstr>DOIs for Grants/Awards</vt:lpstr>
      <vt:lpstr>PowerPoint Presentation</vt:lpstr>
      <vt:lpstr>PowerPoint Presentation</vt:lpstr>
      <vt:lpstr>"in theory"</vt:lpstr>
      <vt:lpstr>dois for grants</vt:lpstr>
      <vt:lpstr>pids in submission metadata</vt:lpstr>
      <vt:lpstr>just a brief aside here too that sometimes people try to evaluate metadata completeness and will perceive a gap in funding metadata as a failure to collect it. but, it's a useful reminder that not all research publications are grant-funded. </vt:lpstr>
      <vt:lpstr>registration</vt:lpstr>
      <vt:lpstr>registration</vt:lpstr>
      <vt:lpstr>registration</vt:lpstr>
      <vt:lpstr>relational metadata</vt:lpstr>
      <vt:lpstr>PowerPoint Presentation</vt:lpstr>
      <vt:lpstr>it would be a pretty daunting task to have each of these endpoints know about the other. i'm not even sure that's necessary. but, it's instructive to remember that even if we've made it to a point where an author and some platforms did everything right, there's still some parts of the narrative we won't have.   the authors might not even have it.</vt:lpstr>
      <vt:lpstr>reporting</vt:lpstr>
      <vt:lpstr>reporting</vt:lpstr>
      <vt:lpstr>reporting</vt:lpstr>
      <vt:lpstr>reporting</vt:lpstr>
      <vt:lpstr>reporting</vt:lpstr>
      <vt:lpstr>the point here is that for this metadata to be useful to us, funding agencies, institutions, whatever… it has to have been collected, registered/shared, connected, and then locatable in its disparate locations via open scholarly infrastructure.</vt:lpstr>
      <vt:lpstr>some people have said things to me like, "we just need to educate faculty about funding metadata in their submissions."   that's not untrue, really!   but the full story is that we also need to support open infrastructure and make sure researchers or publishers can provide this kind of metadata in the first place.</vt:lpstr>
      <vt:lpstr>the barcelona declaration</vt:lpstr>
      <vt:lpstr>the barcelona declaration</vt:lpstr>
      <vt:lpstr>comet</vt:lpstr>
      <vt:lpstr>so, what's the take-away?</vt:lpstr>
      <vt:lpstr>i often liken this open infrastructure to a municipal water system. i think, probably, it's a bit more apt to compare it to a bunch of sort of connected liquid systems that don't all work the same way and in some cases aren't compatible and in other cases are maintained by people who want us to drink worse water… and uhh…  i guess what i'm saying is that being able to drink from the hose doesn't mean the water is clean. </vt:lpstr>
      <vt:lpstr>it is important we govern our expectations.</vt:lpstr>
      <vt:lpstr>even if we had 100% pid adoption today, on the other side we'd still come out the other side with a deeply tangled string of christmas lights with many missing bulbs. what's vital here, is that we keep abreast of the conversation, and lend a voice of support to open infrastructure providers and developers where we can! </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Justine Ruffinetto</cp:lastModifiedBy>
  <cp:revision>1</cp:revision>
  <dcterms:modified xsi:type="dcterms:W3CDTF">2026-05-12T14:33:04Z</dcterms:modified>
</cp:coreProperties>
</file>