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Open Sans" panose="020B060603050402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
      <p:font typeface="Spectral"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C3AD15-7150-42E8-ACC4-776122860BA6}">
  <a:tblStyle styleId="{83C3AD15-7150-42E8-ACC4-776122860BA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86ede8c152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386ede8c152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86ede8c152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386ede8c152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86ede8c152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386ede8c152_0_5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db30e3459f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3db30e3459f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86ede8c152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386ede8c152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86ede8c152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386ede8c152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86ede8c152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g386ede8c152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deb8b2dd7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3deb8b2dd7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86ede8c152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386ede8c152_0_6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86ede8c152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386ede8c152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86ede8c152_0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386ede8c152_0_6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86ede8c152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g386ede8c152_0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e6b414b20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g3e6b414b20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86ede8c152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g386ede8c152_0_5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86ede8c152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g386ede8c152_0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86ede8c152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g386ede8c152_0_5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86ede8c152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g386ede8c152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86ede8c152_0_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386ede8c152_0_5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86ede8c152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386ede8c152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1.jpg"/><Relationship Id="rId7" Type="http://schemas.openxmlformats.org/officeDocument/2006/relationships/image" Target="../media/image26.gif"/><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25.gif"/><Relationship Id="rId5" Type="http://schemas.openxmlformats.org/officeDocument/2006/relationships/image" Target="../media/image24.gif"/><Relationship Id="rId10" Type="http://schemas.openxmlformats.org/officeDocument/2006/relationships/image" Target="../media/image29.gif"/><Relationship Id="rId4" Type="http://schemas.openxmlformats.org/officeDocument/2006/relationships/image" Target="../media/image23.gif"/><Relationship Id="rId9" Type="http://schemas.openxmlformats.org/officeDocument/2006/relationships/image" Target="../media/image28.gi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32.gif"/><Relationship Id="rId5" Type="http://schemas.openxmlformats.org/officeDocument/2006/relationships/image" Target="../media/image3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hyperlink" Target="mailto:julieann@archive.org" TargetMode="External"/><Relationship Id="rId4" Type="http://schemas.openxmlformats.org/officeDocument/2006/relationships/hyperlink" Target="mailto:sarahbeth@archiv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native-land.ca/"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1.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hyperlink" Target="https://carta.archive-it.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grpSp>
        <p:nvGrpSpPr>
          <p:cNvPr id="54" name="Google Shape;54;p13"/>
          <p:cNvGrpSpPr/>
          <p:nvPr/>
        </p:nvGrpSpPr>
        <p:grpSpPr>
          <a:xfrm>
            <a:off x="551400" y="497200"/>
            <a:ext cx="8041187" cy="4113275"/>
            <a:chOff x="0" y="-38100"/>
            <a:chExt cx="4274726" cy="2186517"/>
          </a:xfrm>
        </p:grpSpPr>
        <p:sp>
          <p:nvSpPr>
            <p:cNvPr id="55" name="Google Shape;55;p13"/>
            <p:cNvSpPr/>
            <p:nvPr/>
          </p:nvSpPr>
          <p:spPr>
            <a:xfrm>
              <a:off x="0" y="-19050"/>
              <a:ext cx="4274726" cy="2167467"/>
            </a:xfrm>
            <a:custGeom>
              <a:avLst/>
              <a:gdLst/>
              <a:ahLst/>
              <a:cxnLst/>
              <a:rect l="l" t="t" r="r" b="b"/>
              <a:pathLst>
                <a:path w="4274726" h="2167467" extrusionOk="0">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spcFirstLastPara="1" wrap="square" lIns="68275" tIns="68275" rIns="68275" bIns="68275" anchor="ctr" anchorCtr="0">
              <a:noAutofit/>
            </a:bodyPr>
            <a:lstStyle/>
            <a:p>
              <a:pPr marL="0" lvl="0" indent="0" algn="l" rtl="0">
                <a:spcBef>
                  <a:spcPts val="0"/>
                </a:spcBef>
                <a:spcAft>
                  <a:spcPts val="0"/>
                </a:spcAft>
                <a:buNone/>
              </a:pPr>
              <a:endParaRPr/>
            </a:p>
          </p:txBody>
        </p:sp>
        <p:sp>
          <p:nvSpPr>
            <p:cNvPr id="56" name="Google Shape;56;p13"/>
            <p:cNvSpPr txBox="1"/>
            <p:nvPr/>
          </p:nvSpPr>
          <p:spPr>
            <a:xfrm>
              <a:off x="0" y="-38100"/>
              <a:ext cx="812700" cy="850800"/>
            </a:xfrm>
            <a:prstGeom prst="rect">
              <a:avLst/>
            </a:prstGeom>
            <a:noFill/>
            <a:ln>
              <a:noFill/>
            </a:ln>
          </p:spPr>
          <p:txBody>
            <a:bodyPr spcFirstLastPara="1" wrap="square" lIns="37950" tIns="37950" rIns="37950" bIns="37950" anchor="ctr" anchorCtr="0">
              <a:noAutofit/>
            </a:bodyPr>
            <a:lstStyle/>
            <a:p>
              <a:pPr marL="0" marR="0" lvl="0" indent="0" algn="ctr" rtl="0">
                <a:lnSpc>
                  <a:spcPct val="147722"/>
                </a:lnSpc>
                <a:spcBef>
                  <a:spcPts val="0"/>
                </a:spcBef>
                <a:spcAft>
                  <a:spcPts val="0"/>
                </a:spcAft>
                <a:buNone/>
              </a:pPr>
              <a:endParaRPr sz="1344" b="0" i="0" u="none" strike="noStrike" cap="none">
                <a:solidFill>
                  <a:schemeClr val="dk1"/>
                </a:solidFill>
                <a:latin typeface="Calibri"/>
                <a:ea typeface="Calibri"/>
                <a:cs typeface="Calibri"/>
                <a:sym typeface="Calibri"/>
              </a:endParaRPr>
            </a:p>
          </p:txBody>
        </p:sp>
      </p:grpSp>
      <p:sp>
        <p:nvSpPr>
          <p:cNvPr id="57" name="Google Shape;57;p13"/>
          <p:cNvSpPr txBox="1">
            <a:spLocks noGrp="1"/>
          </p:cNvSpPr>
          <p:nvPr>
            <p:ph type="ctrTitle" idx="4294967295"/>
          </p:nvPr>
        </p:nvSpPr>
        <p:spPr>
          <a:xfrm>
            <a:off x="551388" y="810050"/>
            <a:ext cx="8041200" cy="2521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200" dirty="0">
                <a:latin typeface="Spectral"/>
                <a:ea typeface="Spectral"/>
                <a:cs typeface="Spectral"/>
                <a:sym typeface="Spectral"/>
              </a:rPr>
              <a:t>La préservation numérique axée sur la communauté avec Internet Archive</a:t>
            </a:r>
            <a:endParaRPr sz="3200" dirty="0">
              <a:latin typeface="Spectral"/>
              <a:ea typeface="Spectral"/>
              <a:cs typeface="Spectral"/>
              <a:sym typeface="Spectral"/>
            </a:endParaRPr>
          </a:p>
          <a:p>
            <a:pPr marL="0" lvl="0" indent="0" algn="ctr" rtl="0">
              <a:spcBef>
                <a:spcPts val="0"/>
              </a:spcBef>
              <a:spcAft>
                <a:spcPts val="0"/>
              </a:spcAft>
              <a:buNone/>
            </a:pPr>
            <a:endParaRPr sz="3200" dirty="0">
              <a:latin typeface="Spectral"/>
              <a:ea typeface="Spectral"/>
              <a:cs typeface="Spectral"/>
              <a:sym typeface="Spectral"/>
            </a:endParaRPr>
          </a:p>
          <a:p>
            <a:pPr marL="0" lvl="0" indent="0" algn="ctr" rtl="0">
              <a:spcBef>
                <a:spcPts val="0"/>
              </a:spcBef>
              <a:spcAft>
                <a:spcPts val="0"/>
              </a:spcAft>
              <a:buNone/>
            </a:pPr>
            <a:r>
              <a:rPr lang="en" sz="2000" dirty="0">
                <a:latin typeface="Spectral"/>
                <a:ea typeface="Spectral"/>
                <a:cs typeface="Spectral"/>
                <a:sym typeface="Spectral"/>
              </a:rPr>
              <a:t>Julieann Mercer</a:t>
            </a:r>
            <a:endParaRPr sz="2000" dirty="0">
              <a:latin typeface="Spectral"/>
              <a:ea typeface="Spectral"/>
              <a:cs typeface="Spectral"/>
              <a:sym typeface="Spectral"/>
            </a:endParaRPr>
          </a:p>
          <a:p>
            <a:pPr marL="0" lvl="0" indent="0" algn="ctr" rtl="0">
              <a:spcBef>
                <a:spcPts val="0"/>
              </a:spcBef>
              <a:spcAft>
                <a:spcPts val="0"/>
              </a:spcAft>
              <a:buNone/>
            </a:pPr>
            <a:r>
              <a:rPr lang="en" sz="2000" dirty="0">
                <a:latin typeface="Spectral"/>
                <a:ea typeface="Spectral"/>
                <a:cs typeface="Spectral"/>
                <a:sym typeface="Spectral"/>
              </a:rPr>
              <a:t>Sarah Beth Seymore</a:t>
            </a:r>
            <a:endParaRPr sz="2000" dirty="0">
              <a:latin typeface="Spectral"/>
              <a:ea typeface="Spectral"/>
              <a:cs typeface="Spectral"/>
              <a:sym typeface="Spectral"/>
            </a:endParaRPr>
          </a:p>
        </p:txBody>
      </p:sp>
      <p:pic>
        <p:nvPicPr>
          <p:cNvPr id="58" name="Google Shape;58;p13" title="Internet_Archive_logo_Black_Transparent (1).png"/>
          <p:cNvPicPr preferRelativeResize="0"/>
          <p:nvPr/>
        </p:nvPicPr>
        <p:blipFill>
          <a:blip r:embed="rId4">
            <a:alphaModFix/>
          </a:blip>
          <a:stretch>
            <a:fillRect/>
          </a:stretch>
        </p:blipFill>
        <p:spPr>
          <a:xfrm>
            <a:off x="3179450" y="3359038"/>
            <a:ext cx="1039024" cy="1010051"/>
          </a:xfrm>
          <a:prstGeom prst="rect">
            <a:avLst/>
          </a:prstGeom>
          <a:noFill/>
          <a:ln>
            <a:noFill/>
          </a:ln>
        </p:spPr>
      </p:pic>
      <p:pic>
        <p:nvPicPr>
          <p:cNvPr id="59" name="Google Shape;59;p13" title="Internet Archive Canada - logo - stacked(for website).png"/>
          <p:cNvPicPr preferRelativeResize="0"/>
          <p:nvPr/>
        </p:nvPicPr>
        <p:blipFill>
          <a:blip r:embed="rId5">
            <a:alphaModFix/>
          </a:blip>
          <a:stretch>
            <a:fillRect/>
          </a:stretch>
        </p:blipFill>
        <p:spPr>
          <a:xfrm>
            <a:off x="4572000" y="3359050"/>
            <a:ext cx="1349275" cy="1010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grpSp>
        <p:nvGrpSpPr>
          <p:cNvPr id="152" name="Google Shape;152;p22"/>
          <p:cNvGrpSpPr/>
          <p:nvPr/>
        </p:nvGrpSpPr>
        <p:grpSpPr>
          <a:xfrm>
            <a:off x="551400" y="533036"/>
            <a:ext cx="8041187" cy="4077439"/>
            <a:chOff x="0" y="-19050"/>
            <a:chExt cx="4274726" cy="2167467"/>
          </a:xfrm>
        </p:grpSpPr>
        <p:sp>
          <p:nvSpPr>
            <p:cNvPr id="153" name="Google Shape;153;p22"/>
            <p:cNvSpPr/>
            <p:nvPr/>
          </p:nvSpPr>
          <p:spPr>
            <a:xfrm>
              <a:off x="0" y="-19050"/>
              <a:ext cx="4274726" cy="2167467"/>
            </a:xfrm>
            <a:custGeom>
              <a:avLst/>
              <a:gdLst/>
              <a:ahLst/>
              <a:cxnLst/>
              <a:rect l="l" t="t" r="r" b="b"/>
              <a:pathLst>
                <a:path w="4274726" h="2167467" extrusionOk="0">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spcFirstLastPara="1" wrap="square" lIns="68275" tIns="68275" rIns="68275" bIns="68275" anchor="ctr" anchorCtr="0">
              <a:noAutofit/>
            </a:bodyPr>
            <a:lstStyle/>
            <a:p>
              <a:pPr marL="0" lvl="0" indent="0" algn="l" rtl="0">
                <a:spcBef>
                  <a:spcPts val="0"/>
                </a:spcBef>
                <a:spcAft>
                  <a:spcPts val="0"/>
                </a:spcAft>
                <a:buNone/>
              </a:pPr>
              <a:endParaRPr/>
            </a:p>
          </p:txBody>
        </p:sp>
        <p:sp>
          <p:nvSpPr>
            <p:cNvPr id="154" name="Google Shape;154;p22"/>
            <p:cNvSpPr txBox="1"/>
            <p:nvPr/>
          </p:nvSpPr>
          <p:spPr>
            <a:xfrm>
              <a:off x="185771" y="520785"/>
              <a:ext cx="1542900" cy="1561200"/>
            </a:xfrm>
            <a:prstGeom prst="rect">
              <a:avLst/>
            </a:prstGeom>
            <a:noFill/>
            <a:ln>
              <a:noFill/>
            </a:ln>
          </p:spPr>
          <p:txBody>
            <a:bodyPr spcFirstLastPara="1" wrap="square" lIns="37950" tIns="37950" rIns="37950" bIns="37950" anchor="ctr" anchorCtr="0">
              <a:noAutofit/>
            </a:bodyPr>
            <a:lstStyle/>
            <a:p>
              <a:pPr marL="457200" marR="0" lvl="0" indent="-313960" algn="l" rtl="0">
                <a:lnSpc>
                  <a:spcPct val="147722"/>
                </a:lnSpc>
                <a:spcBef>
                  <a:spcPts val="0"/>
                </a:spcBef>
                <a:spcAft>
                  <a:spcPts val="0"/>
                </a:spcAft>
                <a:buClr>
                  <a:schemeClr val="dk1"/>
                </a:buClr>
                <a:buSzPts val="1344"/>
                <a:buFont typeface="Spectral"/>
                <a:buChar char="●"/>
              </a:pPr>
              <a:r>
                <a:rPr lang="en" sz="1344" dirty="0">
                  <a:solidFill>
                    <a:schemeClr val="dk1"/>
                  </a:solidFill>
                  <a:latin typeface="Spectral"/>
                  <a:ea typeface="Spectral"/>
                  <a:cs typeface="Spectral"/>
                  <a:sym typeface="Spectral"/>
                </a:rPr>
                <a:t>Améliorer la visibilité des sites web CARTA archivés</a:t>
              </a:r>
              <a:endParaRPr sz="1344" dirty="0">
                <a:solidFill>
                  <a:schemeClr val="dk1"/>
                </a:solidFill>
                <a:latin typeface="Spectral"/>
                <a:ea typeface="Spectral"/>
                <a:cs typeface="Spectral"/>
                <a:sym typeface="Spectral"/>
              </a:endParaRPr>
            </a:p>
            <a:p>
              <a:pPr marL="457200" marR="0" lvl="0" indent="-313960" algn="l" rtl="0">
                <a:lnSpc>
                  <a:spcPct val="147722"/>
                </a:lnSpc>
                <a:spcBef>
                  <a:spcPts val="0"/>
                </a:spcBef>
                <a:spcAft>
                  <a:spcPts val="0"/>
                </a:spcAft>
                <a:buClr>
                  <a:schemeClr val="dk1"/>
                </a:buClr>
                <a:buSzPts val="1344"/>
                <a:buFont typeface="Spectral"/>
                <a:buChar char="●"/>
              </a:pPr>
              <a:r>
                <a:rPr lang="en" sz="1344" dirty="0">
                  <a:solidFill>
                    <a:schemeClr val="dk1"/>
                  </a:solidFill>
                  <a:latin typeface="Spectral"/>
                  <a:ea typeface="Spectral"/>
                  <a:cs typeface="Spectral"/>
                  <a:sym typeface="Spectral"/>
                </a:rPr>
                <a:t>Les mises à jour des métadonnées comprennent les descriptions des sites web, les termes thématiques et les informations géographiques</a:t>
              </a:r>
              <a:endParaRPr sz="1344" dirty="0">
                <a:solidFill>
                  <a:schemeClr val="dk1"/>
                </a:solidFill>
                <a:latin typeface="Spectral"/>
                <a:ea typeface="Spectral"/>
                <a:cs typeface="Spectral"/>
                <a:sym typeface="Spectral"/>
              </a:endParaRPr>
            </a:p>
            <a:p>
              <a:pPr marL="457200" marR="0" lvl="0" indent="-313960" algn="l" rtl="0">
                <a:lnSpc>
                  <a:spcPct val="147722"/>
                </a:lnSpc>
                <a:spcBef>
                  <a:spcPts val="0"/>
                </a:spcBef>
                <a:spcAft>
                  <a:spcPts val="0"/>
                </a:spcAft>
                <a:buClr>
                  <a:schemeClr val="dk1"/>
                </a:buClr>
                <a:buSzPts val="1344"/>
                <a:buFont typeface="Spectral"/>
                <a:buChar char="●"/>
              </a:pPr>
              <a:r>
                <a:rPr lang="en" sz="1344" dirty="0">
                  <a:solidFill>
                    <a:schemeClr val="dk1"/>
                  </a:solidFill>
                  <a:latin typeface="Spectral"/>
                  <a:ea typeface="Spectral"/>
                  <a:cs typeface="Spectral"/>
                  <a:sym typeface="Spectral"/>
                </a:rPr>
                <a:t>Stages : plus de 300 sites web mis à jour à ce jour !  </a:t>
              </a:r>
              <a:endParaRPr sz="1344" dirty="0">
                <a:solidFill>
                  <a:schemeClr val="dk1"/>
                </a:solidFill>
                <a:latin typeface="Spectral"/>
                <a:ea typeface="Spectral"/>
                <a:cs typeface="Spectral"/>
                <a:sym typeface="Spectral"/>
              </a:endParaRPr>
            </a:p>
          </p:txBody>
        </p:sp>
      </p:grpSp>
      <p:sp>
        <p:nvSpPr>
          <p:cNvPr id="155" name="Google Shape;155;p22"/>
          <p:cNvSpPr txBox="1"/>
          <p:nvPr/>
        </p:nvSpPr>
        <p:spPr>
          <a:xfrm>
            <a:off x="1252800" y="660900"/>
            <a:ext cx="4718510" cy="96331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b="1" dirty="0">
                <a:solidFill>
                  <a:schemeClr val="dk1"/>
                </a:solidFill>
                <a:latin typeface="Spectral"/>
                <a:ea typeface="Spectral"/>
                <a:cs typeface="Spectral"/>
                <a:sym typeface="Spectral"/>
              </a:rPr>
              <a:t>Projet de mise à jour des métadonnées </a:t>
            </a:r>
            <a:endParaRPr sz="2200" b="1" dirty="0">
              <a:latin typeface="Spectral"/>
              <a:ea typeface="Spectral"/>
              <a:cs typeface="Spectral"/>
              <a:sym typeface="Spectral"/>
            </a:endParaRPr>
          </a:p>
        </p:txBody>
      </p:sp>
      <p:pic>
        <p:nvPicPr>
          <p:cNvPr id="156" name="Google Shape;156;p22" title="Screenshot 2026-04-29 at 3.31.46 PM.png"/>
          <p:cNvPicPr preferRelativeResize="0"/>
          <p:nvPr/>
        </p:nvPicPr>
        <p:blipFill>
          <a:blip r:embed="rId4">
            <a:alphaModFix/>
          </a:blip>
          <a:stretch>
            <a:fillRect/>
          </a:stretch>
        </p:blipFill>
        <p:spPr>
          <a:xfrm>
            <a:off x="4480150" y="1332938"/>
            <a:ext cx="3502325" cy="2936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grpSp>
        <p:nvGrpSpPr>
          <p:cNvPr id="161" name="Google Shape;161;p23"/>
          <p:cNvGrpSpPr/>
          <p:nvPr/>
        </p:nvGrpSpPr>
        <p:grpSpPr>
          <a:xfrm>
            <a:off x="551400" y="497200"/>
            <a:ext cx="8041187" cy="4113275"/>
            <a:chOff x="0" y="-38100"/>
            <a:chExt cx="4274726" cy="2186517"/>
          </a:xfrm>
        </p:grpSpPr>
        <p:sp>
          <p:nvSpPr>
            <p:cNvPr id="162" name="Google Shape;162;p23"/>
            <p:cNvSpPr/>
            <p:nvPr/>
          </p:nvSpPr>
          <p:spPr>
            <a:xfrm>
              <a:off x="0" y="-19050"/>
              <a:ext cx="4274726" cy="2167467"/>
            </a:xfrm>
            <a:custGeom>
              <a:avLst/>
              <a:gdLst/>
              <a:ahLst/>
              <a:cxnLst/>
              <a:rect l="l" t="t" r="r" b="b"/>
              <a:pathLst>
                <a:path w="4274726" h="2167467" extrusionOk="0">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spcFirstLastPara="1" wrap="square" lIns="68275" tIns="68275" rIns="68275" bIns="68275" anchor="ctr" anchorCtr="0">
              <a:noAutofit/>
            </a:bodyPr>
            <a:lstStyle/>
            <a:p>
              <a:pPr marL="0" lvl="0" indent="0" algn="l" rtl="0">
                <a:spcBef>
                  <a:spcPts val="0"/>
                </a:spcBef>
                <a:spcAft>
                  <a:spcPts val="0"/>
                </a:spcAft>
                <a:buNone/>
              </a:pPr>
              <a:endParaRPr/>
            </a:p>
          </p:txBody>
        </p:sp>
        <p:sp>
          <p:nvSpPr>
            <p:cNvPr id="163" name="Google Shape;163;p23"/>
            <p:cNvSpPr txBox="1"/>
            <p:nvPr/>
          </p:nvSpPr>
          <p:spPr>
            <a:xfrm>
              <a:off x="0" y="-38100"/>
              <a:ext cx="812700" cy="850800"/>
            </a:xfrm>
            <a:prstGeom prst="rect">
              <a:avLst/>
            </a:prstGeom>
            <a:noFill/>
            <a:ln>
              <a:noFill/>
            </a:ln>
          </p:spPr>
          <p:txBody>
            <a:bodyPr spcFirstLastPara="1" wrap="square" lIns="37950" tIns="37950" rIns="37950" bIns="37950" anchor="ctr" anchorCtr="0">
              <a:noAutofit/>
            </a:bodyPr>
            <a:lstStyle/>
            <a:p>
              <a:pPr marL="0" marR="0" lvl="0" indent="0" algn="ctr" rtl="0">
                <a:lnSpc>
                  <a:spcPct val="147722"/>
                </a:lnSpc>
                <a:spcBef>
                  <a:spcPts val="0"/>
                </a:spcBef>
                <a:spcAft>
                  <a:spcPts val="0"/>
                </a:spcAft>
                <a:buNone/>
              </a:pPr>
              <a:endParaRPr sz="1344" b="0" i="0" u="none" strike="noStrike" cap="none">
                <a:solidFill>
                  <a:schemeClr val="dk1"/>
                </a:solidFill>
                <a:latin typeface="Calibri"/>
                <a:ea typeface="Calibri"/>
                <a:cs typeface="Calibri"/>
                <a:sym typeface="Calibri"/>
              </a:endParaRPr>
            </a:p>
          </p:txBody>
        </p:sp>
      </p:grpSp>
      <p:sp>
        <p:nvSpPr>
          <p:cNvPr id="164" name="Google Shape;164;p23"/>
          <p:cNvSpPr txBox="1">
            <a:spLocks noGrp="1"/>
          </p:cNvSpPr>
          <p:nvPr>
            <p:ph type="title" idx="4294967295"/>
          </p:nvPr>
        </p:nvSpPr>
        <p:spPr>
          <a:xfrm>
            <a:off x="875968" y="777425"/>
            <a:ext cx="7740600" cy="520200"/>
          </a:xfrm>
          <a:prstGeom prst="rect">
            <a:avLst/>
          </a:prstGeom>
        </p:spPr>
        <p:txBody>
          <a:bodyPr spcFirstLastPara="1" wrap="square" lIns="83075" tIns="83075" rIns="83075" bIns="83075" anchor="t" anchorCtr="0">
            <a:normAutofit fontScale="90000"/>
          </a:bodyPr>
          <a:lstStyle/>
          <a:p>
            <a:pPr marL="0" lvl="0" indent="0" algn="l" rtl="0">
              <a:spcBef>
                <a:spcPts val="0"/>
              </a:spcBef>
              <a:spcAft>
                <a:spcPts val="0"/>
              </a:spcAft>
              <a:buNone/>
            </a:pPr>
            <a:r>
              <a:rPr lang="en" sz="2544" b="1">
                <a:latin typeface="Spectral"/>
                <a:ea typeface="Spectral"/>
                <a:cs typeface="Spectral"/>
                <a:sym typeface="Spectral"/>
              </a:rPr>
              <a:t>Procédure de désignation collective</a:t>
            </a:r>
            <a:endParaRPr sz="2544" b="1">
              <a:latin typeface="Spectral"/>
              <a:ea typeface="Spectral"/>
              <a:cs typeface="Spectral"/>
              <a:sym typeface="Spectral"/>
            </a:endParaRPr>
          </a:p>
        </p:txBody>
      </p:sp>
      <p:pic>
        <p:nvPicPr>
          <p:cNvPr id="165" name="Google Shape;165;p23" title="Screenshot 2026-03-16 at 12.50.48 PM.png"/>
          <p:cNvPicPr preferRelativeResize="0"/>
          <p:nvPr/>
        </p:nvPicPr>
        <p:blipFill>
          <a:blip r:embed="rId4">
            <a:alphaModFix/>
          </a:blip>
          <a:stretch>
            <a:fillRect/>
          </a:stretch>
        </p:blipFill>
        <p:spPr>
          <a:xfrm>
            <a:off x="4572000" y="1559225"/>
            <a:ext cx="3907699" cy="2394000"/>
          </a:xfrm>
          <a:prstGeom prst="rect">
            <a:avLst/>
          </a:prstGeom>
          <a:noFill/>
          <a:ln>
            <a:noFill/>
          </a:ln>
        </p:spPr>
      </p:pic>
      <p:pic>
        <p:nvPicPr>
          <p:cNvPr id="166" name="Google Shape;166;p23" title="Screenshot 2026-03-26 at 9.53.03 AM.png"/>
          <p:cNvPicPr preferRelativeResize="0"/>
          <p:nvPr/>
        </p:nvPicPr>
        <p:blipFill>
          <a:blip r:embed="rId5">
            <a:alphaModFix/>
          </a:blip>
          <a:stretch>
            <a:fillRect/>
          </a:stretch>
        </p:blipFill>
        <p:spPr>
          <a:xfrm>
            <a:off x="687550" y="1436151"/>
            <a:ext cx="3700646" cy="26401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grpSp>
        <p:nvGrpSpPr>
          <p:cNvPr id="171" name="Google Shape;171;p24"/>
          <p:cNvGrpSpPr/>
          <p:nvPr/>
        </p:nvGrpSpPr>
        <p:grpSpPr>
          <a:xfrm>
            <a:off x="551400" y="497200"/>
            <a:ext cx="8041187" cy="4113275"/>
            <a:chOff x="0" y="-38100"/>
            <a:chExt cx="4274726" cy="2186517"/>
          </a:xfrm>
        </p:grpSpPr>
        <p:sp>
          <p:nvSpPr>
            <p:cNvPr id="172" name="Google Shape;172;p24"/>
            <p:cNvSpPr/>
            <p:nvPr/>
          </p:nvSpPr>
          <p:spPr>
            <a:xfrm>
              <a:off x="0" y="-19050"/>
              <a:ext cx="4274726" cy="2167467"/>
            </a:xfrm>
            <a:custGeom>
              <a:avLst/>
              <a:gdLst/>
              <a:ahLst/>
              <a:cxnLst/>
              <a:rect l="l" t="t" r="r" b="b"/>
              <a:pathLst>
                <a:path w="4274726" h="2167467" extrusionOk="0">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spcFirstLastPara="1" wrap="square" lIns="68275" tIns="68275" rIns="68275" bIns="68275" anchor="ctr" anchorCtr="0">
              <a:noAutofit/>
            </a:bodyPr>
            <a:lstStyle/>
            <a:p>
              <a:pPr marL="0" lvl="0" indent="0" algn="l" rtl="0">
                <a:spcBef>
                  <a:spcPts val="0"/>
                </a:spcBef>
                <a:spcAft>
                  <a:spcPts val="0"/>
                </a:spcAft>
                <a:buNone/>
              </a:pPr>
              <a:endParaRPr/>
            </a:p>
          </p:txBody>
        </p:sp>
        <p:sp>
          <p:nvSpPr>
            <p:cNvPr id="173" name="Google Shape;173;p24"/>
            <p:cNvSpPr txBox="1"/>
            <p:nvPr/>
          </p:nvSpPr>
          <p:spPr>
            <a:xfrm>
              <a:off x="0" y="-38100"/>
              <a:ext cx="812700" cy="850800"/>
            </a:xfrm>
            <a:prstGeom prst="rect">
              <a:avLst/>
            </a:prstGeom>
            <a:noFill/>
            <a:ln>
              <a:noFill/>
            </a:ln>
          </p:spPr>
          <p:txBody>
            <a:bodyPr spcFirstLastPara="1" wrap="square" lIns="37950" tIns="37950" rIns="37950" bIns="37950" anchor="ctr" anchorCtr="0">
              <a:noAutofit/>
            </a:bodyPr>
            <a:lstStyle/>
            <a:p>
              <a:pPr marL="0" marR="0" lvl="0" indent="0" algn="ctr" rtl="0">
                <a:lnSpc>
                  <a:spcPct val="147722"/>
                </a:lnSpc>
                <a:spcBef>
                  <a:spcPts val="0"/>
                </a:spcBef>
                <a:spcAft>
                  <a:spcPts val="0"/>
                </a:spcAft>
                <a:buNone/>
              </a:pPr>
              <a:endParaRPr sz="1344" b="0" i="0" u="none" strike="noStrike" cap="none">
                <a:solidFill>
                  <a:schemeClr val="dk1"/>
                </a:solidFill>
                <a:latin typeface="Calibri"/>
                <a:ea typeface="Calibri"/>
                <a:cs typeface="Calibri"/>
                <a:sym typeface="Calibri"/>
              </a:endParaRPr>
            </a:p>
          </p:txBody>
        </p:sp>
      </p:grpSp>
      <p:pic>
        <p:nvPicPr>
          <p:cNvPr id="174" name="Google Shape;174;p24" title="Screenshot 2026-04-14 at 9.44.51 AM.png"/>
          <p:cNvPicPr preferRelativeResize="0"/>
          <p:nvPr/>
        </p:nvPicPr>
        <p:blipFill>
          <a:blip r:embed="rId4">
            <a:alphaModFix/>
          </a:blip>
          <a:stretch>
            <a:fillRect/>
          </a:stretch>
        </p:blipFill>
        <p:spPr>
          <a:xfrm>
            <a:off x="940313" y="947612"/>
            <a:ext cx="4379875" cy="3049976"/>
          </a:xfrm>
          <a:prstGeom prst="rect">
            <a:avLst/>
          </a:prstGeom>
          <a:noFill/>
          <a:ln>
            <a:noFill/>
          </a:ln>
        </p:spPr>
      </p:pic>
      <p:sp>
        <p:nvSpPr>
          <p:cNvPr id="175" name="Google Shape;175;p24"/>
          <p:cNvSpPr txBox="1"/>
          <p:nvPr/>
        </p:nvSpPr>
        <p:spPr>
          <a:xfrm>
            <a:off x="5538763" y="831812"/>
            <a:ext cx="2974200" cy="381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dk1"/>
                </a:solidFill>
                <a:latin typeface="Spectral"/>
                <a:ea typeface="Spectral"/>
                <a:cs typeface="Spectral"/>
                <a:sym typeface="Spectral"/>
              </a:rPr>
              <a:t>« Je crains que ce site web ait été créé il y a longtemps et qu'il ne soit bientôt plus opérationnel »</a:t>
            </a:r>
            <a:endParaRPr sz="1200" dirty="0">
              <a:solidFill>
                <a:schemeClr val="dk1"/>
              </a:solidFill>
              <a:latin typeface="Spectral"/>
              <a:ea typeface="Spectral"/>
              <a:cs typeface="Spectral"/>
              <a:sym typeface="Spectral"/>
            </a:endParaRPr>
          </a:p>
          <a:p>
            <a:pPr marL="0" lvl="0" indent="0" algn="ctr" rtl="0">
              <a:spcBef>
                <a:spcPts val="0"/>
              </a:spcBef>
              <a:spcAft>
                <a:spcPts val="0"/>
              </a:spcAft>
              <a:buNone/>
            </a:pPr>
            <a:endParaRPr sz="1200" dirty="0">
              <a:solidFill>
                <a:schemeClr val="dk1"/>
              </a:solidFill>
              <a:latin typeface="Spectral"/>
              <a:ea typeface="Spectral"/>
              <a:cs typeface="Spectral"/>
              <a:sym typeface="Spectral"/>
            </a:endParaRPr>
          </a:p>
          <a:p>
            <a:pPr marL="0" lvl="0" indent="0" algn="ctr" rtl="0">
              <a:spcBef>
                <a:spcPts val="0"/>
              </a:spcBef>
              <a:spcAft>
                <a:spcPts val="0"/>
              </a:spcAft>
              <a:buNone/>
            </a:pPr>
            <a:r>
              <a:rPr lang="en" sz="1200" dirty="0">
                <a:solidFill>
                  <a:schemeClr val="dk1"/>
                </a:solidFill>
                <a:latin typeface="Spectral"/>
                <a:ea typeface="Spectral"/>
                <a:cs typeface="Spectral"/>
                <a:sym typeface="Spectral"/>
              </a:rPr>
              <a:t>« Notre site web a subi une panne il y a quelques années et nous avons tout perdu. »</a:t>
            </a:r>
            <a:endParaRPr sz="1200" dirty="0">
              <a:solidFill>
                <a:schemeClr val="dk1"/>
              </a:solidFill>
              <a:latin typeface="Spectral"/>
              <a:ea typeface="Spectral"/>
              <a:cs typeface="Spectral"/>
              <a:sym typeface="Spectral"/>
            </a:endParaRPr>
          </a:p>
          <a:p>
            <a:pPr marL="0" lvl="0" indent="0" algn="ctr" rtl="0">
              <a:spcBef>
                <a:spcPts val="0"/>
              </a:spcBef>
              <a:spcAft>
                <a:spcPts val="0"/>
              </a:spcAft>
              <a:buNone/>
            </a:pPr>
            <a:endParaRPr sz="1200" dirty="0">
              <a:solidFill>
                <a:schemeClr val="dk1"/>
              </a:solidFill>
              <a:latin typeface="Spectral"/>
              <a:ea typeface="Spectral"/>
              <a:cs typeface="Spectral"/>
              <a:sym typeface="Spectral"/>
            </a:endParaRPr>
          </a:p>
          <a:p>
            <a:pPr marL="0" lvl="0" indent="0" algn="ctr" rtl="0">
              <a:spcBef>
                <a:spcPts val="0"/>
              </a:spcBef>
              <a:spcAft>
                <a:spcPts val="0"/>
              </a:spcAft>
              <a:buNone/>
            </a:pPr>
            <a:r>
              <a:rPr lang="en" sz="1200" dirty="0">
                <a:solidFill>
                  <a:schemeClr val="dk1"/>
                </a:solidFill>
                <a:latin typeface="Spectral"/>
                <a:ea typeface="Spectral"/>
                <a:cs typeface="Spectral"/>
                <a:sym typeface="Spectral"/>
              </a:rPr>
              <a:t>« Cela ne pouvait pas mieux tomber, car je commence à travailler sur mon héritage artistique et je réfléchis à des moyens pour que mon site web continue d’exister après mon décès, alors que je ne serai plus en mesure de payer les frais d’hébergement au bout d’un certain temps. Mon site web est un outil extrêmement important que j’utilise depuis 2005, date à laquelle il a été mis en ligne. »</a:t>
            </a:r>
            <a:endParaRPr sz="1200" dirty="0">
              <a:solidFill>
                <a:schemeClr val="dk1"/>
              </a:solidFill>
              <a:latin typeface="Spectral"/>
              <a:ea typeface="Spectral"/>
              <a:cs typeface="Spectral"/>
              <a:sym typeface="Spectral"/>
            </a:endParaRPr>
          </a:p>
          <a:p>
            <a:pPr marL="0" lvl="0" indent="0" algn="l" rtl="0">
              <a:spcBef>
                <a:spcPts val="0"/>
              </a:spcBef>
              <a:spcAft>
                <a:spcPts val="0"/>
              </a:spcAft>
              <a:buNone/>
            </a:pPr>
            <a:endParaRPr sz="1200" dirty="0">
              <a:solidFill>
                <a:srgbClr val="434343"/>
              </a:solidFill>
              <a:latin typeface="Roboto"/>
              <a:ea typeface="Roboto"/>
              <a:cs typeface="Roboto"/>
              <a:sym typeface="Roboto"/>
            </a:endParaRPr>
          </a:p>
          <a:p>
            <a:pPr marL="0" lvl="0" indent="0" algn="l" rtl="0">
              <a:spcBef>
                <a:spcPts val="0"/>
              </a:spcBef>
              <a:spcAft>
                <a:spcPts val="0"/>
              </a:spcAft>
              <a:buNone/>
            </a:pPr>
            <a:endParaRPr sz="1200" dirty="0">
              <a:solidFill>
                <a:srgbClr val="434343"/>
              </a:solidFill>
              <a:latin typeface="Roboto"/>
              <a:ea typeface="Roboto"/>
              <a:cs typeface="Roboto"/>
              <a:sym typeface="Roboto"/>
            </a:endParaRPr>
          </a:p>
        </p:txBody>
      </p:sp>
      <p:sp>
        <p:nvSpPr>
          <p:cNvPr id="176" name="Google Shape;176;p24"/>
          <p:cNvSpPr txBox="1"/>
          <p:nvPr/>
        </p:nvSpPr>
        <p:spPr>
          <a:xfrm>
            <a:off x="1745600" y="4065575"/>
            <a:ext cx="2769300" cy="42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Spectral"/>
                <a:ea typeface="Spectral"/>
                <a:cs typeface="Spectral"/>
                <a:sym typeface="Spectral"/>
              </a:rPr>
              <a:t>https://zuka.fr/index.html</a:t>
            </a:r>
            <a:endParaRPr sz="1600">
              <a:solidFill>
                <a:schemeClr val="dk1"/>
              </a:solidFill>
              <a:latin typeface="Spectral"/>
              <a:ea typeface="Spectral"/>
              <a:cs typeface="Spectral"/>
              <a:sym typeface="Spectr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grpSp>
        <p:nvGrpSpPr>
          <p:cNvPr id="181" name="Google Shape;181;p25"/>
          <p:cNvGrpSpPr/>
          <p:nvPr/>
        </p:nvGrpSpPr>
        <p:grpSpPr>
          <a:xfrm>
            <a:off x="551400" y="497200"/>
            <a:ext cx="8041187" cy="4113275"/>
            <a:chOff x="0" y="-38100"/>
            <a:chExt cx="4274726" cy="2186517"/>
          </a:xfrm>
        </p:grpSpPr>
        <p:sp>
          <p:nvSpPr>
            <p:cNvPr id="182" name="Google Shape;182;p25"/>
            <p:cNvSpPr/>
            <p:nvPr/>
          </p:nvSpPr>
          <p:spPr>
            <a:xfrm>
              <a:off x="0" y="-19050"/>
              <a:ext cx="4274726" cy="2167467"/>
            </a:xfrm>
            <a:custGeom>
              <a:avLst/>
              <a:gdLst/>
              <a:ahLst/>
              <a:cxnLst/>
              <a:rect l="l" t="t" r="r" b="b"/>
              <a:pathLst>
                <a:path w="4274726" h="2167467" extrusionOk="0">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spcFirstLastPara="1" wrap="square" lIns="68275" tIns="68275" rIns="68275" bIns="68275" anchor="ctr" anchorCtr="0">
              <a:noAutofit/>
            </a:bodyPr>
            <a:lstStyle/>
            <a:p>
              <a:pPr marL="0" lvl="0" indent="0" algn="l" rtl="0">
                <a:spcBef>
                  <a:spcPts val="0"/>
                </a:spcBef>
                <a:spcAft>
                  <a:spcPts val="0"/>
                </a:spcAft>
                <a:buNone/>
              </a:pPr>
              <a:endParaRPr/>
            </a:p>
          </p:txBody>
        </p:sp>
        <p:sp>
          <p:nvSpPr>
            <p:cNvPr id="183" name="Google Shape;183;p25"/>
            <p:cNvSpPr txBox="1"/>
            <p:nvPr/>
          </p:nvSpPr>
          <p:spPr>
            <a:xfrm>
              <a:off x="0" y="-38100"/>
              <a:ext cx="812700" cy="850800"/>
            </a:xfrm>
            <a:prstGeom prst="rect">
              <a:avLst/>
            </a:prstGeom>
            <a:noFill/>
            <a:ln>
              <a:noFill/>
            </a:ln>
          </p:spPr>
          <p:txBody>
            <a:bodyPr spcFirstLastPara="1" wrap="square" lIns="37950" tIns="37950" rIns="37950" bIns="37950" anchor="ctr" anchorCtr="0">
              <a:noAutofit/>
            </a:bodyPr>
            <a:lstStyle/>
            <a:p>
              <a:pPr marL="0" marR="0" lvl="0" indent="0" algn="ctr" rtl="0">
                <a:lnSpc>
                  <a:spcPct val="147722"/>
                </a:lnSpc>
                <a:spcBef>
                  <a:spcPts val="0"/>
                </a:spcBef>
                <a:spcAft>
                  <a:spcPts val="0"/>
                </a:spcAft>
                <a:buNone/>
              </a:pPr>
              <a:endParaRPr sz="1344" b="0" i="0" u="none" strike="noStrike" cap="none">
                <a:solidFill>
                  <a:schemeClr val="dk1"/>
                </a:solidFill>
                <a:latin typeface="Calibri"/>
                <a:ea typeface="Calibri"/>
                <a:cs typeface="Calibri"/>
                <a:sym typeface="Calibri"/>
              </a:endParaRPr>
            </a:p>
          </p:txBody>
        </p:sp>
      </p:grpSp>
      <p:sp>
        <p:nvSpPr>
          <p:cNvPr id="184" name="Google Shape;184;p25"/>
          <p:cNvSpPr txBox="1"/>
          <p:nvPr/>
        </p:nvSpPr>
        <p:spPr>
          <a:xfrm>
            <a:off x="1325425" y="618800"/>
            <a:ext cx="43017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b="1">
                <a:solidFill>
                  <a:schemeClr val="dk1"/>
                </a:solidFill>
                <a:latin typeface="Spectral"/>
                <a:ea typeface="Spectral"/>
                <a:cs typeface="Spectral"/>
                <a:sym typeface="Spectral"/>
              </a:rPr>
              <a:t>Musée des beaux-arts du Canada</a:t>
            </a:r>
            <a:endParaRPr sz="2400" b="1">
              <a:latin typeface="Spectral"/>
              <a:ea typeface="Spectral"/>
              <a:cs typeface="Spectral"/>
              <a:sym typeface="Spectral"/>
            </a:endParaRPr>
          </a:p>
        </p:txBody>
      </p:sp>
      <p:sp>
        <p:nvSpPr>
          <p:cNvPr id="185" name="Google Shape;185;p25"/>
          <p:cNvSpPr txBox="1"/>
          <p:nvPr/>
        </p:nvSpPr>
        <p:spPr>
          <a:xfrm>
            <a:off x="793751" y="1563863"/>
            <a:ext cx="2822700" cy="290033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latin typeface="Spectral"/>
                <a:ea typeface="Spectral"/>
                <a:cs typeface="Spectral"/>
                <a:sym typeface="Spectral"/>
              </a:rPr>
              <a:t>« Compte tenu de la quantité de matériel numérique créé par les artistes aujourd’hui – et de leurs efforts croissants pour rendre leurs œuvres accessibles en ligne –, la préservation des sites Web est devenue une priorité de plus en plus importante pour nous. Cela nous permet non seulement de conserver les productions numériques, qui peuvent être éphémères et fragiles, mais aussi de constituer une archive de l’œuvre complète et organisée d’un artiste, telle qu’elle est présentée au public, qui présente une valeur de recherche à long terme. »</a:t>
            </a:r>
            <a:endParaRPr sz="1200" dirty="0">
              <a:solidFill>
                <a:schemeClr val="dk1"/>
              </a:solidFill>
              <a:latin typeface="Spectral"/>
              <a:ea typeface="Spectral"/>
              <a:cs typeface="Spectral"/>
              <a:sym typeface="Spectral"/>
            </a:endParaRPr>
          </a:p>
        </p:txBody>
      </p:sp>
      <p:pic>
        <p:nvPicPr>
          <p:cNvPr id="186" name="Google Shape;186;p25" title="Screenshot 2026-04-30 at 3.33.34 PM.png"/>
          <p:cNvPicPr preferRelativeResize="0"/>
          <p:nvPr/>
        </p:nvPicPr>
        <p:blipFill>
          <a:blip r:embed="rId4">
            <a:alphaModFix/>
          </a:blip>
          <a:stretch>
            <a:fillRect/>
          </a:stretch>
        </p:blipFill>
        <p:spPr>
          <a:xfrm>
            <a:off x="3616451" y="1336537"/>
            <a:ext cx="4816525" cy="2964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grpSp>
        <p:nvGrpSpPr>
          <p:cNvPr id="191" name="Google Shape;191;p26"/>
          <p:cNvGrpSpPr/>
          <p:nvPr/>
        </p:nvGrpSpPr>
        <p:grpSpPr>
          <a:xfrm>
            <a:off x="551400" y="497200"/>
            <a:ext cx="8041187" cy="4113275"/>
            <a:chOff x="0" y="-38100"/>
            <a:chExt cx="4274726" cy="2186517"/>
          </a:xfrm>
        </p:grpSpPr>
        <p:sp>
          <p:nvSpPr>
            <p:cNvPr id="192" name="Google Shape;192;p26"/>
            <p:cNvSpPr/>
            <p:nvPr/>
          </p:nvSpPr>
          <p:spPr>
            <a:xfrm>
              <a:off x="0" y="-19050"/>
              <a:ext cx="4274726" cy="2167467"/>
            </a:xfrm>
            <a:custGeom>
              <a:avLst/>
              <a:gdLst/>
              <a:ahLst/>
              <a:cxnLst/>
              <a:rect l="l" t="t" r="r" b="b"/>
              <a:pathLst>
                <a:path w="4274726" h="2167467" extrusionOk="0">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spcFirstLastPara="1" wrap="square" lIns="68275" tIns="68275" rIns="68275" bIns="68275" anchor="ctr" anchorCtr="0">
              <a:noAutofit/>
            </a:bodyPr>
            <a:lstStyle/>
            <a:p>
              <a:pPr marL="0" lvl="0" indent="0" algn="l" rtl="0">
                <a:spcBef>
                  <a:spcPts val="0"/>
                </a:spcBef>
                <a:spcAft>
                  <a:spcPts val="0"/>
                </a:spcAft>
                <a:buNone/>
              </a:pPr>
              <a:endParaRPr>
                <a:latin typeface="Spectral"/>
                <a:ea typeface="Spectral"/>
                <a:cs typeface="Spectral"/>
                <a:sym typeface="Spectral"/>
              </a:endParaRPr>
            </a:p>
          </p:txBody>
        </p:sp>
        <p:sp>
          <p:nvSpPr>
            <p:cNvPr id="193" name="Google Shape;193;p26"/>
            <p:cNvSpPr txBox="1"/>
            <p:nvPr/>
          </p:nvSpPr>
          <p:spPr>
            <a:xfrm>
              <a:off x="0" y="-38100"/>
              <a:ext cx="812700" cy="850800"/>
            </a:xfrm>
            <a:prstGeom prst="rect">
              <a:avLst/>
            </a:prstGeom>
            <a:noFill/>
            <a:ln>
              <a:noFill/>
            </a:ln>
          </p:spPr>
          <p:txBody>
            <a:bodyPr spcFirstLastPara="1" wrap="square" lIns="37950" tIns="37950" rIns="37950" bIns="37950" anchor="ctr" anchorCtr="0">
              <a:noAutofit/>
            </a:bodyPr>
            <a:lstStyle/>
            <a:p>
              <a:pPr marL="0" marR="0" lvl="0" indent="0" algn="ctr" rtl="0">
                <a:lnSpc>
                  <a:spcPct val="147722"/>
                </a:lnSpc>
                <a:spcBef>
                  <a:spcPts val="0"/>
                </a:spcBef>
                <a:spcAft>
                  <a:spcPts val="0"/>
                </a:spcAft>
                <a:buNone/>
              </a:pPr>
              <a:endParaRPr sz="1344" i="0" u="none" strike="noStrike" cap="none">
                <a:solidFill>
                  <a:schemeClr val="dk1"/>
                </a:solidFill>
                <a:latin typeface="Spectral"/>
                <a:ea typeface="Spectral"/>
                <a:cs typeface="Spectral"/>
                <a:sym typeface="Spectral"/>
              </a:endParaRPr>
            </a:p>
          </p:txBody>
        </p:sp>
      </p:grpSp>
      <p:sp>
        <p:nvSpPr>
          <p:cNvPr id="194" name="Google Shape;194;p26"/>
          <p:cNvSpPr txBox="1">
            <a:spLocks noGrp="1"/>
          </p:cNvSpPr>
          <p:nvPr>
            <p:ph type="body" idx="4294967295"/>
          </p:nvPr>
        </p:nvSpPr>
        <p:spPr>
          <a:xfrm>
            <a:off x="1162943" y="1908856"/>
            <a:ext cx="6818100" cy="16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dirty="0">
                <a:solidFill>
                  <a:schemeClr val="dk1"/>
                </a:solidFill>
                <a:latin typeface="Spectral"/>
                <a:ea typeface="Spectral"/>
                <a:cs typeface="Spectral"/>
                <a:sym typeface="Spectral"/>
              </a:rPr>
              <a:t>Community Webs renforce les capacités des bibliothèques publiques et d'autres organismes de patrimoine culturel à documenter le patrimoine numérique de leurs communautés grâce à l'archivage Web, la préservation numérique et l'archivage communautaire. Le programme propose des formations professionnelles, des services technologiques et un soutien à la mise en réseau et à la collaboration interinstitutionnelle.</a:t>
            </a:r>
            <a:endParaRPr sz="1600" dirty="0">
              <a:solidFill>
                <a:schemeClr val="dk1"/>
              </a:solidFill>
              <a:latin typeface="Spectral"/>
              <a:ea typeface="Spectral"/>
              <a:cs typeface="Spectral"/>
              <a:sym typeface="Spectral"/>
            </a:endParaRPr>
          </a:p>
        </p:txBody>
      </p:sp>
      <p:pic>
        <p:nvPicPr>
          <p:cNvPr id="195" name="Google Shape;195;p26"/>
          <p:cNvPicPr preferRelativeResize="0"/>
          <p:nvPr/>
        </p:nvPicPr>
        <p:blipFill rotWithShape="1">
          <a:blip r:embed="rId4">
            <a:alphaModFix/>
          </a:blip>
          <a:srcRect/>
          <a:stretch/>
        </p:blipFill>
        <p:spPr>
          <a:xfrm>
            <a:off x="6089325" y="3733725"/>
            <a:ext cx="2414060" cy="855774"/>
          </a:xfrm>
          <a:prstGeom prst="rect">
            <a:avLst/>
          </a:prstGeom>
          <a:noFill/>
          <a:ln>
            <a:noFill/>
          </a:ln>
        </p:spPr>
      </p:pic>
      <p:pic>
        <p:nvPicPr>
          <p:cNvPr id="196" name="Google Shape;196;p26"/>
          <p:cNvPicPr preferRelativeResize="0"/>
          <p:nvPr/>
        </p:nvPicPr>
        <p:blipFill rotWithShape="1">
          <a:blip r:embed="rId5">
            <a:alphaModFix/>
          </a:blip>
          <a:srcRect/>
          <a:stretch/>
        </p:blipFill>
        <p:spPr>
          <a:xfrm>
            <a:off x="662925" y="3733720"/>
            <a:ext cx="2306099" cy="855780"/>
          </a:xfrm>
          <a:prstGeom prst="rect">
            <a:avLst/>
          </a:prstGeom>
          <a:noFill/>
          <a:ln>
            <a:noFill/>
          </a:ln>
        </p:spPr>
      </p:pic>
      <p:pic>
        <p:nvPicPr>
          <p:cNvPr id="197" name="Google Shape;197;p26"/>
          <p:cNvPicPr preferRelativeResize="0"/>
          <p:nvPr/>
        </p:nvPicPr>
        <p:blipFill>
          <a:blip r:embed="rId6">
            <a:alphaModFix/>
          </a:blip>
          <a:stretch>
            <a:fillRect/>
          </a:stretch>
        </p:blipFill>
        <p:spPr>
          <a:xfrm>
            <a:off x="3552513" y="752900"/>
            <a:ext cx="2038975" cy="1033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grpSp>
        <p:nvGrpSpPr>
          <p:cNvPr id="202" name="Google Shape;202;p27"/>
          <p:cNvGrpSpPr/>
          <p:nvPr/>
        </p:nvGrpSpPr>
        <p:grpSpPr>
          <a:xfrm>
            <a:off x="551400" y="497200"/>
            <a:ext cx="8041187" cy="4113275"/>
            <a:chOff x="0" y="-38100"/>
            <a:chExt cx="4274726" cy="2186517"/>
          </a:xfrm>
        </p:grpSpPr>
        <p:sp>
          <p:nvSpPr>
            <p:cNvPr id="203" name="Google Shape;203;p27"/>
            <p:cNvSpPr/>
            <p:nvPr/>
          </p:nvSpPr>
          <p:spPr>
            <a:xfrm>
              <a:off x="0" y="-19050"/>
              <a:ext cx="4274726" cy="2167467"/>
            </a:xfrm>
            <a:custGeom>
              <a:avLst/>
              <a:gdLst/>
              <a:ahLst/>
              <a:cxnLst/>
              <a:rect l="l" t="t" r="r" b="b"/>
              <a:pathLst>
                <a:path w="4274726" h="2167467" extrusionOk="0">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spcFirstLastPara="1" wrap="square" lIns="68275" tIns="68275" rIns="68275" bIns="68275" anchor="ctr" anchorCtr="0">
              <a:noAutofit/>
            </a:bodyPr>
            <a:lstStyle/>
            <a:p>
              <a:pPr marL="0" lvl="0" indent="0" algn="l" rtl="0">
                <a:spcBef>
                  <a:spcPts val="0"/>
                </a:spcBef>
                <a:spcAft>
                  <a:spcPts val="0"/>
                </a:spcAft>
                <a:buNone/>
              </a:pPr>
              <a:endParaRPr/>
            </a:p>
          </p:txBody>
        </p:sp>
        <p:sp>
          <p:nvSpPr>
            <p:cNvPr id="204" name="Google Shape;204;p27"/>
            <p:cNvSpPr txBox="1"/>
            <p:nvPr/>
          </p:nvSpPr>
          <p:spPr>
            <a:xfrm>
              <a:off x="0" y="-38100"/>
              <a:ext cx="812700" cy="850800"/>
            </a:xfrm>
            <a:prstGeom prst="rect">
              <a:avLst/>
            </a:prstGeom>
            <a:noFill/>
            <a:ln>
              <a:noFill/>
            </a:ln>
          </p:spPr>
          <p:txBody>
            <a:bodyPr spcFirstLastPara="1" wrap="square" lIns="37950" tIns="37950" rIns="37950" bIns="37950" anchor="ctr" anchorCtr="0">
              <a:noAutofit/>
            </a:bodyPr>
            <a:lstStyle/>
            <a:p>
              <a:pPr marL="0" marR="0" lvl="0" indent="0" algn="ctr" rtl="0">
                <a:lnSpc>
                  <a:spcPct val="147722"/>
                </a:lnSpc>
                <a:spcBef>
                  <a:spcPts val="0"/>
                </a:spcBef>
                <a:spcAft>
                  <a:spcPts val="0"/>
                </a:spcAft>
                <a:buNone/>
              </a:pPr>
              <a:endParaRPr sz="1344" b="0" i="0" u="none" strike="noStrike" cap="none">
                <a:solidFill>
                  <a:schemeClr val="dk1"/>
                </a:solidFill>
                <a:latin typeface="Calibri"/>
                <a:ea typeface="Calibri"/>
                <a:cs typeface="Calibri"/>
                <a:sym typeface="Calibri"/>
              </a:endParaRPr>
            </a:p>
          </p:txBody>
        </p:sp>
      </p:grpSp>
      <p:sp>
        <p:nvSpPr>
          <p:cNvPr id="205" name="Google Shape;205;p27"/>
          <p:cNvSpPr txBox="1">
            <a:spLocks noGrp="1"/>
          </p:cNvSpPr>
          <p:nvPr>
            <p:ph type="title" idx="4294967295"/>
          </p:nvPr>
        </p:nvSpPr>
        <p:spPr>
          <a:xfrm>
            <a:off x="690550" y="588650"/>
            <a:ext cx="6437400" cy="6558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222"/>
              <a:buNone/>
            </a:pPr>
            <a:r>
              <a:rPr lang="en" b="1">
                <a:latin typeface="Spectral"/>
                <a:ea typeface="Spectral"/>
                <a:cs typeface="Spectral"/>
                <a:sym typeface="Spectral"/>
              </a:rPr>
              <a:t>Community Webs comprend…</a:t>
            </a:r>
            <a:endParaRPr b="1">
              <a:latin typeface="Spectral"/>
              <a:ea typeface="Spectral"/>
              <a:cs typeface="Spectral"/>
              <a:sym typeface="Spectral"/>
            </a:endParaRPr>
          </a:p>
        </p:txBody>
      </p:sp>
      <p:pic>
        <p:nvPicPr>
          <p:cNvPr id="206" name="Google Shape;206;p27"/>
          <p:cNvPicPr preferRelativeResize="0"/>
          <p:nvPr/>
        </p:nvPicPr>
        <p:blipFill rotWithShape="1">
          <a:blip r:embed="rId4">
            <a:alphaModFix/>
          </a:blip>
          <a:srcRect/>
          <a:stretch/>
        </p:blipFill>
        <p:spPr>
          <a:xfrm>
            <a:off x="1815825" y="3724875"/>
            <a:ext cx="679625" cy="463375"/>
          </a:xfrm>
          <a:prstGeom prst="rect">
            <a:avLst/>
          </a:prstGeom>
          <a:noFill/>
          <a:ln>
            <a:noFill/>
          </a:ln>
        </p:spPr>
      </p:pic>
      <p:pic>
        <p:nvPicPr>
          <p:cNvPr id="207" name="Google Shape;207;p27"/>
          <p:cNvPicPr preferRelativeResize="0"/>
          <p:nvPr/>
        </p:nvPicPr>
        <p:blipFill rotWithShape="1">
          <a:blip r:embed="rId5">
            <a:alphaModFix/>
          </a:blip>
          <a:srcRect/>
          <a:stretch/>
        </p:blipFill>
        <p:spPr>
          <a:xfrm>
            <a:off x="4204976" y="3683554"/>
            <a:ext cx="758625" cy="546009"/>
          </a:xfrm>
          <a:prstGeom prst="rect">
            <a:avLst/>
          </a:prstGeom>
          <a:noFill/>
          <a:ln>
            <a:noFill/>
          </a:ln>
        </p:spPr>
      </p:pic>
      <p:pic>
        <p:nvPicPr>
          <p:cNvPr id="208" name="Google Shape;208;p27"/>
          <p:cNvPicPr preferRelativeResize="0"/>
          <p:nvPr/>
        </p:nvPicPr>
        <p:blipFill rotWithShape="1">
          <a:blip r:embed="rId6">
            <a:alphaModFix/>
          </a:blip>
          <a:srcRect/>
          <a:stretch/>
        </p:blipFill>
        <p:spPr>
          <a:xfrm>
            <a:off x="690560" y="3749213"/>
            <a:ext cx="674209" cy="489125"/>
          </a:xfrm>
          <a:prstGeom prst="rect">
            <a:avLst/>
          </a:prstGeom>
          <a:noFill/>
          <a:ln>
            <a:noFill/>
          </a:ln>
        </p:spPr>
      </p:pic>
      <p:pic>
        <p:nvPicPr>
          <p:cNvPr id="209" name="Google Shape;209;p27"/>
          <p:cNvPicPr preferRelativeResize="0"/>
          <p:nvPr/>
        </p:nvPicPr>
        <p:blipFill rotWithShape="1">
          <a:blip r:embed="rId7">
            <a:alphaModFix/>
          </a:blip>
          <a:srcRect/>
          <a:stretch/>
        </p:blipFill>
        <p:spPr>
          <a:xfrm>
            <a:off x="6519112" y="3712012"/>
            <a:ext cx="758630" cy="489125"/>
          </a:xfrm>
          <a:prstGeom prst="rect">
            <a:avLst/>
          </a:prstGeom>
          <a:noFill/>
          <a:ln>
            <a:noFill/>
          </a:ln>
        </p:spPr>
      </p:pic>
      <p:pic>
        <p:nvPicPr>
          <p:cNvPr id="210" name="Google Shape;210;p27"/>
          <p:cNvPicPr preferRelativeResize="0"/>
          <p:nvPr/>
        </p:nvPicPr>
        <p:blipFill rotWithShape="1">
          <a:blip r:embed="rId8">
            <a:alphaModFix/>
          </a:blip>
          <a:srcRect/>
          <a:stretch/>
        </p:blipFill>
        <p:spPr>
          <a:xfrm>
            <a:off x="7659375" y="3674751"/>
            <a:ext cx="823747" cy="563600"/>
          </a:xfrm>
          <a:prstGeom prst="rect">
            <a:avLst/>
          </a:prstGeom>
          <a:noFill/>
          <a:ln>
            <a:noFill/>
          </a:ln>
        </p:spPr>
      </p:pic>
      <p:pic>
        <p:nvPicPr>
          <p:cNvPr id="211" name="Google Shape;211;p27"/>
          <p:cNvPicPr preferRelativeResize="0"/>
          <p:nvPr/>
        </p:nvPicPr>
        <p:blipFill rotWithShape="1">
          <a:blip r:embed="rId9">
            <a:alphaModFix/>
          </a:blip>
          <a:srcRect/>
          <a:stretch/>
        </p:blipFill>
        <p:spPr>
          <a:xfrm>
            <a:off x="5375475" y="3680325"/>
            <a:ext cx="762000" cy="552450"/>
          </a:xfrm>
          <a:prstGeom prst="rect">
            <a:avLst/>
          </a:prstGeom>
          <a:noFill/>
          <a:ln>
            <a:noFill/>
          </a:ln>
        </p:spPr>
      </p:pic>
      <p:pic>
        <p:nvPicPr>
          <p:cNvPr id="212" name="Google Shape;212;p27"/>
          <p:cNvPicPr preferRelativeResize="0"/>
          <p:nvPr/>
        </p:nvPicPr>
        <p:blipFill rotWithShape="1">
          <a:blip r:embed="rId10">
            <a:alphaModFix/>
          </a:blip>
          <a:srcRect/>
          <a:stretch/>
        </p:blipFill>
        <p:spPr>
          <a:xfrm>
            <a:off x="2946520" y="3684721"/>
            <a:ext cx="679625" cy="543691"/>
          </a:xfrm>
          <a:prstGeom prst="rect">
            <a:avLst/>
          </a:prstGeom>
          <a:noFill/>
          <a:ln>
            <a:noFill/>
          </a:ln>
        </p:spPr>
      </p:pic>
      <p:sp>
        <p:nvSpPr>
          <p:cNvPr id="213" name="Google Shape;213;p27"/>
          <p:cNvSpPr/>
          <p:nvPr/>
        </p:nvSpPr>
        <p:spPr>
          <a:xfrm>
            <a:off x="5140036" y="747382"/>
            <a:ext cx="3384720" cy="25602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100"/>
              <a:buFont typeface="Arial"/>
              <a:buNone/>
            </a:pPr>
            <a:r>
              <a:rPr lang="en" sz="1100" i="0" u="none" strike="noStrike" cap="none" dirty="0">
                <a:solidFill>
                  <a:schemeClr val="dk1"/>
                </a:solidFill>
                <a:latin typeface="Spectral"/>
                <a:ea typeface="Spectral"/>
                <a:cs typeface="Spectral"/>
                <a:sym typeface="Spectral"/>
              </a:rPr>
              <a:t> </a:t>
            </a:r>
          </a:p>
          <a:p>
            <a:pPr marL="0" marR="0" lvl="0" indent="0" algn="ctr" rtl="0">
              <a:lnSpc>
                <a:spcPct val="115000"/>
              </a:lnSpc>
              <a:spcBef>
                <a:spcPts val="0"/>
              </a:spcBef>
              <a:spcAft>
                <a:spcPts val="0"/>
              </a:spcAft>
              <a:buClr>
                <a:schemeClr val="dk1"/>
              </a:buClr>
              <a:buSzPts val="1100"/>
              <a:buFont typeface="Arial"/>
              <a:buNone/>
            </a:pPr>
            <a:r>
              <a:rPr lang="en" sz="1100" i="0" u="none" strike="noStrike" cap="none" dirty="0">
                <a:solidFill>
                  <a:schemeClr val="dk1"/>
                </a:solidFill>
                <a:latin typeface="Spectral"/>
                <a:ea typeface="Spectral"/>
                <a:cs typeface="Spectral"/>
                <a:sym typeface="Spectral"/>
              </a:rPr>
              <a:t>Le développement d'un réseau national de bibliothécaires et d'organisateurs communautaires qui construisent une vaste archive numérique inclusive donnant la priorité aux voix sous-représentées grâce au développement des compétences et à des services de bibliothèque numérique</a:t>
            </a:r>
            <a:endParaRPr sz="1100" i="0" u="none" strike="noStrike" cap="none" dirty="0">
              <a:solidFill>
                <a:srgbClr val="000000"/>
              </a:solidFill>
              <a:latin typeface="Spectral"/>
              <a:ea typeface="Spectral"/>
              <a:cs typeface="Spectral"/>
              <a:sym typeface="Spectral"/>
            </a:endParaRPr>
          </a:p>
        </p:txBody>
      </p:sp>
      <p:sp>
        <p:nvSpPr>
          <p:cNvPr id="214" name="Google Shape;214;p27"/>
          <p:cNvSpPr txBox="1">
            <a:spLocks noGrp="1"/>
          </p:cNvSpPr>
          <p:nvPr>
            <p:ph type="body" idx="4294967295"/>
          </p:nvPr>
        </p:nvSpPr>
        <p:spPr>
          <a:xfrm>
            <a:off x="519657" y="1661213"/>
            <a:ext cx="4853725" cy="2250600"/>
          </a:xfrm>
          <a:prstGeom prst="rect">
            <a:avLst/>
          </a:prstGeom>
          <a:noFill/>
          <a:ln>
            <a:noFill/>
          </a:ln>
        </p:spPr>
        <p:txBody>
          <a:bodyPr spcFirstLastPara="1" wrap="square" lIns="91425" tIns="91425" rIns="91425" bIns="91425" anchor="t" anchorCtr="0">
            <a:normAutofit/>
          </a:bodyPr>
          <a:lstStyle/>
          <a:p>
            <a:pPr marL="457200" lvl="0" indent="-374650" algn="l" rtl="0">
              <a:lnSpc>
                <a:spcPct val="115000"/>
              </a:lnSpc>
              <a:spcBef>
                <a:spcPts val="0"/>
              </a:spcBef>
              <a:spcAft>
                <a:spcPts val="0"/>
              </a:spcAft>
              <a:buClr>
                <a:schemeClr val="dk1"/>
              </a:buClr>
              <a:buSzPts val="2300"/>
              <a:buFont typeface="Spectral"/>
              <a:buChar char="●"/>
            </a:pPr>
            <a:r>
              <a:rPr lang="en" sz="1700" dirty="0">
                <a:solidFill>
                  <a:schemeClr val="dk1"/>
                </a:solidFill>
                <a:latin typeface="Spectral"/>
                <a:ea typeface="Spectral"/>
                <a:cs typeface="Spectral"/>
                <a:sym typeface="Spectral"/>
              </a:rPr>
              <a:t>Plus de 300 organisations membres dans :</a:t>
            </a:r>
            <a:endParaRPr sz="1700" dirty="0">
              <a:solidFill>
                <a:schemeClr val="dk1"/>
              </a:solidFill>
              <a:latin typeface="Spectral"/>
              <a:ea typeface="Spectral"/>
              <a:cs typeface="Spectral"/>
              <a:sym typeface="Spectral"/>
            </a:endParaRPr>
          </a:p>
          <a:p>
            <a:pPr marL="914400" lvl="1" indent="-349250" algn="l" rtl="0">
              <a:lnSpc>
                <a:spcPct val="115000"/>
              </a:lnSpc>
              <a:spcBef>
                <a:spcPts val="0"/>
              </a:spcBef>
              <a:spcAft>
                <a:spcPts val="0"/>
              </a:spcAft>
              <a:buClr>
                <a:schemeClr val="dk1"/>
              </a:buClr>
              <a:buSzPts val="1900"/>
              <a:buFont typeface="Spectral"/>
              <a:buChar char="○"/>
            </a:pPr>
            <a:r>
              <a:rPr lang="en" sz="1800" dirty="0">
                <a:solidFill>
                  <a:schemeClr val="dk1"/>
                </a:solidFill>
                <a:latin typeface="Spectral"/>
                <a:ea typeface="Spectral"/>
                <a:cs typeface="Spectral"/>
                <a:sym typeface="Spectral"/>
              </a:rPr>
              <a:t>11 pays</a:t>
            </a:r>
            <a:endParaRPr sz="1800" dirty="0">
              <a:solidFill>
                <a:schemeClr val="dk1"/>
              </a:solidFill>
              <a:latin typeface="Spectral"/>
              <a:ea typeface="Spectral"/>
              <a:cs typeface="Spectral"/>
              <a:sym typeface="Spectral"/>
            </a:endParaRPr>
          </a:p>
          <a:p>
            <a:pPr marL="914400" lvl="1" indent="-349250" algn="l" rtl="0">
              <a:lnSpc>
                <a:spcPct val="115000"/>
              </a:lnSpc>
              <a:spcBef>
                <a:spcPts val="0"/>
              </a:spcBef>
              <a:spcAft>
                <a:spcPts val="0"/>
              </a:spcAft>
              <a:buClr>
                <a:schemeClr val="dk1"/>
              </a:buClr>
              <a:buSzPts val="1900"/>
              <a:buFont typeface="Spectral"/>
              <a:buChar char="○"/>
            </a:pPr>
            <a:r>
              <a:rPr lang="en" sz="1800" dirty="0">
                <a:solidFill>
                  <a:schemeClr val="dk1"/>
                </a:solidFill>
                <a:latin typeface="Spectral"/>
                <a:ea typeface="Spectral"/>
                <a:cs typeface="Spectral"/>
                <a:sym typeface="Spectral"/>
              </a:rPr>
              <a:t>46 États et territoires américains</a:t>
            </a:r>
            <a:endParaRPr sz="1800" dirty="0">
              <a:solidFill>
                <a:schemeClr val="dk1"/>
              </a:solidFill>
              <a:latin typeface="Spectral"/>
              <a:ea typeface="Spectral"/>
              <a:cs typeface="Spectral"/>
              <a:sym typeface="Spectral"/>
            </a:endParaRPr>
          </a:p>
          <a:p>
            <a:pPr marL="914400" lvl="1" indent="-349250" algn="l" rtl="0">
              <a:lnSpc>
                <a:spcPct val="115000"/>
              </a:lnSpc>
              <a:spcBef>
                <a:spcPts val="0"/>
              </a:spcBef>
              <a:spcAft>
                <a:spcPts val="0"/>
              </a:spcAft>
              <a:buClr>
                <a:schemeClr val="dk1"/>
              </a:buClr>
              <a:buSzPts val="1900"/>
              <a:buFont typeface="Spectral"/>
              <a:buChar char="○"/>
            </a:pPr>
            <a:r>
              <a:rPr lang="en" sz="1800" dirty="0">
                <a:solidFill>
                  <a:schemeClr val="dk1"/>
                </a:solidFill>
                <a:latin typeface="Spectral"/>
                <a:ea typeface="Spectral"/>
                <a:cs typeface="Spectral"/>
                <a:sym typeface="Spectral"/>
              </a:rPr>
              <a:t>7 provinces canadiennes</a:t>
            </a:r>
            <a:endParaRPr sz="1800" dirty="0">
              <a:solidFill>
                <a:schemeClr val="dk1"/>
              </a:solidFill>
              <a:latin typeface="Spectral"/>
              <a:ea typeface="Spectral"/>
              <a:cs typeface="Spectral"/>
              <a:sym typeface="Spectral"/>
            </a:endParaRPr>
          </a:p>
          <a:p>
            <a:pPr marL="0" lvl="0" indent="0" algn="l" rtl="0">
              <a:lnSpc>
                <a:spcPct val="115000"/>
              </a:lnSpc>
              <a:spcBef>
                <a:spcPts val="1200"/>
              </a:spcBef>
              <a:spcAft>
                <a:spcPts val="1200"/>
              </a:spcAft>
              <a:buSzPts val="1800"/>
              <a:buNone/>
            </a:pPr>
            <a:endParaRPr dirty="0">
              <a:latin typeface="Spectral"/>
              <a:ea typeface="Spectral"/>
              <a:cs typeface="Spectral"/>
              <a:sym typeface="Spectr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8"/>
        <p:cNvGrpSpPr/>
        <p:nvPr/>
      </p:nvGrpSpPr>
      <p:grpSpPr>
        <a:xfrm>
          <a:off x="0" y="0"/>
          <a:ext cx="0" cy="0"/>
          <a:chOff x="0" y="0"/>
          <a:chExt cx="0" cy="0"/>
        </a:xfrm>
      </p:grpSpPr>
      <p:grpSp>
        <p:nvGrpSpPr>
          <p:cNvPr id="219" name="Google Shape;219;p28"/>
          <p:cNvGrpSpPr/>
          <p:nvPr/>
        </p:nvGrpSpPr>
        <p:grpSpPr>
          <a:xfrm>
            <a:off x="551400" y="497200"/>
            <a:ext cx="8041187" cy="4113275"/>
            <a:chOff x="0" y="-38100"/>
            <a:chExt cx="4274726" cy="2186517"/>
          </a:xfrm>
        </p:grpSpPr>
        <p:sp>
          <p:nvSpPr>
            <p:cNvPr id="220" name="Google Shape;220;p28"/>
            <p:cNvSpPr/>
            <p:nvPr/>
          </p:nvSpPr>
          <p:spPr>
            <a:xfrm>
              <a:off x="0" y="-19050"/>
              <a:ext cx="4274726" cy="2167467"/>
            </a:xfrm>
            <a:custGeom>
              <a:avLst/>
              <a:gdLst/>
              <a:ahLst/>
              <a:cxnLst/>
              <a:rect l="l" t="t" r="r" b="b"/>
              <a:pathLst>
                <a:path w="4274726" h="2167467" extrusionOk="0">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spcFirstLastPara="1" wrap="square" lIns="68275" tIns="68275" rIns="68275" bIns="68275" anchor="ctr" anchorCtr="0">
              <a:noAutofit/>
            </a:bodyPr>
            <a:lstStyle/>
            <a:p>
              <a:pPr marL="0" lvl="0" indent="0" algn="l" rtl="0">
                <a:spcBef>
                  <a:spcPts val="0"/>
                </a:spcBef>
                <a:spcAft>
                  <a:spcPts val="0"/>
                </a:spcAft>
                <a:buNone/>
              </a:pPr>
              <a:endParaRPr/>
            </a:p>
          </p:txBody>
        </p:sp>
        <p:sp>
          <p:nvSpPr>
            <p:cNvPr id="221" name="Google Shape;221;p28"/>
            <p:cNvSpPr txBox="1"/>
            <p:nvPr/>
          </p:nvSpPr>
          <p:spPr>
            <a:xfrm>
              <a:off x="0" y="-38100"/>
              <a:ext cx="812700" cy="850800"/>
            </a:xfrm>
            <a:prstGeom prst="rect">
              <a:avLst/>
            </a:prstGeom>
            <a:noFill/>
            <a:ln>
              <a:noFill/>
            </a:ln>
          </p:spPr>
          <p:txBody>
            <a:bodyPr spcFirstLastPara="1" wrap="square" lIns="37950" tIns="37950" rIns="37950" bIns="37950" anchor="ctr" anchorCtr="0">
              <a:noAutofit/>
            </a:bodyPr>
            <a:lstStyle/>
            <a:p>
              <a:pPr marL="0" marR="0" lvl="0" indent="0" algn="ctr" rtl="0">
                <a:lnSpc>
                  <a:spcPct val="147722"/>
                </a:lnSpc>
                <a:spcBef>
                  <a:spcPts val="0"/>
                </a:spcBef>
                <a:spcAft>
                  <a:spcPts val="0"/>
                </a:spcAft>
                <a:buNone/>
              </a:pPr>
              <a:endParaRPr sz="1344" b="0" i="0" u="none" strike="noStrike" cap="none">
                <a:solidFill>
                  <a:schemeClr val="dk1"/>
                </a:solidFill>
                <a:latin typeface="Calibri"/>
                <a:ea typeface="Calibri"/>
                <a:cs typeface="Calibri"/>
                <a:sym typeface="Calibri"/>
              </a:endParaRPr>
            </a:p>
          </p:txBody>
        </p:sp>
      </p:grpSp>
      <p:pic>
        <p:nvPicPr>
          <p:cNvPr id="222" name="Google Shape;222;p28" title="Screenshot 2026-04-15 at 10.17.36 AM.png"/>
          <p:cNvPicPr preferRelativeResize="0"/>
          <p:nvPr/>
        </p:nvPicPr>
        <p:blipFill>
          <a:blip r:embed="rId4">
            <a:alphaModFix/>
          </a:blip>
          <a:stretch>
            <a:fillRect/>
          </a:stretch>
        </p:blipFill>
        <p:spPr>
          <a:xfrm>
            <a:off x="3265366" y="837418"/>
            <a:ext cx="5128874" cy="3494574"/>
          </a:xfrm>
          <a:prstGeom prst="rect">
            <a:avLst/>
          </a:prstGeom>
          <a:noFill/>
          <a:ln>
            <a:noFill/>
          </a:ln>
        </p:spPr>
      </p:pic>
      <p:sp>
        <p:nvSpPr>
          <p:cNvPr id="223" name="Google Shape;223;p28"/>
          <p:cNvSpPr txBox="1"/>
          <p:nvPr/>
        </p:nvSpPr>
        <p:spPr>
          <a:xfrm>
            <a:off x="582157" y="558935"/>
            <a:ext cx="2696486" cy="6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dirty="0">
                <a:solidFill>
                  <a:schemeClr val="dk1"/>
                </a:solidFill>
                <a:latin typeface="Spectral"/>
                <a:ea typeface="Spectral"/>
                <a:cs typeface="Spectral"/>
                <a:sym typeface="Spectral"/>
              </a:rPr>
              <a:t>Les histoires méconnues des archives du comté d’Oxford</a:t>
            </a:r>
            <a:endParaRPr sz="1500" b="1" dirty="0">
              <a:solidFill>
                <a:schemeClr val="dk1"/>
              </a:solidFill>
              <a:latin typeface="Spectral"/>
              <a:ea typeface="Spectral"/>
              <a:cs typeface="Spectral"/>
              <a:sym typeface="Spectral"/>
            </a:endParaRPr>
          </a:p>
          <a:p>
            <a:pPr marL="0" lvl="0" indent="0" algn="ctr" rtl="0">
              <a:spcBef>
                <a:spcPts val="0"/>
              </a:spcBef>
              <a:spcAft>
                <a:spcPts val="0"/>
              </a:spcAft>
              <a:buNone/>
            </a:pPr>
            <a:endParaRPr sz="1500" b="1" dirty="0">
              <a:solidFill>
                <a:schemeClr val="dk1"/>
              </a:solidFill>
              <a:latin typeface="Spectral"/>
              <a:ea typeface="Spectral"/>
              <a:cs typeface="Spectral"/>
              <a:sym typeface="Spectral"/>
            </a:endParaRPr>
          </a:p>
          <a:p>
            <a:pPr marL="0" lvl="0" indent="0" algn="l" rtl="0">
              <a:spcBef>
                <a:spcPts val="0"/>
              </a:spcBef>
              <a:spcAft>
                <a:spcPts val="0"/>
              </a:spcAft>
              <a:buNone/>
            </a:pPr>
            <a:endParaRPr sz="1500" b="1" dirty="0">
              <a:solidFill>
                <a:schemeClr val="dk1"/>
              </a:solidFill>
              <a:latin typeface="Spectral"/>
              <a:ea typeface="Spectral"/>
              <a:cs typeface="Spectral"/>
              <a:sym typeface="Spectral"/>
            </a:endParaRPr>
          </a:p>
        </p:txBody>
      </p:sp>
      <p:sp>
        <p:nvSpPr>
          <p:cNvPr id="224" name="Google Shape;224;p28"/>
          <p:cNvSpPr txBox="1"/>
          <p:nvPr/>
        </p:nvSpPr>
        <p:spPr>
          <a:xfrm>
            <a:off x="627814" y="1102664"/>
            <a:ext cx="2622174" cy="329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dirty="0">
                <a:solidFill>
                  <a:schemeClr val="dk1"/>
                </a:solidFill>
                <a:latin typeface="Spectral"/>
                <a:ea typeface="Spectral"/>
                <a:cs typeface="Spectral"/>
                <a:sym typeface="Spectral"/>
              </a:rPr>
              <a:t>« Pour commencer, nous avons réfléchi à des moyens de nouer des liens avec les groupes communautaires, les organisations et les associations locales liés aux populations sous-représentées d’Oxford, d’une manière qui soit également pratique et sûre pour eux. Nous avons commencé à rechercher quels groupes communautaires existaient, et nous avons rapidement constaté qu’il y en avait non seulement beaucoup, mais que la plupart d’entre eux disposaient d’une quantité considérable de contenu en ligne sur leurs sites web et leurs pages de réseaux sociaux. Ces sites web contiennent des mises à jour sur les événements, des récits locaux, des photos, des vidéos, des interviews et bien plus encore – des archives qui sont inestimables pour raconter l’histoire de ces communautés. »</a:t>
            </a:r>
            <a:endParaRPr sz="1050" dirty="0">
              <a:solidFill>
                <a:schemeClr val="dk1"/>
              </a:solidFill>
              <a:latin typeface="Spectral"/>
              <a:ea typeface="Spectral"/>
              <a:cs typeface="Spectral"/>
              <a:sym typeface="Spectral"/>
            </a:endParaRPr>
          </a:p>
          <a:p>
            <a:pPr marL="0" lvl="0" indent="0" algn="l" rtl="0">
              <a:spcBef>
                <a:spcPts val="0"/>
              </a:spcBef>
              <a:spcAft>
                <a:spcPts val="0"/>
              </a:spcAft>
              <a:buNone/>
            </a:pPr>
            <a:endParaRPr sz="1050" dirty="0">
              <a:solidFill>
                <a:schemeClr val="dk1"/>
              </a:solidFill>
              <a:highlight>
                <a:srgbClr val="FFFFFF"/>
              </a:highlight>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8"/>
        <p:cNvGrpSpPr/>
        <p:nvPr/>
      </p:nvGrpSpPr>
      <p:grpSpPr>
        <a:xfrm>
          <a:off x="0" y="0"/>
          <a:ext cx="0" cy="0"/>
          <a:chOff x="0" y="0"/>
          <a:chExt cx="0" cy="0"/>
        </a:xfrm>
      </p:grpSpPr>
      <p:grpSp>
        <p:nvGrpSpPr>
          <p:cNvPr id="229" name="Google Shape;229;p29"/>
          <p:cNvGrpSpPr/>
          <p:nvPr/>
        </p:nvGrpSpPr>
        <p:grpSpPr>
          <a:xfrm>
            <a:off x="551400" y="497200"/>
            <a:ext cx="8041187" cy="4113275"/>
            <a:chOff x="0" y="-38100"/>
            <a:chExt cx="4274726" cy="2186517"/>
          </a:xfrm>
        </p:grpSpPr>
        <p:sp>
          <p:nvSpPr>
            <p:cNvPr id="230" name="Google Shape;230;p29"/>
            <p:cNvSpPr/>
            <p:nvPr/>
          </p:nvSpPr>
          <p:spPr>
            <a:xfrm>
              <a:off x="0" y="-19050"/>
              <a:ext cx="4274726" cy="2167467"/>
            </a:xfrm>
            <a:custGeom>
              <a:avLst/>
              <a:gdLst/>
              <a:ahLst/>
              <a:cxnLst/>
              <a:rect l="l" t="t" r="r" b="b"/>
              <a:pathLst>
                <a:path w="4274726" h="2167467" extrusionOk="0">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spcFirstLastPara="1" wrap="square" lIns="68275" tIns="68275" rIns="68275" bIns="68275" anchor="ctr" anchorCtr="0">
              <a:noAutofit/>
            </a:bodyPr>
            <a:lstStyle/>
            <a:p>
              <a:pPr marL="0" lvl="0" indent="0" algn="l" rtl="0">
                <a:spcBef>
                  <a:spcPts val="0"/>
                </a:spcBef>
                <a:spcAft>
                  <a:spcPts val="0"/>
                </a:spcAft>
                <a:buNone/>
              </a:pPr>
              <a:endParaRPr/>
            </a:p>
          </p:txBody>
        </p:sp>
        <p:sp>
          <p:nvSpPr>
            <p:cNvPr id="231" name="Google Shape;231;p29"/>
            <p:cNvSpPr txBox="1"/>
            <p:nvPr/>
          </p:nvSpPr>
          <p:spPr>
            <a:xfrm>
              <a:off x="0" y="-38100"/>
              <a:ext cx="812700" cy="850800"/>
            </a:xfrm>
            <a:prstGeom prst="rect">
              <a:avLst/>
            </a:prstGeom>
            <a:noFill/>
            <a:ln>
              <a:noFill/>
            </a:ln>
          </p:spPr>
          <p:txBody>
            <a:bodyPr spcFirstLastPara="1" wrap="square" lIns="37950" tIns="37950" rIns="37950" bIns="37950" anchor="ctr" anchorCtr="0">
              <a:noAutofit/>
            </a:bodyPr>
            <a:lstStyle/>
            <a:p>
              <a:pPr marL="0" marR="0" lvl="0" indent="0" algn="ctr" rtl="0">
                <a:lnSpc>
                  <a:spcPct val="147722"/>
                </a:lnSpc>
                <a:spcBef>
                  <a:spcPts val="0"/>
                </a:spcBef>
                <a:spcAft>
                  <a:spcPts val="0"/>
                </a:spcAft>
                <a:buNone/>
              </a:pPr>
              <a:endParaRPr sz="1344" b="0" i="0" u="none" strike="noStrike" cap="none">
                <a:solidFill>
                  <a:schemeClr val="dk1"/>
                </a:solidFill>
                <a:latin typeface="Calibri"/>
                <a:ea typeface="Calibri"/>
                <a:cs typeface="Calibri"/>
                <a:sym typeface="Calibri"/>
              </a:endParaRPr>
            </a:p>
          </p:txBody>
        </p:sp>
      </p:grpSp>
      <p:pic>
        <p:nvPicPr>
          <p:cNvPr id="232" name="Google Shape;232;p29"/>
          <p:cNvPicPr preferRelativeResize="0"/>
          <p:nvPr/>
        </p:nvPicPr>
        <p:blipFill rotWithShape="1">
          <a:blip r:embed="rId4">
            <a:alphaModFix/>
          </a:blip>
          <a:srcRect/>
          <a:stretch/>
        </p:blipFill>
        <p:spPr>
          <a:xfrm>
            <a:off x="1099850" y="1748312"/>
            <a:ext cx="1537200" cy="1764125"/>
          </a:xfrm>
          <a:prstGeom prst="rect">
            <a:avLst/>
          </a:prstGeom>
          <a:noFill/>
          <a:ln>
            <a:noFill/>
          </a:ln>
        </p:spPr>
      </p:pic>
      <p:sp>
        <p:nvSpPr>
          <p:cNvPr id="233" name="Google Shape;233;p29"/>
          <p:cNvSpPr txBox="1"/>
          <p:nvPr/>
        </p:nvSpPr>
        <p:spPr>
          <a:xfrm>
            <a:off x="735525" y="646550"/>
            <a:ext cx="7236900" cy="7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Spectral"/>
                <a:ea typeface="Spectral"/>
                <a:cs typeface="Spectral"/>
                <a:sym typeface="Spectral"/>
              </a:rPr>
              <a:t>Série de débats sur la conservation numérique</a:t>
            </a:r>
            <a:endParaRPr sz="2000" b="1">
              <a:solidFill>
                <a:schemeClr val="dk1"/>
              </a:solidFill>
              <a:latin typeface="Spectral"/>
              <a:ea typeface="Spectral"/>
              <a:cs typeface="Spectral"/>
              <a:sym typeface="Spectral"/>
            </a:endParaRPr>
          </a:p>
        </p:txBody>
      </p:sp>
      <p:pic>
        <p:nvPicPr>
          <p:cNvPr id="234" name="Google Shape;234;p29" title="Vault_dashboard.original.png"/>
          <p:cNvPicPr preferRelativeResize="0"/>
          <p:nvPr/>
        </p:nvPicPr>
        <p:blipFill>
          <a:blip r:embed="rId5">
            <a:alphaModFix/>
          </a:blip>
          <a:stretch>
            <a:fillRect/>
          </a:stretch>
        </p:blipFill>
        <p:spPr>
          <a:xfrm>
            <a:off x="3129725" y="1286075"/>
            <a:ext cx="4363100" cy="2688574"/>
          </a:xfrm>
          <a:prstGeom prst="rect">
            <a:avLst/>
          </a:prstGeom>
          <a:noFill/>
          <a:ln>
            <a:noFill/>
          </a:ln>
        </p:spPr>
      </p:pic>
      <p:pic>
        <p:nvPicPr>
          <p:cNvPr id="235" name="Google Shape;235;p29" title="5A6PQDBUJGN3XC6ACQ7XSXAF6AZJEWEA.gif"/>
          <p:cNvPicPr preferRelativeResize="0"/>
          <p:nvPr/>
        </p:nvPicPr>
        <p:blipFill>
          <a:blip r:embed="rId6">
            <a:alphaModFix/>
          </a:blip>
          <a:stretch>
            <a:fillRect/>
          </a:stretch>
        </p:blipFill>
        <p:spPr>
          <a:xfrm>
            <a:off x="7266163" y="3208788"/>
            <a:ext cx="1190625" cy="1190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grpSp>
        <p:nvGrpSpPr>
          <p:cNvPr id="240" name="Google Shape;240;p30"/>
          <p:cNvGrpSpPr/>
          <p:nvPr/>
        </p:nvGrpSpPr>
        <p:grpSpPr>
          <a:xfrm>
            <a:off x="551400" y="533036"/>
            <a:ext cx="8041187" cy="4077439"/>
            <a:chOff x="0" y="-19050"/>
            <a:chExt cx="4274726" cy="2167467"/>
          </a:xfrm>
        </p:grpSpPr>
        <p:sp>
          <p:nvSpPr>
            <p:cNvPr id="241" name="Google Shape;241;p30"/>
            <p:cNvSpPr/>
            <p:nvPr/>
          </p:nvSpPr>
          <p:spPr>
            <a:xfrm>
              <a:off x="0" y="-19050"/>
              <a:ext cx="4274726" cy="2167467"/>
            </a:xfrm>
            <a:custGeom>
              <a:avLst/>
              <a:gdLst/>
              <a:ahLst/>
              <a:cxnLst/>
              <a:rect l="l" t="t" r="r" b="b"/>
              <a:pathLst>
                <a:path w="4274726" h="2167467" extrusionOk="0">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spcFirstLastPara="1" wrap="square" lIns="68275" tIns="68275" rIns="68275" bIns="68275" anchor="ctr" anchorCtr="0">
              <a:noAutofit/>
            </a:bodyPr>
            <a:lstStyle/>
            <a:p>
              <a:pPr marL="0" lvl="0" indent="0" algn="l" rtl="0">
                <a:spcBef>
                  <a:spcPts val="0"/>
                </a:spcBef>
                <a:spcAft>
                  <a:spcPts val="0"/>
                </a:spcAft>
                <a:buNone/>
              </a:pPr>
              <a:endParaRPr/>
            </a:p>
          </p:txBody>
        </p:sp>
        <p:sp>
          <p:nvSpPr>
            <p:cNvPr id="242" name="Google Shape;242;p30"/>
            <p:cNvSpPr txBox="1"/>
            <p:nvPr/>
          </p:nvSpPr>
          <p:spPr>
            <a:xfrm>
              <a:off x="118043" y="629427"/>
              <a:ext cx="2752500" cy="1205700"/>
            </a:xfrm>
            <a:prstGeom prst="rect">
              <a:avLst/>
            </a:prstGeom>
            <a:noFill/>
            <a:ln>
              <a:noFill/>
            </a:ln>
          </p:spPr>
          <p:txBody>
            <a:bodyPr spcFirstLastPara="1" wrap="square" lIns="37950" tIns="37950" rIns="37950" bIns="37950" anchor="ctr" anchorCtr="0">
              <a:noAutofit/>
            </a:bodyPr>
            <a:lstStyle/>
            <a:p>
              <a:pPr marL="457200" lvl="0" indent="-313960" algn="l" rtl="0">
                <a:lnSpc>
                  <a:spcPct val="147722"/>
                </a:lnSpc>
                <a:spcBef>
                  <a:spcPts val="0"/>
                </a:spcBef>
                <a:spcAft>
                  <a:spcPts val="0"/>
                </a:spcAft>
                <a:buClr>
                  <a:schemeClr val="dk1"/>
                </a:buClr>
                <a:buSzPts val="1344"/>
                <a:buFont typeface="Spectral"/>
                <a:buChar char="●"/>
              </a:pPr>
              <a:r>
                <a:rPr lang="en" sz="1344" dirty="0">
                  <a:solidFill>
                    <a:schemeClr val="dk1"/>
                  </a:solidFill>
                  <a:latin typeface="Spectral"/>
                  <a:ea typeface="Spectral"/>
                  <a:cs typeface="Spectral"/>
                  <a:sym typeface="Spectral"/>
                </a:rPr>
                <a:t>Numériser environ 55 mètres linéaires de fonds d'archives hétérogènes et de photographies sur une période de deux ans dans les centres de numérisation d'Internet Archive au Canada et aux États-Unis</a:t>
              </a:r>
              <a:endParaRPr sz="1344" dirty="0">
                <a:solidFill>
                  <a:schemeClr val="dk1"/>
                </a:solidFill>
                <a:latin typeface="Spectral"/>
                <a:ea typeface="Spectral"/>
                <a:cs typeface="Spectral"/>
                <a:sym typeface="Spectral"/>
              </a:endParaRPr>
            </a:p>
            <a:p>
              <a:pPr marL="457200" marR="0" lvl="0" indent="-313960" algn="l" rtl="0">
                <a:lnSpc>
                  <a:spcPct val="147722"/>
                </a:lnSpc>
                <a:spcBef>
                  <a:spcPts val="0"/>
                </a:spcBef>
                <a:spcAft>
                  <a:spcPts val="0"/>
                </a:spcAft>
                <a:buClr>
                  <a:schemeClr val="dk1"/>
                </a:buClr>
                <a:buSzPts val="1344"/>
                <a:buFont typeface="Spectral"/>
                <a:buChar char="●"/>
              </a:pPr>
              <a:r>
                <a:rPr lang="en" sz="1344" dirty="0">
                  <a:solidFill>
                    <a:schemeClr val="dk1"/>
                  </a:solidFill>
                  <a:latin typeface="Spectral"/>
                  <a:ea typeface="Spectral"/>
                  <a:cs typeface="Spectral"/>
                  <a:sym typeface="Spectral"/>
                </a:rPr>
                <a:t>Partenariat avec six institutions de mémoire au Canada et aux États-Unis, dont The ArQuives (Toronto, Ontario)</a:t>
              </a:r>
              <a:endParaRPr sz="1344" dirty="0">
                <a:solidFill>
                  <a:schemeClr val="dk1"/>
                </a:solidFill>
                <a:latin typeface="Spectral"/>
                <a:ea typeface="Spectral"/>
                <a:cs typeface="Spectral"/>
                <a:sym typeface="Spectral"/>
              </a:endParaRPr>
            </a:p>
            <a:p>
              <a:pPr marL="914400" lvl="1" indent="-313960" algn="l" rtl="0">
                <a:lnSpc>
                  <a:spcPct val="147722"/>
                </a:lnSpc>
                <a:spcBef>
                  <a:spcPts val="0"/>
                </a:spcBef>
                <a:spcAft>
                  <a:spcPts val="0"/>
                </a:spcAft>
                <a:buClr>
                  <a:schemeClr val="dk1"/>
                </a:buClr>
                <a:buSzPts val="1344"/>
                <a:buFont typeface="Spectral"/>
                <a:buChar char="○"/>
              </a:pPr>
              <a:r>
                <a:rPr lang="en" sz="1344" dirty="0">
                  <a:solidFill>
                    <a:schemeClr val="dk1"/>
                  </a:solidFill>
                  <a:latin typeface="Spectral"/>
                  <a:ea typeface="Spectral"/>
                  <a:cs typeface="Spectral"/>
                  <a:sym typeface="Spectral"/>
                </a:rPr>
                <a:t>The ArQuives : numérisation de trois fonds – James Egan, Jearld Moldenhauer et Gerald Hannon</a:t>
              </a:r>
              <a:endParaRPr sz="1344" dirty="0">
                <a:solidFill>
                  <a:schemeClr val="dk1"/>
                </a:solidFill>
                <a:latin typeface="Spectral"/>
                <a:ea typeface="Spectral"/>
                <a:cs typeface="Spectral"/>
                <a:sym typeface="Spectral"/>
              </a:endParaRPr>
            </a:p>
          </p:txBody>
        </p:sp>
      </p:grpSp>
      <p:sp>
        <p:nvSpPr>
          <p:cNvPr id="243" name="Google Shape;243;p30"/>
          <p:cNvSpPr txBox="1"/>
          <p:nvPr/>
        </p:nvSpPr>
        <p:spPr>
          <a:xfrm>
            <a:off x="1307388" y="759500"/>
            <a:ext cx="6529200" cy="846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b="1">
                <a:solidFill>
                  <a:schemeClr val="dk1"/>
                </a:solidFill>
                <a:latin typeface="Spectral"/>
                <a:ea typeface="Spectral"/>
                <a:cs typeface="Spectral"/>
                <a:sym typeface="Spectral"/>
              </a:rPr>
              <a:t>Projet de numérisation : Mettre en valeur l'activisme LGBTQIA+ dans les archives d'histoire locale</a:t>
            </a:r>
            <a:endParaRPr sz="2000" b="1">
              <a:latin typeface="Spectral"/>
              <a:ea typeface="Spectral"/>
              <a:cs typeface="Spectral"/>
              <a:sym typeface="Spectral"/>
            </a:endParaRPr>
          </a:p>
        </p:txBody>
      </p:sp>
      <p:pic>
        <p:nvPicPr>
          <p:cNvPr id="244" name="Google Shape;244;p30" title="Screenshot 2026-04-30 at 1.14.45 PM.png"/>
          <p:cNvPicPr preferRelativeResize="0"/>
          <p:nvPr/>
        </p:nvPicPr>
        <p:blipFill>
          <a:blip r:embed="rId4">
            <a:alphaModFix/>
          </a:blip>
          <a:stretch>
            <a:fillRect/>
          </a:stretch>
        </p:blipFill>
        <p:spPr>
          <a:xfrm>
            <a:off x="6065313" y="3011413"/>
            <a:ext cx="2167175" cy="680125"/>
          </a:xfrm>
          <a:prstGeom prst="rect">
            <a:avLst/>
          </a:prstGeom>
          <a:solidFill>
            <a:srgbClr val="F3F6FA"/>
          </a:solidFill>
          <a:ln>
            <a:noFill/>
          </a:ln>
        </p:spPr>
      </p:pic>
      <p:pic>
        <p:nvPicPr>
          <p:cNvPr id="245" name="Google Shape;245;p30" title="dhcs-logo-transparent-768x360.png"/>
          <p:cNvPicPr preferRelativeResize="0"/>
          <p:nvPr/>
        </p:nvPicPr>
        <p:blipFill>
          <a:blip r:embed="rId5">
            <a:alphaModFix/>
          </a:blip>
          <a:stretch>
            <a:fillRect/>
          </a:stretch>
        </p:blipFill>
        <p:spPr>
          <a:xfrm>
            <a:off x="6023342" y="1663487"/>
            <a:ext cx="2251108" cy="1055212"/>
          </a:xfrm>
          <a:prstGeom prst="rect">
            <a:avLst/>
          </a:prstGeom>
          <a:solidFill>
            <a:srgbClr val="F3F6FA"/>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grpSp>
        <p:nvGrpSpPr>
          <p:cNvPr id="250" name="Google Shape;250;p31"/>
          <p:cNvGrpSpPr/>
          <p:nvPr/>
        </p:nvGrpSpPr>
        <p:grpSpPr>
          <a:xfrm>
            <a:off x="551400" y="497200"/>
            <a:ext cx="8041187" cy="4113275"/>
            <a:chOff x="0" y="-38100"/>
            <a:chExt cx="4274726" cy="2186517"/>
          </a:xfrm>
        </p:grpSpPr>
        <p:sp>
          <p:nvSpPr>
            <p:cNvPr id="251" name="Google Shape;251;p31"/>
            <p:cNvSpPr/>
            <p:nvPr/>
          </p:nvSpPr>
          <p:spPr>
            <a:xfrm>
              <a:off x="0" y="-19050"/>
              <a:ext cx="4274726" cy="2167467"/>
            </a:xfrm>
            <a:custGeom>
              <a:avLst/>
              <a:gdLst/>
              <a:ahLst/>
              <a:cxnLst/>
              <a:rect l="l" t="t" r="r" b="b"/>
              <a:pathLst>
                <a:path w="4274726" h="2167467" extrusionOk="0">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spcFirstLastPara="1" wrap="square" lIns="68275" tIns="68275" rIns="68275" bIns="68275" anchor="ctr" anchorCtr="0">
              <a:noAutofit/>
            </a:bodyPr>
            <a:lstStyle/>
            <a:p>
              <a:pPr marL="0" lvl="0" indent="0" algn="ctr" rtl="0">
                <a:spcBef>
                  <a:spcPts val="0"/>
                </a:spcBef>
                <a:spcAft>
                  <a:spcPts val="0"/>
                </a:spcAft>
                <a:buNone/>
              </a:pPr>
              <a:br>
                <a:rPr lang="en" sz="2200" b="1">
                  <a:latin typeface="Spectral"/>
                  <a:ea typeface="Spectral"/>
                  <a:cs typeface="Spectral"/>
                  <a:sym typeface="Spectral"/>
                </a:rPr>
              </a:br>
              <a:r>
                <a:rPr lang="en" sz="2200" b="1">
                  <a:latin typeface="Spectral"/>
                  <a:ea typeface="Spectral"/>
                  <a:cs typeface="Spectral"/>
                  <a:sym typeface="Spectral"/>
                </a:rPr>
                <a:t>Merci ! </a:t>
              </a:r>
              <a:endParaRPr sz="2200" b="1">
                <a:latin typeface="Spectral"/>
                <a:ea typeface="Spectral"/>
                <a:cs typeface="Spectral"/>
                <a:sym typeface="Spectral"/>
              </a:endParaRPr>
            </a:p>
            <a:p>
              <a:pPr marL="0" lvl="0" indent="0" algn="l" rtl="0">
                <a:spcBef>
                  <a:spcPts val="0"/>
                </a:spcBef>
                <a:spcAft>
                  <a:spcPts val="0"/>
                </a:spcAft>
                <a:buNone/>
              </a:pPr>
              <a:endParaRPr sz="2000">
                <a:latin typeface="Spectral"/>
                <a:ea typeface="Spectral"/>
                <a:cs typeface="Spectral"/>
                <a:sym typeface="Spectral"/>
              </a:endParaRPr>
            </a:p>
            <a:p>
              <a:pPr marL="0" lvl="0" indent="0" algn="ctr" rtl="0">
                <a:spcBef>
                  <a:spcPts val="0"/>
                </a:spcBef>
                <a:spcAft>
                  <a:spcPts val="0"/>
                </a:spcAft>
                <a:buNone/>
              </a:pPr>
              <a:endParaRPr sz="2000">
                <a:latin typeface="Spectral"/>
                <a:ea typeface="Spectral"/>
                <a:cs typeface="Spectral"/>
                <a:sym typeface="Spectral"/>
              </a:endParaRPr>
            </a:p>
            <a:p>
              <a:pPr marL="0" lvl="0" indent="0" algn="ctr" rtl="0">
                <a:spcBef>
                  <a:spcPts val="0"/>
                </a:spcBef>
                <a:spcAft>
                  <a:spcPts val="0"/>
                </a:spcAft>
                <a:buNone/>
              </a:pPr>
              <a:r>
                <a:rPr lang="en" sz="1600">
                  <a:latin typeface="Spectral"/>
                  <a:ea typeface="Spectral"/>
                  <a:cs typeface="Spectral"/>
                  <a:sym typeface="Spectral"/>
                </a:rPr>
                <a:t>N'hésitez pas à nous contacter à l'adresse suivante :</a:t>
              </a:r>
              <a:br>
                <a:rPr lang="en" sz="1600">
                  <a:latin typeface="Spectral"/>
                  <a:ea typeface="Spectral"/>
                  <a:cs typeface="Spectral"/>
                  <a:sym typeface="Spectral"/>
                </a:rPr>
              </a:br>
              <a:endParaRPr sz="2000">
                <a:latin typeface="Spectral"/>
                <a:ea typeface="Spectral"/>
                <a:cs typeface="Spectral"/>
                <a:sym typeface="Spectral"/>
              </a:endParaRPr>
            </a:p>
            <a:p>
              <a:pPr marL="0" lvl="0" indent="0" algn="ctr" rtl="0">
                <a:spcBef>
                  <a:spcPts val="0"/>
                </a:spcBef>
                <a:spcAft>
                  <a:spcPts val="0"/>
                </a:spcAft>
                <a:buNone/>
              </a:pPr>
              <a:r>
                <a:rPr lang="en" sz="1600" u="sng">
                  <a:solidFill>
                    <a:schemeClr val="hlink"/>
                  </a:solidFill>
                  <a:latin typeface="Spectral"/>
                  <a:ea typeface="Spectral"/>
                  <a:cs typeface="Spectral"/>
                  <a:sym typeface="Spectral"/>
                  <a:hlinkClick r:id="rId4"/>
                </a:rPr>
                <a:t>sarahbeth@archive.org </a:t>
              </a:r>
              <a:r>
                <a:rPr lang="en"/>
                <a:t>et</a:t>
              </a:r>
              <a:r>
                <a:rPr lang="en" sz="1600" u="sng">
                  <a:solidFill>
                    <a:schemeClr val="hlink"/>
                  </a:solidFill>
                  <a:latin typeface="Spectral"/>
                  <a:ea typeface="Spectral"/>
                  <a:cs typeface="Spectral"/>
                  <a:sym typeface="Spectral"/>
                  <a:hlinkClick r:id="rId5"/>
                </a:rPr>
                <a:t> julieann@archive.org</a:t>
              </a:r>
              <a:endParaRPr sz="2000">
                <a:latin typeface="Spectral"/>
                <a:ea typeface="Spectral"/>
                <a:cs typeface="Spectral"/>
                <a:sym typeface="Spectral"/>
              </a:endParaRPr>
            </a:p>
          </p:txBody>
        </p:sp>
        <p:sp>
          <p:nvSpPr>
            <p:cNvPr id="252" name="Google Shape;252;p31"/>
            <p:cNvSpPr txBox="1"/>
            <p:nvPr/>
          </p:nvSpPr>
          <p:spPr>
            <a:xfrm>
              <a:off x="0" y="-38100"/>
              <a:ext cx="812700" cy="850800"/>
            </a:xfrm>
            <a:prstGeom prst="rect">
              <a:avLst/>
            </a:prstGeom>
            <a:noFill/>
            <a:ln>
              <a:noFill/>
            </a:ln>
          </p:spPr>
          <p:txBody>
            <a:bodyPr spcFirstLastPara="1" wrap="square" lIns="37950" tIns="37950" rIns="37950" bIns="37950" anchor="ctr" anchorCtr="0">
              <a:noAutofit/>
            </a:bodyPr>
            <a:lstStyle/>
            <a:p>
              <a:pPr marL="0" marR="0" lvl="0" indent="0" algn="ctr" rtl="0">
                <a:lnSpc>
                  <a:spcPct val="147722"/>
                </a:lnSpc>
                <a:spcBef>
                  <a:spcPts val="0"/>
                </a:spcBef>
                <a:spcAft>
                  <a:spcPts val="0"/>
                </a:spcAft>
                <a:buNone/>
              </a:pPr>
              <a:endParaRPr sz="1344"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grpSp>
        <p:nvGrpSpPr>
          <p:cNvPr id="64" name="Google Shape;64;p14"/>
          <p:cNvGrpSpPr/>
          <p:nvPr/>
        </p:nvGrpSpPr>
        <p:grpSpPr>
          <a:xfrm>
            <a:off x="551413" y="497200"/>
            <a:ext cx="8041187" cy="4113275"/>
            <a:chOff x="0" y="-38100"/>
            <a:chExt cx="4274726" cy="2186517"/>
          </a:xfrm>
        </p:grpSpPr>
        <p:sp>
          <p:nvSpPr>
            <p:cNvPr id="65" name="Google Shape;65;p14"/>
            <p:cNvSpPr/>
            <p:nvPr/>
          </p:nvSpPr>
          <p:spPr>
            <a:xfrm>
              <a:off x="0" y="-19050"/>
              <a:ext cx="4274726" cy="2167467"/>
            </a:xfrm>
            <a:custGeom>
              <a:avLst/>
              <a:gdLst/>
              <a:ahLst/>
              <a:cxnLst/>
              <a:rect l="l" t="t" r="r" b="b"/>
              <a:pathLst>
                <a:path w="4274726" h="2167467" extrusionOk="0">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spcFirstLastPara="1" wrap="square" lIns="68275" tIns="68275" rIns="68275" bIns="68275" anchor="ctr" anchorCtr="0">
              <a:noAutofit/>
            </a:bodyPr>
            <a:lstStyle/>
            <a:p>
              <a:pPr marL="0" lvl="0" indent="0" algn="l" rtl="0">
                <a:spcBef>
                  <a:spcPts val="0"/>
                </a:spcBef>
                <a:spcAft>
                  <a:spcPts val="0"/>
                </a:spcAft>
                <a:buNone/>
              </a:pPr>
              <a:endParaRPr/>
            </a:p>
          </p:txBody>
        </p:sp>
        <p:sp>
          <p:nvSpPr>
            <p:cNvPr id="66" name="Google Shape;66;p14"/>
            <p:cNvSpPr txBox="1"/>
            <p:nvPr/>
          </p:nvSpPr>
          <p:spPr>
            <a:xfrm>
              <a:off x="0" y="-38100"/>
              <a:ext cx="812700" cy="850800"/>
            </a:xfrm>
            <a:prstGeom prst="rect">
              <a:avLst/>
            </a:prstGeom>
            <a:noFill/>
            <a:ln>
              <a:noFill/>
            </a:ln>
          </p:spPr>
          <p:txBody>
            <a:bodyPr spcFirstLastPara="1" wrap="square" lIns="37950" tIns="37950" rIns="37950" bIns="37950" anchor="ctr" anchorCtr="0">
              <a:noAutofit/>
            </a:bodyPr>
            <a:lstStyle/>
            <a:p>
              <a:pPr marL="0" marR="0" lvl="0" indent="0" algn="ctr" rtl="0">
                <a:lnSpc>
                  <a:spcPct val="147722"/>
                </a:lnSpc>
                <a:spcBef>
                  <a:spcPts val="0"/>
                </a:spcBef>
                <a:spcAft>
                  <a:spcPts val="0"/>
                </a:spcAft>
                <a:buNone/>
              </a:pPr>
              <a:endParaRPr sz="1344" b="0" i="0" u="none" strike="noStrike" cap="none">
                <a:solidFill>
                  <a:schemeClr val="dk1"/>
                </a:solidFill>
                <a:latin typeface="Calibri"/>
                <a:ea typeface="Calibri"/>
                <a:cs typeface="Calibri"/>
                <a:sym typeface="Calibri"/>
              </a:endParaRPr>
            </a:p>
          </p:txBody>
        </p:sp>
      </p:grpSp>
      <p:sp>
        <p:nvSpPr>
          <p:cNvPr id="67" name="Google Shape;67;p14"/>
          <p:cNvSpPr txBox="1">
            <a:spLocks noGrp="1"/>
          </p:cNvSpPr>
          <p:nvPr>
            <p:ph type="body" idx="4294967295"/>
          </p:nvPr>
        </p:nvSpPr>
        <p:spPr>
          <a:xfrm>
            <a:off x="730850" y="689801"/>
            <a:ext cx="3390600" cy="645600"/>
          </a:xfrm>
          <a:prstGeom prst="rect">
            <a:avLst/>
          </a:prstGeom>
          <a:noFill/>
          <a:ln>
            <a:noFill/>
          </a:ln>
        </p:spPr>
        <p:txBody>
          <a:bodyPr spcFirstLastPara="1" wrap="square" lIns="91425" tIns="91425" rIns="91425" bIns="91425" anchor="ctr" anchorCtr="0">
            <a:normAutofit fontScale="92500" lnSpcReduction="10000"/>
          </a:bodyPr>
          <a:lstStyle/>
          <a:p>
            <a:pPr marL="0" lvl="0" indent="0" algn="l" rtl="0">
              <a:lnSpc>
                <a:spcPct val="115000"/>
              </a:lnSpc>
              <a:spcBef>
                <a:spcPts val="0"/>
              </a:spcBef>
              <a:spcAft>
                <a:spcPts val="1200"/>
              </a:spcAft>
              <a:buSzPts val="1800"/>
              <a:buNone/>
            </a:pPr>
            <a:r>
              <a:rPr lang="en" sz="2000" b="1">
                <a:solidFill>
                  <a:schemeClr val="dk1"/>
                </a:solidFill>
                <a:latin typeface="Spectral"/>
                <a:ea typeface="Spectral"/>
                <a:cs typeface="Spectral"/>
                <a:sym typeface="Spectral"/>
              </a:rPr>
              <a:t>Reconnaissance du territoire</a:t>
            </a:r>
            <a:endParaRPr sz="2000" b="1">
              <a:solidFill>
                <a:schemeClr val="dk1"/>
              </a:solidFill>
              <a:latin typeface="Spectral"/>
              <a:ea typeface="Spectral"/>
              <a:cs typeface="Spectral"/>
              <a:sym typeface="Spectral"/>
            </a:endParaRPr>
          </a:p>
        </p:txBody>
      </p:sp>
      <p:sp>
        <p:nvSpPr>
          <p:cNvPr id="68" name="Google Shape;68;p14"/>
          <p:cNvSpPr txBox="1">
            <a:spLocks noGrp="1"/>
          </p:cNvSpPr>
          <p:nvPr>
            <p:ph type="body" idx="4294967295"/>
          </p:nvPr>
        </p:nvSpPr>
        <p:spPr>
          <a:xfrm>
            <a:off x="4817150" y="3191725"/>
            <a:ext cx="3640500" cy="11481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1200"/>
              </a:spcAft>
              <a:buSzPts val="450"/>
              <a:buNone/>
            </a:pPr>
            <a:r>
              <a:rPr lang="en" sz="1200" b="1">
                <a:solidFill>
                  <a:schemeClr val="dk1"/>
                </a:solidFill>
                <a:latin typeface="Spectral"/>
                <a:ea typeface="Spectral"/>
                <a:cs typeface="Spectral"/>
                <a:sym typeface="Spectral"/>
              </a:rPr>
              <a:t>ᐊᒥᐢᑲᐧᒋᐋᐧᐢᑲᐦᐃᑲᐣ amiskwaciy-wâskahikan,</a:t>
            </a:r>
            <a:br>
              <a:rPr lang="en" sz="1050">
                <a:solidFill>
                  <a:schemeClr val="dk1"/>
                </a:solidFill>
                <a:latin typeface="Spectral"/>
                <a:ea typeface="Spectral"/>
                <a:cs typeface="Spectral"/>
                <a:sym typeface="Spectral"/>
              </a:rPr>
            </a:br>
            <a:r>
              <a:rPr lang="en" sz="1050">
                <a:solidFill>
                  <a:schemeClr val="dk1"/>
                </a:solidFill>
                <a:latin typeface="Spectral"/>
                <a:ea typeface="Spectral"/>
                <a:cs typeface="Spectral"/>
                <a:sym typeface="Spectral"/>
              </a:rPr>
              <a:t>qui signifie « </a:t>
            </a:r>
            <a:r>
              <a:rPr lang="en" sz="1000">
                <a:solidFill>
                  <a:schemeClr val="dk1"/>
                </a:solidFill>
                <a:latin typeface="Spectral"/>
                <a:ea typeface="Spectral"/>
                <a:cs typeface="Spectral"/>
                <a:sym typeface="Spectral"/>
              </a:rPr>
              <a:t>Maison des collines du castor</a:t>
            </a:r>
            <a:r>
              <a:rPr lang="en" sz="1050">
                <a:solidFill>
                  <a:schemeClr val="dk1"/>
                </a:solidFill>
                <a:latin typeface="Spectral"/>
                <a:ea typeface="Spectral"/>
                <a:cs typeface="Spectral"/>
                <a:sym typeface="Spectral"/>
              </a:rPr>
              <a:t> » </a:t>
            </a:r>
            <a:r>
              <a:rPr lang="en" sz="1000">
                <a:solidFill>
                  <a:schemeClr val="dk1"/>
                </a:solidFill>
                <a:latin typeface="Spectral"/>
                <a:ea typeface="Spectral"/>
                <a:cs typeface="Spectral"/>
                <a:sym typeface="Spectral"/>
              </a:rPr>
              <a:t>en cri, est la région également connue sous le nom d’Edmonton. Elle est située sur le territoire du Traité n° 6 et abrite de nombreux peuples inuits, métis et des Premières Nations, notamment les Néhiyaw (Cris), les Dénés, les Nakota (Stoney), les Anishinaabe (Ojibwés/Saulteaux) et les Niitsitapi (Pieds-Noirs).</a:t>
            </a:r>
            <a:endParaRPr sz="1000">
              <a:solidFill>
                <a:schemeClr val="dk1"/>
              </a:solidFill>
              <a:latin typeface="Spectral"/>
              <a:ea typeface="Spectral"/>
              <a:cs typeface="Spectral"/>
              <a:sym typeface="Spectral"/>
            </a:endParaRPr>
          </a:p>
        </p:txBody>
      </p:sp>
      <p:pic>
        <p:nvPicPr>
          <p:cNvPr id="69" name="Google Shape;69;p14" title="Screenshot 2026-04-30 at 12.07.10 PM.png"/>
          <p:cNvPicPr preferRelativeResize="0"/>
          <p:nvPr/>
        </p:nvPicPr>
        <p:blipFill>
          <a:blip r:embed="rId4">
            <a:alphaModFix/>
          </a:blip>
          <a:stretch>
            <a:fillRect/>
          </a:stretch>
        </p:blipFill>
        <p:spPr>
          <a:xfrm>
            <a:off x="817450" y="1353200"/>
            <a:ext cx="3675624" cy="2641976"/>
          </a:xfrm>
          <a:prstGeom prst="rect">
            <a:avLst/>
          </a:prstGeom>
          <a:noFill/>
          <a:ln>
            <a:noFill/>
          </a:ln>
        </p:spPr>
      </p:pic>
      <p:sp>
        <p:nvSpPr>
          <p:cNvPr id="70" name="Google Shape;70;p14"/>
          <p:cNvSpPr txBox="1"/>
          <p:nvPr/>
        </p:nvSpPr>
        <p:spPr>
          <a:xfrm>
            <a:off x="665213" y="3995175"/>
            <a:ext cx="3980100" cy="55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dk1"/>
                </a:solidFill>
                <a:latin typeface="Spectral"/>
                <a:ea typeface="Spectral"/>
                <a:cs typeface="Spectral"/>
                <a:sym typeface="Spectral"/>
              </a:rPr>
              <a:t>C'est la terre du peuple lək̓ʷəŋən, connu aujourd'hui sous le nom de nations Esquimalt et Songhees.</a:t>
            </a:r>
            <a:endParaRPr sz="1300">
              <a:solidFill>
                <a:schemeClr val="dk1"/>
              </a:solidFill>
              <a:latin typeface="Spectral"/>
              <a:ea typeface="Spectral"/>
              <a:cs typeface="Spectral"/>
              <a:sym typeface="Spectral"/>
            </a:endParaRPr>
          </a:p>
        </p:txBody>
      </p:sp>
      <p:pic>
        <p:nvPicPr>
          <p:cNvPr id="71" name="Google Shape;71;p14" title="Screenshot 2026-04-30 at 1.12.29 PM.png"/>
          <p:cNvPicPr preferRelativeResize="0"/>
          <p:nvPr/>
        </p:nvPicPr>
        <p:blipFill>
          <a:blip r:embed="rId5">
            <a:alphaModFix/>
          </a:blip>
          <a:stretch>
            <a:fillRect/>
          </a:stretch>
        </p:blipFill>
        <p:spPr>
          <a:xfrm>
            <a:off x="5190036" y="747975"/>
            <a:ext cx="2705601" cy="2189250"/>
          </a:xfrm>
          <a:prstGeom prst="rect">
            <a:avLst/>
          </a:prstGeom>
          <a:noFill/>
          <a:ln>
            <a:noFill/>
          </a:ln>
        </p:spPr>
      </p:pic>
      <p:sp>
        <p:nvSpPr>
          <p:cNvPr id="72" name="Google Shape;72;p14"/>
          <p:cNvSpPr txBox="1"/>
          <p:nvPr/>
        </p:nvSpPr>
        <p:spPr>
          <a:xfrm>
            <a:off x="6758425" y="4255625"/>
            <a:ext cx="2219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i="1">
                <a:latin typeface="Spectral"/>
                <a:ea typeface="Spectral"/>
                <a:cs typeface="Spectral"/>
                <a:sym typeface="Spectral"/>
              </a:rPr>
              <a:t>Cartes :</a:t>
            </a:r>
            <a:r>
              <a:rPr lang="en" sz="1000" i="1" u="sng">
                <a:solidFill>
                  <a:schemeClr val="hlink"/>
                </a:solidFill>
                <a:latin typeface="Spectral"/>
                <a:ea typeface="Spectral"/>
                <a:cs typeface="Spectral"/>
                <a:sym typeface="Spectral"/>
                <a:hlinkClick r:id="rId6"/>
              </a:rPr>
              <a:t> https://native-land.ca/</a:t>
            </a:r>
            <a:r>
              <a:rPr lang="en" sz="1000" i="1">
                <a:latin typeface="Spectral"/>
                <a:ea typeface="Spectral"/>
                <a:cs typeface="Spectral"/>
                <a:sym typeface="Spectral"/>
              </a:rPr>
              <a:t> </a:t>
            </a:r>
            <a:endParaRPr sz="1000" i="1">
              <a:latin typeface="Spectral"/>
              <a:ea typeface="Spectral"/>
              <a:cs typeface="Spectral"/>
              <a:sym typeface="Spectr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grpSp>
        <p:nvGrpSpPr>
          <p:cNvPr id="77" name="Google Shape;77;p15"/>
          <p:cNvGrpSpPr/>
          <p:nvPr/>
        </p:nvGrpSpPr>
        <p:grpSpPr>
          <a:xfrm>
            <a:off x="551400" y="497200"/>
            <a:ext cx="8041187" cy="4113275"/>
            <a:chOff x="0" y="-38100"/>
            <a:chExt cx="4274726" cy="2186517"/>
          </a:xfrm>
        </p:grpSpPr>
        <p:sp>
          <p:nvSpPr>
            <p:cNvPr id="78" name="Google Shape;78;p15"/>
            <p:cNvSpPr/>
            <p:nvPr/>
          </p:nvSpPr>
          <p:spPr>
            <a:xfrm>
              <a:off x="0" y="-19050"/>
              <a:ext cx="4274726" cy="2167467"/>
            </a:xfrm>
            <a:custGeom>
              <a:avLst/>
              <a:gdLst/>
              <a:ahLst/>
              <a:cxnLst/>
              <a:rect l="l" t="t" r="r" b="b"/>
              <a:pathLst>
                <a:path w="4274726" h="2167467" extrusionOk="0">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spcFirstLastPara="1" wrap="square" lIns="68275" tIns="68275" rIns="68275" bIns="68275" anchor="ctr" anchorCtr="0">
              <a:noAutofit/>
            </a:bodyPr>
            <a:lstStyle/>
            <a:p>
              <a:pPr marL="0" lvl="0" indent="0" algn="l" rtl="0">
                <a:spcBef>
                  <a:spcPts val="0"/>
                </a:spcBef>
                <a:spcAft>
                  <a:spcPts val="0"/>
                </a:spcAft>
                <a:buNone/>
              </a:pPr>
              <a:endParaRPr/>
            </a:p>
          </p:txBody>
        </p:sp>
        <p:sp>
          <p:nvSpPr>
            <p:cNvPr id="79" name="Google Shape;79;p15"/>
            <p:cNvSpPr txBox="1"/>
            <p:nvPr/>
          </p:nvSpPr>
          <p:spPr>
            <a:xfrm>
              <a:off x="0" y="-38100"/>
              <a:ext cx="812700" cy="850800"/>
            </a:xfrm>
            <a:prstGeom prst="rect">
              <a:avLst/>
            </a:prstGeom>
            <a:noFill/>
            <a:ln>
              <a:noFill/>
            </a:ln>
          </p:spPr>
          <p:txBody>
            <a:bodyPr spcFirstLastPara="1" wrap="square" lIns="37950" tIns="37950" rIns="37950" bIns="37950" anchor="ctr" anchorCtr="0">
              <a:noAutofit/>
            </a:bodyPr>
            <a:lstStyle/>
            <a:p>
              <a:pPr marL="0" marR="0" lvl="0" indent="0" algn="ctr" rtl="0">
                <a:lnSpc>
                  <a:spcPct val="147722"/>
                </a:lnSpc>
                <a:spcBef>
                  <a:spcPts val="0"/>
                </a:spcBef>
                <a:spcAft>
                  <a:spcPts val="0"/>
                </a:spcAft>
                <a:buNone/>
              </a:pPr>
              <a:endParaRPr sz="1344" b="0" i="0" u="none" strike="noStrike" cap="none">
                <a:solidFill>
                  <a:schemeClr val="dk1"/>
                </a:solidFill>
                <a:latin typeface="Calibri"/>
                <a:ea typeface="Calibri"/>
                <a:cs typeface="Calibri"/>
                <a:sym typeface="Calibri"/>
              </a:endParaRPr>
            </a:p>
          </p:txBody>
        </p:sp>
      </p:grpSp>
      <p:pic>
        <p:nvPicPr>
          <p:cNvPr id="80" name="Google Shape;80;p15"/>
          <p:cNvPicPr preferRelativeResize="0"/>
          <p:nvPr/>
        </p:nvPicPr>
        <p:blipFill rotWithShape="1">
          <a:blip r:embed="rId4">
            <a:alphaModFix/>
          </a:blip>
          <a:srcRect/>
          <a:stretch/>
        </p:blipFill>
        <p:spPr>
          <a:xfrm>
            <a:off x="992850" y="1094550"/>
            <a:ext cx="2948400" cy="2954400"/>
          </a:xfrm>
          <a:prstGeom prst="rect">
            <a:avLst/>
          </a:prstGeom>
          <a:noFill/>
          <a:ln w="9525" cap="flat" cmpd="sng">
            <a:solidFill>
              <a:srgbClr val="B7B7B7"/>
            </a:solidFill>
            <a:prstDash val="solid"/>
            <a:round/>
            <a:headEnd type="none" w="sm" len="sm"/>
            <a:tailEnd type="none" w="sm" len="sm"/>
          </a:ln>
        </p:spPr>
      </p:pic>
      <p:sp>
        <p:nvSpPr>
          <p:cNvPr id="81" name="Google Shape;81;p15"/>
          <p:cNvSpPr txBox="1">
            <a:spLocks noGrp="1"/>
          </p:cNvSpPr>
          <p:nvPr>
            <p:ph type="body" idx="4294967295"/>
          </p:nvPr>
        </p:nvSpPr>
        <p:spPr>
          <a:xfrm>
            <a:off x="4572000" y="706288"/>
            <a:ext cx="3837000" cy="3695100"/>
          </a:xfrm>
          <a:prstGeom prst="rect">
            <a:avLst/>
          </a:prstGeom>
          <a:noFill/>
          <a:ln>
            <a:noFill/>
          </a:ln>
        </p:spPr>
        <p:txBody>
          <a:bodyPr spcFirstLastPara="1" wrap="square" lIns="91425" tIns="91425" rIns="91425" bIns="91425" anchor="ctr" anchorCtr="0">
            <a:normAutofit lnSpcReduction="10000"/>
          </a:bodyPr>
          <a:lstStyle/>
          <a:p>
            <a:pPr marL="0" lvl="0" indent="0" algn="l" rtl="0">
              <a:lnSpc>
                <a:spcPct val="115000"/>
              </a:lnSpc>
              <a:spcBef>
                <a:spcPts val="0"/>
              </a:spcBef>
              <a:spcAft>
                <a:spcPts val="1200"/>
              </a:spcAft>
              <a:buSzPts val="1800"/>
              <a:buNone/>
            </a:pPr>
            <a:r>
              <a:rPr lang="en">
                <a:solidFill>
                  <a:schemeClr val="dk1"/>
                </a:solidFill>
                <a:latin typeface="Spectral"/>
                <a:ea typeface="Spectral"/>
                <a:cs typeface="Spectral"/>
                <a:sym typeface="Spectral"/>
              </a:rPr>
              <a:t>Internet Archive est une bibliothèque numérique à but non lucratif qui rassemble des sites Internet et d'autres documents culturels sous forme numérique. À l'instar d'une bibliothèque traditionnelle, nous offrons un accès gratuit aux chercheurs, aux historiens, aux universitaires, aux personnes souffrant de troubles de la perception et au grand public.</a:t>
            </a:r>
            <a:endParaRPr>
              <a:solidFill>
                <a:schemeClr val="dk1"/>
              </a:solidFill>
              <a:latin typeface="Spectral"/>
              <a:ea typeface="Spectral"/>
              <a:cs typeface="Spectral"/>
              <a:sym typeface="Spectr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grpSp>
        <p:nvGrpSpPr>
          <p:cNvPr id="86" name="Google Shape;86;p16"/>
          <p:cNvGrpSpPr/>
          <p:nvPr/>
        </p:nvGrpSpPr>
        <p:grpSpPr>
          <a:xfrm>
            <a:off x="551400" y="497200"/>
            <a:ext cx="8041187" cy="4113275"/>
            <a:chOff x="0" y="-38100"/>
            <a:chExt cx="4274726" cy="2186517"/>
          </a:xfrm>
        </p:grpSpPr>
        <p:sp>
          <p:nvSpPr>
            <p:cNvPr id="87" name="Google Shape;87;p16"/>
            <p:cNvSpPr/>
            <p:nvPr/>
          </p:nvSpPr>
          <p:spPr>
            <a:xfrm>
              <a:off x="0" y="-19050"/>
              <a:ext cx="4274726" cy="2167467"/>
            </a:xfrm>
            <a:custGeom>
              <a:avLst/>
              <a:gdLst/>
              <a:ahLst/>
              <a:cxnLst/>
              <a:rect l="l" t="t" r="r" b="b"/>
              <a:pathLst>
                <a:path w="4274726" h="2167467" extrusionOk="0">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spcFirstLastPara="1" wrap="square" lIns="68275" tIns="68275" rIns="68275" bIns="68275" anchor="ctr" anchorCtr="0">
              <a:noAutofit/>
            </a:bodyPr>
            <a:lstStyle/>
            <a:p>
              <a:pPr marL="0" lvl="0" indent="0" algn="l" rtl="0">
                <a:spcBef>
                  <a:spcPts val="0"/>
                </a:spcBef>
                <a:spcAft>
                  <a:spcPts val="0"/>
                </a:spcAft>
                <a:buNone/>
              </a:pPr>
              <a:endParaRPr/>
            </a:p>
          </p:txBody>
        </p:sp>
        <p:sp>
          <p:nvSpPr>
            <p:cNvPr id="88" name="Google Shape;88;p16"/>
            <p:cNvSpPr txBox="1"/>
            <p:nvPr/>
          </p:nvSpPr>
          <p:spPr>
            <a:xfrm>
              <a:off x="0" y="-38100"/>
              <a:ext cx="812700" cy="850800"/>
            </a:xfrm>
            <a:prstGeom prst="rect">
              <a:avLst/>
            </a:prstGeom>
            <a:noFill/>
            <a:ln>
              <a:noFill/>
            </a:ln>
          </p:spPr>
          <p:txBody>
            <a:bodyPr spcFirstLastPara="1" wrap="square" lIns="37950" tIns="37950" rIns="37950" bIns="37950" anchor="ctr" anchorCtr="0">
              <a:noAutofit/>
            </a:bodyPr>
            <a:lstStyle/>
            <a:p>
              <a:pPr marL="0" marR="0" lvl="0" indent="0" algn="ctr" rtl="0">
                <a:lnSpc>
                  <a:spcPct val="147722"/>
                </a:lnSpc>
                <a:spcBef>
                  <a:spcPts val="0"/>
                </a:spcBef>
                <a:spcAft>
                  <a:spcPts val="0"/>
                </a:spcAft>
                <a:buNone/>
              </a:pPr>
              <a:endParaRPr sz="1344" b="0" i="0" u="none" strike="noStrike" cap="none">
                <a:solidFill>
                  <a:schemeClr val="dk1"/>
                </a:solidFill>
                <a:latin typeface="Calibri"/>
                <a:ea typeface="Calibri"/>
                <a:cs typeface="Calibri"/>
                <a:sym typeface="Calibri"/>
              </a:endParaRPr>
            </a:p>
          </p:txBody>
        </p:sp>
      </p:grpSp>
      <p:sp>
        <p:nvSpPr>
          <p:cNvPr id="89" name="Google Shape;89;p16"/>
          <p:cNvSpPr txBox="1">
            <a:spLocks noGrp="1"/>
          </p:cNvSpPr>
          <p:nvPr>
            <p:ph type="title" idx="4294967295"/>
          </p:nvPr>
        </p:nvSpPr>
        <p:spPr>
          <a:xfrm>
            <a:off x="691050" y="807889"/>
            <a:ext cx="7770900" cy="522600"/>
          </a:xfrm>
          <a:prstGeom prst="rect">
            <a:avLst/>
          </a:prstGeom>
          <a:noFill/>
          <a:ln>
            <a:noFill/>
          </a:ln>
        </p:spPr>
        <p:txBody>
          <a:bodyPr spcFirstLastPara="1" wrap="square" lIns="83400" tIns="83400" rIns="83400" bIns="83400" anchor="t" anchorCtr="0">
            <a:normAutofit fontScale="90000"/>
          </a:bodyPr>
          <a:lstStyle/>
          <a:p>
            <a:pPr marL="0" lvl="0" indent="0" algn="l" rtl="0">
              <a:lnSpc>
                <a:spcPct val="100000"/>
              </a:lnSpc>
              <a:spcBef>
                <a:spcPts val="0"/>
              </a:spcBef>
              <a:spcAft>
                <a:spcPts val="0"/>
              </a:spcAft>
              <a:buSzPct val="115079"/>
              <a:buNone/>
            </a:pPr>
            <a:r>
              <a:rPr lang="en" sz="2554" b="1">
                <a:latin typeface="Spectral"/>
                <a:ea typeface="Spectral"/>
                <a:cs typeface="Spectral"/>
                <a:sym typeface="Spectral"/>
              </a:rPr>
              <a:t>Services et outils d'Internet Archive </a:t>
            </a:r>
            <a:endParaRPr sz="2554" b="1">
              <a:latin typeface="Spectral"/>
              <a:ea typeface="Spectral"/>
              <a:cs typeface="Spectral"/>
              <a:sym typeface="Spectral"/>
            </a:endParaRPr>
          </a:p>
        </p:txBody>
      </p:sp>
      <p:sp>
        <p:nvSpPr>
          <p:cNvPr id="90" name="Google Shape;90;p16"/>
          <p:cNvSpPr txBox="1">
            <a:spLocks noGrp="1"/>
          </p:cNvSpPr>
          <p:nvPr>
            <p:ph type="body" idx="4294967295"/>
          </p:nvPr>
        </p:nvSpPr>
        <p:spPr>
          <a:xfrm>
            <a:off x="691050" y="1453085"/>
            <a:ext cx="3648000" cy="3115500"/>
          </a:xfrm>
          <a:prstGeom prst="rect">
            <a:avLst/>
          </a:prstGeom>
          <a:noFill/>
          <a:ln>
            <a:noFill/>
          </a:ln>
        </p:spPr>
        <p:txBody>
          <a:bodyPr spcFirstLastPara="1" wrap="square" lIns="83400" tIns="83400" rIns="83400" bIns="83400" anchor="t" anchorCtr="0">
            <a:normAutofit/>
          </a:bodyPr>
          <a:lstStyle/>
          <a:p>
            <a:pPr marL="416969" lvl="0" indent="-312727" algn="l" rtl="0">
              <a:lnSpc>
                <a:spcPct val="115000"/>
              </a:lnSpc>
              <a:spcBef>
                <a:spcPts val="0"/>
              </a:spcBef>
              <a:spcAft>
                <a:spcPts val="0"/>
              </a:spcAft>
              <a:buClr>
                <a:schemeClr val="dk1"/>
              </a:buClr>
              <a:buSzPts val="1642"/>
              <a:buFont typeface="Spectral"/>
              <a:buChar char="●"/>
            </a:pPr>
            <a:r>
              <a:rPr lang="en" sz="1642">
                <a:solidFill>
                  <a:schemeClr val="dk1"/>
                </a:solidFill>
                <a:latin typeface="Spectral"/>
                <a:ea typeface="Spectral"/>
                <a:cs typeface="Spectral"/>
                <a:sym typeface="Spectral"/>
              </a:rPr>
              <a:t>Numérisation</a:t>
            </a:r>
            <a:endParaRPr sz="1642">
              <a:solidFill>
                <a:schemeClr val="dk1"/>
              </a:solidFill>
              <a:latin typeface="Spectral"/>
              <a:ea typeface="Spectral"/>
              <a:cs typeface="Spectral"/>
              <a:sym typeface="Spectral"/>
            </a:endParaRPr>
          </a:p>
          <a:p>
            <a:pPr marL="416969" lvl="0" indent="-312727" algn="l" rtl="0">
              <a:lnSpc>
                <a:spcPct val="115000"/>
              </a:lnSpc>
              <a:spcBef>
                <a:spcPts val="0"/>
              </a:spcBef>
              <a:spcAft>
                <a:spcPts val="0"/>
              </a:spcAft>
              <a:buClr>
                <a:schemeClr val="dk1"/>
              </a:buClr>
              <a:buSzPts val="1642"/>
              <a:buFont typeface="Spectral"/>
              <a:buChar char="●"/>
            </a:pPr>
            <a:r>
              <a:rPr lang="en" sz="1642">
                <a:solidFill>
                  <a:schemeClr val="dk1"/>
                </a:solidFill>
                <a:latin typeface="Spectral"/>
                <a:ea typeface="Spectral"/>
                <a:cs typeface="Spectral"/>
                <a:sym typeface="Spectral"/>
              </a:rPr>
              <a:t>Prêt entre bibliothèques</a:t>
            </a:r>
            <a:endParaRPr sz="1642">
              <a:solidFill>
                <a:schemeClr val="dk1"/>
              </a:solidFill>
              <a:latin typeface="Spectral"/>
              <a:ea typeface="Spectral"/>
              <a:cs typeface="Spectral"/>
              <a:sym typeface="Spectral"/>
            </a:endParaRPr>
          </a:p>
          <a:p>
            <a:pPr marL="416969" lvl="0" indent="-312727" algn="l" rtl="0">
              <a:lnSpc>
                <a:spcPct val="115000"/>
              </a:lnSpc>
              <a:spcBef>
                <a:spcPts val="0"/>
              </a:spcBef>
              <a:spcAft>
                <a:spcPts val="0"/>
              </a:spcAft>
              <a:buClr>
                <a:schemeClr val="dk1"/>
              </a:buClr>
              <a:buSzPts val="1642"/>
              <a:buFont typeface="Spectral"/>
              <a:buChar char="●"/>
            </a:pPr>
            <a:r>
              <a:rPr lang="en" sz="1642">
                <a:solidFill>
                  <a:schemeClr val="dk1"/>
                </a:solidFill>
                <a:latin typeface="Spectral"/>
                <a:ea typeface="Spectral"/>
                <a:cs typeface="Spectral"/>
                <a:sym typeface="Spectral"/>
              </a:rPr>
              <a:t>Prêt numérique contrôlé</a:t>
            </a:r>
            <a:endParaRPr sz="1642">
              <a:solidFill>
                <a:schemeClr val="dk1"/>
              </a:solidFill>
              <a:latin typeface="Spectral"/>
              <a:ea typeface="Spectral"/>
              <a:cs typeface="Spectral"/>
              <a:sym typeface="Spectral"/>
            </a:endParaRPr>
          </a:p>
          <a:p>
            <a:pPr marL="416969" lvl="0" indent="-312727" algn="l" rtl="0">
              <a:lnSpc>
                <a:spcPct val="115000"/>
              </a:lnSpc>
              <a:spcBef>
                <a:spcPts val="0"/>
              </a:spcBef>
              <a:spcAft>
                <a:spcPts val="0"/>
              </a:spcAft>
              <a:buClr>
                <a:schemeClr val="dk1"/>
              </a:buClr>
              <a:buSzPts val="1642"/>
              <a:buFont typeface="Spectral"/>
              <a:buChar char="●"/>
            </a:pPr>
            <a:r>
              <a:rPr lang="en" sz="1642">
                <a:solidFill>
                  <a:schemeClr val="dk1"/>
                </a:solidFill>
                <a:latin typeface="Spectral"/>
                <a:ea typeface="Spectral"/>
                <a:cs typeface="Spectral"/>
                <a:sym typeface="Spectral"/>
              </a:rPr>
              <a:t>Conservation numérique</a:t>
            </a:r>
            <a:endParaRPr sz="1642">
              <a:solidFill>
                <a:schemeClr val="dk1"/>
              </a:solidFill>
              <a:latin typeface="Spectral"/>
              <a:ea typeface="Spectral"/>
              <a:cs typeface="Spectral"/>
              <a:sym typeface="Spectral"/>
            </a:endParaRPr>
          </a:p>
          <a:p>
            <a:pPr marL="416969" lvl="0" indent="-312727" algn="l" rtl="0">
              <a:lnSpc>
                <a:spcPct val="115000"/>
              </a:lnSpc>
              <a:spcBef>
                <a:spcPts val="0"/>
              </a:spcBef>
              <a:spcAft>
                <a:spcPts val="0"/>
              </a:spcAft>
              <a:buClr>
                <a:schemeClr val="dk1"/>
              </a:buClr>
              <a:buSzPts val="1642"/>
              <a:buFont typeface="Spectral"/>
              <a:buChar char="●"/>
            </a:pPr>
            <a:r>
              <a:rPr lang="en" sz="1642">
                <a:solidFill>
                  <a:schemeClr val="dk1"/>
                </a:solidFill>
                <a:latin typeface="Spectral"/>
                <a:ea typeface="Spectral"/>
                <a:cs typeface="Spectral"/>
                <a:sym typeface="Spectral"/>
              </a:rPr>
              <a:t>Archivage Web</a:t>
            </a:r>
            <a:endParaRPr sz="1642">
              <a:solidFill>
                <a:schemeClr val="dk1"/>
              </a:solidFill>
              <a:latin typeface="Spectral"/>
              <a:ea typeface="Spectral"/>
              <a:cs typeface="Spectral"/>
              <a:sym typeface="Spectral"/>
            </a:endParaRPr>
          </a:p>
          <a:p>
            <a:pPr marL="833937" lvl="1" indent="-312725" algn="l" rtl="0">
              <a:lnSpc>
                <a:spcPct val="115000"/>
              </a:lnSpc>
              <a:spcBef>
                <a:spcPts val="0"/>
              </a:spcBef>
              <a:spcAft>
                <a:spcPts val="0"/>
              </a:spcAft>
              <a:buClr>
                <a:schemeClr val="dk1"/>
              </a:buClr>
              <a:buSzPts val="1642"/>
              <a:buFont typeface="Spectral"/>
              <a:buChar char="○"/>
            </a:pPr>
            <a:r>
              <a:rPr lang="en" sz="1642">
                <a:solidFill>
                  <a:schemeClr val="dk1"/>
                </a:solidFill>
                <a:latin typeface="Spectral"/>
                <a:ea typeface="Spectral"/>
                <a:cs typeface="Spectral"/>
                <a:sym typeface="Spectral"/>
              </a:rPr>
              <a:t>Collecte personnalisée</a:t>
            </a:r>
            <a:endParaRPr sz="1642">
              <a:solidFill>
                <a:schemeClr val="dk1"/>
              </a:solidFill>
              <a:latin typeface="Spectral"/>
              <a:ea typeface="Spectral"/>
              <a:cs typeface="Spectral"/>
              <a:sym typeface="Spectral"/>
            </a:endParaRPr>
          </a:p>
          <a:p>
            <a:pPr marL="833937" lvl="1" indent="-312725" algn="l" rtl="0">
              <a:lnSpc>
                <a:spcPct val="115000"/>
              </a:lnSpc>
              <a:spcBef>
                <a:spcPts val="0"/>
              </a:spcBef>
              <a:spcAft>
                <a:spcPts val="0"/>
              </a:spcAft>
              <a:buClr>
                <a:schemeClr val="dk1"/>
              </a:buClr>
              <a:buSzPts val="1642"/>
              <a:buFont typeface="Spectral"/>
              <a:buChar char="○"/>
            </a:pPr>
            <a:r>
              <a:rPr lang="en" sz="1642">
                <a:solidFill>
                  <a:schemeClr val="dk1"/>
                </a:solidFill>
                <a:latin typeface="Spectral"/>
                <a:ea typeface="Spectral"/>
                <a:cs typeface="Spectral"/>
                <a:sym typeface="Spectral"/>
              </a:rPr>
              <a:t>Conservation des documents scientifiques </a:t>
            </a:r>
            <a:endParaRPr sz="1642">
              <a:solidFill>
                <a:schemeClr val="dk1"/>
              </a:solidFill>
              <a:latin typeface="Spectral"/>
              <a:ea typeface="Spectral"/>
              <a:cs typeface="Spectral"/>
              <a:sym typeface="Spectral"/>
            </a:endParaRPr>
          </a:p>
          <a:p>
            <a:pPr marL="416969" lvl="0" indent="-312727" algn="l" rtl="0">
              <a:lnSpc>
                <a:spcPct val="115000"/>
              </a:lnSpc>
              <a:spcBef>
                <a:spcPts val="0"/>
              </a:spcBef>
              <a:spcAft>
                <a:spcPts val="0"/>
              </a:spcAft>
              <a:buClr>
                <a:schemeClr val="dk1"/>
              </a:buClr>
              <a:buSzPts val="1642"/>
              <a:buFont typeface="Spectral"/>
              <a:buChar char="●"/>
            </a:pPr>
            <a:r>
              <a:rPr lang="en" sz="1642">
                <a:solidFill>
                  <a:schemeClr val="dk1"/>
                </a:solidFill>
                <a:latin typeface="Spectral"/>
                <a:ea typeface="Spectral"/>
                <a:cs typeface="Spectral"/>
                <a:sym typeface="Spectral"/>
              </a:rPr>
              <a:t>Services d'accès</a:t>
            </a:r>
            <a:endParaRPr sz="1642">
              <a:solidFill>
                <a:schemeClr val="dk1"/>
              </a:solidFill>
              <a:latin typeface="Spectral"/>
              <a:ea typeface="Spectral"/>
              <a:cs typeface="Spectral"/>
              <a:sym typeface="Spectral"/>
            </a:endParaRPr>
          </a:p>
        </p:txBody>
      </p:sp>
      <p:sp>
        <p:nvSpPr>
          <p:cNvPr id="91" name="Google Shape;91;p16"/>
          <p:cNvSpPr txBox="1">
            <a:spLocks noGrp="1"/>
          </p:cNvSpPr>
          <p:nvPr>
            <p:ph type="body" idx="4294967295"/>
          </p:nvPr>
        </p:nvSpPr>
        <p:spPr>
          <a:xfrm>
            <a:off x="3908136" y="1517858"/>
            <a:ext cx="3648000" cy="2107800"/>
          </a:xfrm>
          <a:prstGeom prst="rect">
            <a:avLst/>
          </a:prstGeom>
          <a:noFill/>
          <a:ln>
            <a:noFill/>
          </a:ln>
        </p:spPr>
        <p:txBody>
          <a:bodyPr spcFirstLastPara="1" wrap="square" lIns="83400" tIns="83400" rIns="83400" bIns="83400" anchor="t" anchorCtr="0">
            <a:normAutofit/>
          </a:bodyPr>
          <a:lstStyle/>
          <a:p>
            <a:pPr marL="416969" lvl="0" indent="-312727" algn="l" rtl="0">
              <a:lnSpc>
                <a:spcPct val="115000"/>
              </a:lnSpc>
              <a:spcBef>
                <a:spcPts val="0"/>
              </a:spcBef>
              <a:spcAft>
                <a:spcPts val="0"/>
              </a:spcAft>
              <a:buClr>
                <a:schemeClr val="dk1"/>
              </a:buClr>
              <a:buSzPts val="1642"/>
              <a:buChar char="●"/>
            </a:pPr>
            <a:r>
              <a:rPr lang="en" sz="1642" b="1">
                <a:solidFill>
                  <a:schemeClr val="dk1"/>
                </a:solidFill>
                <a:latin typeface="Spectral"/>
                <a:ea typeface="Spectral"/>
                <a:cs typeface="Spectral"/>
                <a:sym typeface="Spectral"/>
              </a:rPr>
              <a:t>Archive-It </a:t>
            </a:r>
            <a:r>
              <a:rPr lang="en" sz="1642">
                <a:solidFill>
                  <a:schemeClr val="dk1"/>
                </a:solidFill>
                <a:latin typeface="Spectral"/>
                <a:ea typeface="Spectral"/>
                <a:cs typeface="Spectral"/>
                <a:sym typeface="Spectral"/>
              </a:rPr>
              <a:t>- service d'archivage Web par abonnement</a:t>
            </a:r>
            <a:endParaRPr sz="1642">
              <a:solidFill>
                <a:schemeClr val="dk1"/>
              </a:solidFill>
              <a:latin typeface="Spectral"/>
              <a:ea typeface="Spectral"/>
              <a:cs typeface="Spectral"/>
              <a:sym typeface="Spectral"/>
            </a:endParaRPr>
          </a:p>
          <a:p>
            <a:pPr marL="416969" lvl="0" indent="-312727" algn="l" rtl="0">
              <a:lnSpc>
                <a:spcPct val="115000"/>
              </a:lnSpc>
              <a:spcBef>
                <a:spcPts val="0"/>
              </a:spcBef>
              <a:spcAft>
                <a:spcPts val="0"/>
              </a:spcAft>
              <a:buClr>
                <a:schemeClr val="dk1"/>
              </a:buClr>
              <a:buSzPts val="1642"/>
              <a:buChar char="●"/>
            </a:pPr>
            <a:r>
              <a:rPr lang="en" sz="1642" b="1">
                <a:solidFill>
                  <a:schemeClr val="dk1"/>
                </a:solidFill>
                <a:latin typeface="Spectral"/>
                <a:ea typeface="Spectral"/>
                <a:cs typeface="Spectral"/>
                <a:sym typeface="Spectral"/>
              </a:rPr>
              <a:t>Vault </a:t>
            </a:r>
            <a:r>
              <a:rPr lang="en" sz="1642">
                <a:solidFill>
                  <a:schemeClr val="dk1"/>
                </a:solidFill>
                <a:latin typeface="Spectral"/>
                <a:ea typeface="Spectral"/>
                <a:cs typeface="Spectral"/>
                <a:sym typeface="Spectral"/>
              </a:rPr>
              <a:t>- référentiel de préservation numérique et système de stockage</a:t>
            </a:r>
            <a:endParaRPr sz="1642">
              <a:solidFill>
                <a:schemeClr val="dk1"/>
              </a:solidFill>
              <a:latin typeface="Spectral"/>
              <a:ea typeface="Spectral"/>
              <a:cs typeface="Spectral"/>
              <a:sym typeface="Spectral"/>
            </a:endParaRPr>
          </a:p>
        </p:txBody>
      </p:sp>
      <p:pic>
        <p:nvPicPr>
          <p:cNvPr id="92" name="Google Shape;92;p16"/>
          <p:cNvPicPr preferRelativeResize="0"/>
          <p:nvPr/>
        </p:nvPicPr>
        <p:blipFill rotWithShape="1">
          <a:blip r:embed="rId4">
            <a:alphaModFix/>
          </a:blip>
          <a:srcRect/>
          <a:stretch/>
        </p:blipFill>
        <p:spPr>
          <a:xfrm>
            <a:off x="6300623" y="2998229"/>
            <a:ext cx="983425" cy="1128601"/>
          </a:xfrm>
          <a:prstGeom prst="rect">
            <a:avLst/>
          </a:prstGeom>
          <a:noFill/>
          <a:ln>
            <a:noFill/>
          </a:ln>
        </p:spPr>
      </p:pic>
      <p:pic>
        <p:nvPicPr>
          <p:cNvPr id="93" name="Google Shape;93;p16"/>
          <p:cNvPicPr preferRelativeResize="0"/>
          <p:nvPr/>
        </p:nvPicPr>
        <p:blipFill rotWithShape="1">
          <a:blip r:embed="rId5">
            <a:alphaModFix/>
          </a:blip>
          <a:srcRect/>
          <a:stretch/>
        </p:blipFill>
        <p:spPr>
          <a:xfrm>
            <a:off x="4398924" y="2955325"/>
            <a:ext cx="1214375" cy="121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grpSp>
        <p:nvGrpSpPr>
          <p:cNvPr id="98" name="Google Shape;98;p17"/>
          <p:cNvGrpSpPr/>
          <p:nvPr/>
        </p:nvGrpSpPr>
        <p:grpSpPr>
          <a:xfrm>
            <a:off x="551400" y="497200"/>
            <a:ext cx="8041187" cy="4113275"/>
            <a:chOff x="0" y="-38100"/>
            <a:chExt cx="4274726" cy="2186517"/>
          </a:xfrm>
        </p:grpSpPr>
        <p:sp>
          <p:nvSpPr>
            <p:cNvPr id="99" name="Google Shape;99;p17"/>
            <p:cNvSpPr/>
            <p:nvPr/>
          </p:nvSpPr>
          <p:spPr>
            <a:xfrm>
              <a:off x="0" y="-19050"/>
              <a:ext cx="4274726" cy="2167467"/>
            </a:xfrm>
            <a:custGeom>
              <a:avLst/>
              <a:gdLst/>
              <a:ahLst/>
              <a:cxnLst/>
              <a:rect l="l" t="t" r="r" b="b"/>
              <a:pathLst>
                <a:path w="4274726" h="2167467" extrusionOk="0">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spcFirstLastPara="1" wrap="square" lIns="68275" tIns="68275" rIns="68275" bIns="68275" anchor="ctr" anchorCtr="0">
              <a:noAutofit/>
            </a:bodyPr>
            <a:lstStyle/>
            <a:p>
              <a:pPr marL="0" lvl="0" indent="0" algn="l" rtl="0">
                <a:spcBef>
                  <a:spcPts val="0"/>
                </a:spcBef>
                <a:spcAft>
                  <a:spcPts val="0"/>
                </a:spcAft>
                <a:buNone/>
              </a:pPr>
              <a:endParaRPr/>
            </a:p>
          </p:txBody>
        </p:sp>
        <p:sp>
          <p:nvSpPr>
            <p:cNvPr id="100" name="Google Shape;100;p17"/>
            <p:cNvSpPr txBox="1"/>
            <p:nvPr/>
          </p:nvSpPr>
          <p:spPr>
            <a:xfrm>
              <a:off x="0" y="-38100"/>
              <a:ext cx="812700" cy="850800"/>
            </a:xfrm>
            <a:prstGeom prst="rect">
              <a:avLst/>
            </a:prstGeom>
            <a:noFill/>
            <a:ln>
              <a:noFill/>
            </a:ln>
          </p:spPr>
          <p:txBody>
            <a:bodyPr spcFirstLastPara="1" wrap="square" lIns="37950" tIns="37950" rIns="37950" bIns="37950" anchor="ctr" anchorCtr="0">
              <a:noAutofit/>
            </a:bodyPr>
            <a:lstStyle/>
            <a:p>
              <a:pPr marL="0" marR="0" lvl="0" indent="0" algn="ctr" rtl="0">
                <a:lnSpc>
                  <a:spcPct val="147722"/>
                </a:lnSpc>
                <a:spcBef>
                  <a:spcPts val="0"/>
                </a:spcBef>
                <a:spcAft>
                  <a:spcPts val="0"/>
                </a:spcAft>
                <a:buNone/>
              </a:pPr>
              <a:endParaRPr sz="1344" b="0" i="0" u="none" strike="noStrike" cap="none">
                <a:solidFill>
                  <a:schemeClr val="dk1"/>
                </a:solidFill>
                <a:latin typeface="Calibri"/>
                <a:ea typeface="Calibri"/>
                <a:cs typeface="Calibri"/>
                <a:sym typeface="Calibri"/>
              </a:endParaRPr>
            </a:p>
          </p:txBody>
        </p:sp>
      </p:grpSp>
      <p:sp>
        <p:nvSpPr>
          <p:cNvPr id="101" name="Google Shape;101;p17"/>
          <p:cNvSpPr txBox="1">
            <a:spLocks noGrp="1"/>
          </p:cNvSpPr>
          <p:nvPr>
            <p:ph type="title" idx="4294967295"/>
          </p:nvPr>
        </p:nvSpPr>
        <p:spPr>
          <a:xfrm>
            <a:off x="551400" y="691528"/>
            <a:ext cx="8025900" cy="539700"/>
          </a:xfrm>
          <a:prstGeom prst="rect">
            <a:avLst/>
          </a:prstGeom>
        </p:spPr>
        <p:txBody>
          <a:bodyPr spcFirstLastPara="1" wrap="square" lIns="86100" tIns="86100" rIns="86100" bIns="86100" anchor="t" anchorCtr="0">
            <a:normAutofit/>
          </a:bodyPr>
          <a:lstStyle/>
          <a:p>
            <a:pPr marL="0" lvl="0" indent="0" algn="l" rtl="0">
              <a:spcBef>
                <a:spcPts val="0"/>
              </a:spcBef>
              <a:spcAft>
                <a:spcPts val="0"/>
              </a:spcAft>
              <a:buClr>
                <a:schemeClr val="dk1"/>
              </a:buClr>
              <a:buSzPct val="39286"/>
              <a:buFont typeface="Arial"/>
              <a:buNone/>
            </a:pPr>
            <a:r>
              <a:rPr lang="en" sz="2200" b="1" dirty="0">
                <a:latin typeface="Spectral"/>
                <a:ea typeface="Spectral"/>
                <a:cs typeface="Spectral"/>
                <a:sym typeface="Spectral"/>
              </a:rPr>
              <a:t>Programmes communautaires de l'Internet Archive</a:t>
            </a:r>
            <a:endParaRPr sz="2200" b="1" dirty="0">
              <a:latin typeface="Spectral"/>
              <a:ea typeface="Spectral"/>
              <a:cs typeface="Spectral"/>
              <a:sym typeface="Spectral"/>
            </a:endParaRPr>
          </a:p>
        </p:txBody>
      </p:sp>
      <p:sp>
        <p:nvSpPr>
          <p:cNvPr id="102" name="Google Shape;102;p17"/>
          <p:cNvSpPr txBox="1">
            <a:spLocks noGrp="1"/>
          </p:cNvSpPr>
          <p:nvPr>
            <p:ph type="body" idx="4294967295"/>
          </p:nvPr>
        </p:nvSpPr>
        <p:spPr>
          <a:xfrm>
            <a:off x="802895" y="1426495"/>
            <a:ext cx="3509958" cy="1414134"/>
          </a:xfrm>
          <a:prstGeom prst="rect">
            <a:avLst/>
          </a:prstGeom>
        </p:spPr>
        <p:txBody>
          <a:bodyPr spcFirstLastPara="1" wrap="square" lIns="86100" tIns="86100" rIns="86100" bIns="86100" anchor="t" anchorCtr="0">
            <a:noAutofit/>
          </a:bodyPr>
          <a:lstStyle/>
          <a:p>
            <a:pPr marL="0" lvl="0" indent="0" algn="ctr" rtl="0">
              <a:lnSpc>
                <a:spcPct val="100000"/>
              </a:lnSpc>
              <a:spcBef>
                <a:spcPts val="0"/>
              </a:spcBef>
              <a:spcAft>
                <a:spcPts val="1130"/>
              </a:spcAft>
              <a:buClr>
                <a:schemeClr val="dk1"/>
              </a:buClr>
              <a:buSzPts val="1036"/>
              <a:buFont typeface="Arial"/>
              <a:buNone/>
            </a:pPr>
            <a:r>
              <a:rPr lang="en" sz="1700" dirty="0">
                <a:solidFill>
                  <a:schemeClr val="dk1"/>
                </a:solidFill>
                <a:latin typeface="Spectral"/>
                <a:ea typeface="Spectral"/>
                <a:cs typeface="Spectral"/>
                <a:sym typeface="Spectral"/>
              </a:rPr>
              <a:t>Les programmes communautaires permettent aux organismes de mémoire et de recherche du monde entier d'élargir l'accès universel à l'ensemble des connaissances. Nous collaborons avec des partenaires pour mettre en place des programmes durables qui préservent et partagent le patrimoine numérique de leur communauté.</a:t>
            </a:r>
            <a:endParaRPr sz="1700" dirty="0">
              <a:solidFill>
                <a:schemeClr val="dk1"/>
              </a:solidFill>
              <a:latin typeface="Spectral"/>
              <a:ea typeface="Spectral"/>
              <a:cs typeface="Spectral"/>
              <a:sym typeface="Spectral"/>
            </a:endParaRPr>
          </a:p>
        </p:txBody>
      </p:sp>
      <p:sp>
        <p:nvSpPr>
          <p:cNvPr id="103" name="Google Shape;103;p17"/>
          <p:cNvSpPr txBox="1">
            <a:spLocks noGrp="1"/>
          </p:cNvSpPr>
          <p:nvPr>
            <p:ph type="body" idx="4294967295"/>
          </p:nvPr>
        </p:nvSpPr>
        <p:spPr>
          <a:xfrm>
            <a:off x="4492669" y="1231228"/>
            <a:ext cx="3972457" cy="2486713"/>
          </a:xfrm>
          <a:prstGeom prst="rect">
            <a:avLst/>
          </a:prstGeom>
        </p:spPr>
        <p:txBody>
          <a:bodyPr spcFirstLastPara="1" wrap="square" lIns="86100" tIns="86100" rIns="86100" bIns="86100" anchor="t" anchorCtr="0">
            <a:normAutofit fontScale="25000" lnSpcReduction="20000"/>
          </a:bodyPr>
          <a:lstStyle/>
          <a:p>
            <a:pPr marL="0" lvl="0" indent="0" algn="l" rtl="0">
              <a:spcBef>
                <a:spcPts val="0"/>
              </a:spcBef>
              <a:spcAft>
                <a:spcPts val="0"/>
              </a:spcAft>
              <a:buClr>
                <a:schemeClr val="dk1"/>
              </a:buClr>
              <a:buSzPct val="33846"/>
              <a:buFont typeface="Arial"/>
              <a:buNone/>
            </a:pPr>
            <a:endParaRPr lang="en-CA" sz="3061" dirty="0">
              <a:solidFill>
                <a:schemeClr val="dk1"/>
              </a:solidFill>
              <a:latin typeface="Spectral"/>
              <a:ea typeface="Spectral"/>
              <a:cs typeface="Spectral"/>
              <a:sym typeface="Spectral"/>
            </a:endParaRPr>
          </a:p>
          <a:p>
            <a:pPr marL="430637" lvl="0" indent="-307651" algn="l" rtl="0">
              <a:spcBef>
                <a:spcPts val="1130"/>
              </a:spcBef>
              <a:spcAft>
                <a:spcPts val="0"/>
              </a:spcAft>
              <a:buClr>
                <a:schemeClr val="dk1"/>
              </a:buClr>
              <a:buSzPct val="100000"/>
              <a:buFont typeface="Spectral"/>
              <a:buChar char="●"/>
            </a:pPr>
            <a:r>
              <a:rPr lang="en" sz="5600" dirty="0">
                <a:solidFill>
                  <a:schemeClr val="dk1"/>
                </a:solidFill>
                <a:latin typeface="Spectral"/>
                <a:ea typeface="Spectral"/>
                <a:cs typeface="Spectral"/>
                <a:sym typeface="Spectral"/>
              </a:rPr>
              <a:t>Renforcer la préservation et l'accès aux connaissances sous-représentées et/ou aux ressources insuffisantes </a:t>
            </a:r>
            <a:endParaRPr sz="5600" dirty="0">
              <a:solidFill>
                <a:schemeClr val="dk1"/>
              </a:solidFill>
              <a:latin typeface="Spectral"/>
              <a:ea typeface="Spectral"/>
              <a:cs typeface="Spectral"/>
              <a:sym typeface="Spectral"/>
            </a:endParaRPr>
          </a:p>
          <a:p>
            <a:pPr marL="430637" lvl="0" indent="-307651" algn="l" rtl="0">
              <a:spcBef>
                <a:spcPts val="0"/>
              </a:spcBef>
              <a:spcAft>
                <a:spcPts val="0"/>
              </a:spcAft>
              <a:buClr>
                <a:schemeClr val="dk1"/>
              </a:buClr>
              <a:buSzPct val="100000"/>
              <a:buFont typeface="Spectral"/>
              <a:buChar char="●"/>
            </a:pPr>
            <a:r>
              <a:rPr lang="en" sz="5600" dirty="0">
                <a:solidFill>
                  <a:schemeClr val="dk1"/>
                </a:solidFill>
                <a:latin typeface="Spectral"/>
                <a:ea typeface="Spectral"/>
                <a:cs typeface="Spectral"/>
                <a:sym typeface="Spectral"/>
              </a:rPr>
              <a:t>Renforcer les communautés de professionnels de la mémoire et de chercheurs (par exemple, développement professionnel, rassemblement et mobilisation des parties prenantes)</a:t>
            </a:r>
            <a:endParaRPr sz="5600" dirty="0">
              <a:solidFill>
                <a:schemeClr val="dk1"/>
              </a:solidFill>
              <a:latin typeface="Spectral"/>
              <a:ea typeface="Spectral"/>
              <a:cs typeface="Spectral"/>
              <a:sym typeface="Spectral"/>
            </a:endParaRPr>
          </a:p>
          <a:p>
            <a:pPr marL="430637" lvl="0" indent="-307651" algn="l" rtl="0">
              <a:spcBef>
                <a:spcPts val="0"/>
              </a:spcBef>
              <a:spcAft>
                <a:spcPts val="0"/>
              </a:spcAft>
              <a:buClr>
                <a:schemeClr val="dk1"/>
              </a:buClr>
              <a:buSzPct val="100000"/>
              <a:buFont typeface="Spectral"/>
              <a:buChar char="●"/>
            </a:pPr>
            <a:r>
              <a:rPr lang="en" sz="5600" dirty="0">
                <a:solidFill>
                  <a:schemeClr val="dk1"/>
                </a:solidFill>
                <a:latin typeface="Spectral"/>
                <a:ea typeface="Spectral"/>
                <a:cs typeface="Spectral"/>
                <a:sym typeface="Spectral"/>
              </a:rPr>
              <a:t>Créer et contribuer à des infrastructures de connaissances ouvertes et interopérables (par exemple, identifiants persistants, normes, systèmes de préservation et d'accès)</a:t>
            </a:r>
            <a:endParaRPr sz="5600" dirty="0">
              <a:solidFill>
                <a:schemeClr val="dk1"/>
              </a:solidFill>
              <a:latin typeface="Spectral"/>
              <a:ea typeface="Spectral"/>
              <a:cs typeface="Spectral"/>
              <a:sym typeface="Spectral"/>
            </a:endParaRPr>
          </a:p>
          <a:p>
            <a:pPr marL="0" lvl="0" indent="0" algn="l" rtl="0">
              <a:spcBef>
                <a:spcPts val="1130"/>
              </a:spcBef>
              <a:spcAft>
                <a:spcPts val="1130"/>
              </a:spcAft>
              <a:buNone/>
            </a:pPr>
            <a:endParaRPr sz="1695" dirty="0">
              <a:latin typeface="Spectral"/>
              <a:ea typeface="Spectral"/>
              <a:cs typeface="Spectral"/>
              <a:sym typeface="Spectral"/>
            </a:endParaRPr>
          </a:p>
        </p:txBody>
      </p:sp>
      <p:pic>
        <p:nvPicPr>
          <p:cNvPr id="104" name="Google Shape;104;p17"/>
          <p:cNvPicPr preferRelativeResize="0"/>
          <p:nvPr/>
        </p:nvPicPr>
        <p:blipFill>
          <a:blip r:embed="rId4">
            <a:alphaModFix/>
          </a:blip>
          <a:stretch>
            <a:fillRect/>
          </a:stretch>
        </p:blipFill>
        <p:spPr>
          <a:xfrm>
            <a:off x="7361800" y="557803"/>
            <a:ext cx="1215500" cy="807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grpSp>
        <p:nvGrpSpPr>
          <p:cNvPr id="109" name="Google Shape;109;p18"/>
          <p:cNvGrpSpPr/>
          <p:nvPr/>
        </p:nvGrpSpPr>
        <p:grpSpPr>
          <a:xfrm>
            <a:off x="551400" y="497200"/>
            <a:ext cx="8041187" cy="4113275"/>
            <a:chOff x="0" y="-38100"/>
            <a:chExt cx="4274726" cy="2186517"/>
          </a:xfrm>
        </p:grpSpPr>
        <p:sp>
          <p:nvSpPr>
            <p:cNvPr id="110" name="Google Shape;110;p18"/>
            <p:cNvSpPr/>
            <p:nvPr/>
          </p:nvSpPr>
          <p:spPr>
            <a:xfrm>
              <a:off x="0" y="-19050"/>
              <a:ext cx="4274726" cy="2167467"/>
            </a:xfrm>
            <a:custGeom>
              <a:avLst/>
              <a:gdLst/>
              <a:ahLst/>
              <a:cxnLst/>
              <a:rect l="l" t="t" r="r" b="b"/>
              <a:pathLst>
                <a:path w="4274726" h="2167467" extrusionOk="0">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spcFirstLastPara="1" wrap="square" lIns="68275" tIns="68275" rIns="68275" bIns="68275" anchor="ctr" anchorCtr="0">
              <a:noAutofit/>
            </a:bodyPr>
            <a:lstStyle/>
            <a:p>
              <a:pPr marL="0" lvl="0" indent="0" algn="l" rtl="0">
                <a:spcBef>
                  <a:spcPts val="0"/>
                </a:spcBef>
                <a:spcAft>
                  <a:spcPts val="0"/>
                </a:spcAft>
                <a:buNone/>
              </a:pPr>
              <a:endParaRPr/>
            </a:p>
          </p:txBody>
        </p:sp>
        <p:sp>
          <p:nvSpPr>
            <p:cNvPr id="111" name="Google Shape;111;p18"/>
            <p:cNvSpPr txBox="1"/>
            <p:nvPr/>
          </p:nvSpPr>
          <p:spPr>
            <a:xfrm>
              <a:off x="0" y="-38100"/>
              <a:ext cx="812700" cy="850800"/>
            </a:xfrm>
            <a:prstGeom prst="rect">
              <a:avLst/>
            </a:prstGeom>
            <a:noFill/>
            <a:ln>
              <a:noFill/>
            </a:ln>
          </p:spPr>
          <p:txBody>
            <a:bodyPr spcFirstLastPara="1" wrap="square" lIns="37950" tIns="37950" rIns="37950" bIns="37950" anchor="ctr" anchorCtr="0">
              <a:noAutofit/>
            </a:bodyPr>
            <a:lstStyle/>
            <a:p>
              <a:pPr marL="0" marR="0" lvl="0" indent="0" algn="ctr" rtl="0">
                <a:lnSpc>
                  <a:spcPct val="147722"/>
                </a:lnSpc>
                <a:spcBef>
                  <a:spcPts val="0"/>
                </a:spcBef>
                <a:spcAft>
                  <a:spcPts val="0"/>
                </a:spcAft>
                <a:buNone/>
              </a:pPr>
              <a:endParaRPr sz="1344" b="0" i="0" u="none" strike="noStrike" cap="none">
                <a:solidFill>
                  <a:schemeClr val="dk1"/>
                </a:solidFill>
                <a:latin typeface="Calibri"/>
                <a:ea typeface="Calibri"/>
                <a:cs typeface="Calibri"/>
                <a:sym typeface="Calibri"/>
              </a:endParaRPr>
            </a:p>
          </p:txBody>
        </p:sp>
      </p:grpSp>
      <p:sp>
        <p:nvSpPr>
          <p:cNvPr id="112" name="Google Shape;112;p18"/>
          <p:cNvSpPr txBox="1">
            <a:spLocks noGrp="1"/>
          </p:cNvSpPr>
          <p:nvPr>
            <p:ph type="title" idx="4294967295"/>
          </p:nvPr>
        </p:nvSpPr>
        <p:spPr>
          <a:xfrm>
            <a:off x="751775" y="690778"/>
            <a:ext cx="7640400" cy="513300"/>
          </a:xfrm>
          <a:prstGeom prst="rect">
            <a:avLst/>
          </a:prstGeom>
        </p:spPr>
        <p:txBody>
          <a:bodyPr spcFirstLastPara="1" wrap="square" lIns="81975" tIns="81975" rIns="81975" bIns="81975" anchor="t" anchorCtr="0">
            <a:normAutofit fontScale="90000"/>
          </a:bodyPr>
          <a:lstStyle/>
          <a:p>
            <a:pPr marL="0" lvl="0" indent="0" algn="l" rtl="0">
              <a:spcBef>
                <a:spcPts val="0"/>
              </a:spcBef>
              <a:spcAft>
                <a:spcPts val="0"/>
              </a:spcAft>
              <a:buNone/>
            </a:pPr>
            <a:r>
              <a:rPr lang="en" sz="2511" b="1">
                <a:latin typeface="Spectral"/>
                <a:ea typeface="Spectral"/>
                <a:cs typeface="Spectral"/>
                <a:sym typeface="Spectral"/>
              </a:rPr>
              <a:t>Programmes communautaires de l'Internet Archive</a:t>
            </a:r>
            <a:endParaRPr sz="2511" b="1">
              <a:latin typeface="Spectral"/>
              <a:ea typeface="Spectral"/>
              <a:cs typeface="Spectral"/>
              <a:sym typeface="Spectral"/>
            </a:endParaRPr>
          </a:p>
        </p:txBody>
      </p:sp>
      <p:pic>
        <p:nvPicPr>
          <p:cNvPr id="113" name="Google Shape;113;p18"/>
          <p:cNvPicPr preferRelativeResize="0"/>
          <p:nvPr/>
        </p:nvPicPr>
        <p:blipFill>
          <a:blip r:embed="rId4">
            <a:alphaModFix/>
          </a:blip>
          <a:stretch>
            <a:fillRect/>
          </a:stretch>
        </p:blipFill>
        <p:spPr>
          <a:xfrm>
            <a:off x="4572000" y="1792214"/>
            <a:ext cx="3304250" cy="1674150"/>
          </a:xfrm>
          <a:prstGeom prst="rect">
            <a:avLst/>
          </a:prstGeom>
          <a:noFill/>
          <a:ln>
            <a:noFill/>
          </a:ln>
        </p:spPr>
      </p:pic>
      <p:pic>
        <p:nvPicPr>
          <p:cNvPr id="114" name="Google Shape;114;p18"/>
          <p:cNvPicPr preferRelativeResize="0"/>
          <p:nvPr/>
        </p:nvPicPr>
        <p:blipFill>
          <a:blip r:embed="rId5">
            <a:alphaModFix/>
          </a:blip>
          <a:stretch>
            <a:fillRect/>
          </a:stretch>
        </p:blipFill>
        <p:spPr>
          <a:xfrm>
            <a:off x="1259074" y="2000428"/>
            <a:ext cx="2957749" cy="1257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grpSp>
        <p:nvGrpSpPr>
          <p:cNvPr id="119" name="Google Shape;119;p19"/>
          <p:cNvGrpSpPr/>
          <p:nvPr/>
        </p:nvGrpSpPr>
        <p:grpSpPr>
          <a:xfrm>
            <a:off x="551400" y="497200"/>
            <a:ext cx="8041187" cy="4113275"/>
            <a:chOff x="0" y="-38100"/>
            <a:chExt cx="4274726" cy="2186517"/>
          </a:xfrm>
        </p:grpSpPr>
        <p:sp>
          <p:nvSpPr>
            <p:cNvPr id="120" name="Google Shape;120;p19"/>
            <p:cNvSpPr/>
            <p:nvPr/>
          </p:nvSpPr>
          <p:spPr>
            <a:xfrm>
              <a:off x="0" y="-19050"/>
              <a:ext cx="4274726" cy="2167467"/>
            </a:xfrm>
            <a:custGeom>
              <a:avLst/>
              <a:gdLst/>
              <a:ahLst/>
              <a:cxnLst/>
              <a:rect l="l" t="t" r="r" b="b"/>
              <a:pathLst>
                <a:path w="4274726" h="2167467" extrusionOk="0">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spcFirstLastPara="1" wrap="square" lIns="68275" tIns="68275" rIns="68275" bIns="68275" anchor="ctr" anchorCtr="0">
              <a:noAutofit/>
            </a:bodyPr>
            <a:lstStyle/>
            <a:p>
              <a:pPr marL="0" lvl="0" indent="0" algn="l" rtl="0">
                <a:spcBef>
                  <a:spcPts val="0"/>
                </a:spcBef>
                <a:spcAft>
                  <a:spcPts val="0"/>
                </a:spcAft>
                <a:buNone/>
              </a:pPr>
              <a:endParaRPr/>
            </a:p>
          </p:txBody>
        </p:sp>
        <p:sp>
          <p:nvSpPr>
            <p:cNvPr id="121" name="Google Shape;121;p19"/>
            <p:cNvSpPr txBox="1"/>
            <p:nvPr/>
          </p:nvSpPr>
          <p:spPr>
            <a:xfrm>
              <a:off x="0" y="-38100"/>
              <a:ext cx="812700" cy="850800"/>
            </a:xfrm>
            <a:prstGeom prst="rect">
              <a:avLst/>
            </a:prstGeom>
            <a:noFill/>
            <a:ln>
              <a:noFill/>
            </a:ln>
          </p:spPr>
          <p:txBody>
            <a:bodyPr spcFirstLastPara="1" wrap="square" lIns="37950" tIns="37950" rIns="37950" bIns="37950" anchor="ctr" anchorCtr="0">
              <a:noAutofit/>
            </a:bodyPr>
            <a:lstStyle/>
            <a:p>
              <a:pPr marL="0" marR="0" lvl="0" indent="0" algn="ctr" rtl="0">
                <a:lnSpc>
                  <a:spcPct val="147722"/>
                </a:lnSpc>
                <a:spcBef>
                  <a:spcPts val="0"/>
                </a:spcBef>
                <a:spcAft>
                  <a:spcPts val="0"/>
                </a:spcAft>
                <a:buNone/>
              </a:pPr>
              <a:endParaRPr sz="1344" b="0" i="0" u="none" strike="noStrike" cap="none">
                <a:solidFill>
                  <a:schemeClr val="dk1"/>
                </a:solidFill>
                <a:latin typeface="Calibri"/>
                <a:ea typeface="Calibri"/>
                <a:cs typeface="Calibri"/>
                <a:sym typeface="Calibri"/>
              </a:endParaRPr>
            </a:p>
          </p:txBody>
        </p:sp>
      </p:grpSp>
      <p:sp>
        <p:nvSpPr>
          <p:cNvPr id="122" name="Google Shape;122;p19"/>
          <p:cNvSpPr txBox="1">
            <a:spLocks noGrp="1"/>
          </p:cNvSpPr>
          <p:nvPr>
            <p:ph type="title" idx="4294967295"/>
          </p:nvPr>
        </p:nvSpPr>
        <p:spPr>
          <a:xfrm>
            <a:off x="623400" y="579775"/>
            <a:ext cx="8520600" cy="572700"/>
          </a:xfrm>
          <a:prstGeom prst="rect">
            <a:avLst/>
          </a:prstGeom>
        </p:spPr>
        <p:txBody>
          <a:bodyPr spcFirstLastPara="1" wrap="square" lIns="91425" tIns="91425" rIns="91425" bIns="91425" anchor="t" anchorCtr="0">
            <a:normAutofit fontScale="90000"/>
          </a:bodyPr>
          <a:lstStyle/>
          <a:p>
            <a:pPr lvl="0">
              <a:buSzPct val="39286"/>
            </a:pPr>
            <a:r>
              <a:rPr lang="en" b="1" dirty="0">
                <a:latin typeface="Spectral"/>
                <a:ea typeface="Spectral"/>
                <a:cs typeface="Spectral"/>
                <a:sym typeface="Spectral"/>
              </a:rPr>
              <a:t>Collaborative ART Archive (CARTA)</a:t>
            </a:r>
            <a:endParaRPr b="1" dirty="0">
              <a:latin typeface="Spectral"/>
              <a:ea typeface="Spectral"/>
              <a:cs typeface="Spectral"/>
              <a:sym typeface="Spectral"/>
            </a:endParaRPr>
          </a:p>
        </p:txBody>
      </p:sp>
      <p:sp>
        <p:nvSpPr>
          <p:cNvPr id="123" name="Google Shape;123;p19"/>
          <p:cNvSpPr txBox="1">
            <a:spLocks noGrp="1"/>
          </p:cNvSpPr>
          <p:nvPr>
            <p:ph type="body" idx="4294967295"/>
          </p:nvPr>
        </p:nvSpPr>
        <p:spPr>
          <a:xfrm>
            <a:off x="4832400" y="1285875"/>
            <a:ext cx="3656700" cy="31158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68750"/>
              <a:buFont typeface="Arial"/>
              <a:buNone/>
            </a:pPr>
            <a:r>
              <a:rPr lang="en" sz="1600" b="1" dirty="0">
                <a:solidFill>
                  <a:schemeClr val="dk1"/>
                </a:solidFill>
                <a:latin typeface="Spectral"/>
                <a:ea typeface="Spectral"/>
                <a:cs typeface="Spectral"/>
                <a:sym typeface="Spectral"/>
              </a:rPr>
              <a:t>Création et développement de la communauté</a:t>
            </a:r>
            <a:endParaRPr sz="1600" b="1" dirty="0">
              <a:solidFill>
                <a:schemeClr val="dk1"/>
              </a:solidFill>
              <a:latin typeface="Spectral"/>
              <a:ea typeface="Spectral"/>
              <a:cs typeface="Spectral"/>
              <a:sym typeface="Spectral"/>
            </a:endParaRPr>
          </a:p>
          <a:p>
            <a:pPr marL="0" lvl="0" indent="0" algn="l" rtl="0">
              <a:spcBef>
                <a:spcPts val="0"/>
              </a:spcBef>
              <a:spcAft>
                <a:spcPts val="0"/>
              </a:spcAft>
              <a:buClr>
                <a:schemeClr val="dk1"/>
              </a:buClr>
              <a:buSzPct val="68750"/>
              <a:buFont typeface="Arial"/>
              <a:buNone/>
            </a:pPr>
            <a:r>
              <a:rPr lang="en" sz="1600" dirty="0">
                <a:solidFill>
                  <a:schemeClr val="dk1"/>
                </a:solidFill>
                <a:latin typeface="Spectral"/>
                <a:ea typeface="Spectral"/>
                <a:cs typeface="Spectral"/>
                <a:sym typeface="Spectral"/>
              </a:rPr>
              <a:t>Recrutement de membres, réunions collaboratives et discussions</a:t>
            </a:r>
            <a:endParaRPr sz="1600" dirty="0">
              <a:solidFill>
                <a:schemeClr val="dk1"/>
              </a:solidFill>
              <a:latin typeface="Spectral"/>
              <a:ea typeface="Spectral"/>
              <a:cs typeface="Spectral"/>
              <a:sym typeface="Spectral"/>
            </a:endParaRPr>
          </a:p>
          <a:p>
            <a:pPr marL="914400" lvl="0" indent="0" algn="l" rtl="0">
              <a:spcBef>
                <a:spcPts val="0"/>
              </a:spcBef>
              <a:spcAft>
                <a:spcPts val="0"/>
              </a:spcAft>
              <a:buClr>
                <a:schemeClr val="dk1"/>
              </a:buClr>
              <a:buSzPct val="68750"/>
              <a:buFont typeface="Arial"/>
              <a:buNone/>
            </a:pPr>
            <a:endParaRPr sz="1600" dirty="0">
              <a:solidFill>
                <a:schemeClr val="dk1"/>
              </a:solidFill>
              <a:latin typeface="Spectral"/>
              <a:ea typeface="Spectral"/>
              <a:cs typeface="Spectral"/>
              <a:sym typeface="Spectral"/>
            </a:endParaRPr>
          </a:p>
          <a:p>
            <a:pPr marL="0" lvl="0" indent="0" algn="l" rtl="0">
              <a:spcBef>
                <a:spcPts val="0"/>
              </a:spcBef>
              <a:spcAft>
                <a:spcPts val="0"/>
              </a:spcAft>
              <a:buClr>
                <a:schemeClr val="dk1"/>
              </a:buClr>
              <a:buSzPct val="68750"/>
              <a:buFont typeface="Arial"/>
              <a:buNone/>
            </a:pPr>
            <a:r>
              <a:rPr lang="en" sz="1600" b="1" dirty="0">
                <a:solidFill>
                  <a:schemeClr val="dk1"/>
                </a:solidFill>
                <a:latin typeface="Spectral"/>
                <a:ea typeface="Spectral"/>
                <a:cs typeface="Spectral"/>
                <a:sym typeface="Spectral"/>
              </a:rPr>
              <a:t>Constitution de collections</a:t>
            </a:r>
            <a:endParaRPr sz="1600" b="1" dirty="0">
              <a:solidFill>
                <a:schemeClr val="dk1"/>
              </a:solidFill>
              <a:latin typeface="Spectral"/>
              <a:ea typeface="Spectral"/>
              <a:cs typeface="Spectral"/>
              <a:sym typeface="Spectral"/>
            </a:endParaRPr>
          </a:p>
          <a:p>
            <a:pPr marL="0" lvl="0" indent="0" algn="l" rtl="0">
              <a:spcBef>
                <a:spcPts val="0"/>
              </a:spcBef>
              <a:spcAft>
                <a:spcPts val="0"/>
              </a:spcAft>
              <a:buClr>
                <a:schemeClr val="dk1"/>
              </a:buClr>
              <a:buSzPct val="68750"/>
              <a:buFont typeface="Arial"/>
              <a:buNone/>
            </a:pPr>
            <a:r>
              <a:rPr lang="en" sz="1600" dirty="0">
                <a:solidFill>
                  <a:schemeClr val="dk1"/>
                </a:solidFill>
                <a:latin typeface="Spectral"/>
                <a:ea typeface="Spectral"/>
                <a:cs typeface="Spectral"/>
                <a:sym typeface="Spectral"/>
              </a:rPr>
              <a:t>Création de collections, préservation du contenu, ajout de métadonnées </a:t>
            </a:r>
            <a:endParaRPr sz="1600" dirty="0">
              <a:solidFill>
                <a:schemeClr val="dk1"/>
              </a:solidFill>
              <a:latin typeface="Spectral"/>
              <a:ea typeface="Spectral"/>
              <a:cs typeface="Spectral"/>
              <a:sym typeface="Spectral"/>
            </a:endParaRPr>
          </a:p>
          <a:p>
            <a:pPr marL="1371600" lvl="0" indent="0" algn="l" rtl="0">
              <a:spcBef>
                <a:spcPts val="0"/>
              </a:spcBef>
              <a:spcAft>
                <a:spcPts val="0"/>
              </a:spcAft>
              <a:buClr>
                <a:schemeClr val="dk1"/>
              </a:buClr>
              <a:buSzPct val="68750"/>
              <a:buFont typeface="Arial"/>
              <a:buNone/>
            </a:pPr>
            <a:endParaRPr sz="1600" dirty="0">
              <a:solidFill>
                <a:schemeClr val="dk1"/>
              </a:solidFill>
              <a:latin typeface="Spectral"/>
              <a:ea typeface="Spectral"/>
              <a:cs typeface="Spectral"/>
              <a:sym typeface="Spectral"/>
            </a:endParaRPr>
          </a:p>
          <a:p>
            <a:pPr marL="0" lvl="0" indent="0" algn="l" rtl="0">
              <a:spcBef>
                <a:spcPts val="0"/>
              </a:spcBef>
              <a:spcAft>
                <a:spcPts val="0"/>
              </a:spcAft>
              <a:buClr>
                <a:schemeClr val="dk1"/>
              </a:buClr>
              <a:buSzPct val="68750"/>
              <a:buFont typeface="Arial"/>
              <a:buNone/>
            </a:pPr>
            <a:r>
              <a:rPr lang="en" sz="1600" b="1" dirty="0">
                <a:solidFill>
                  <a:schemeClr val="dk1"/>
                </a:solidFill>
                <a:latin typeface="Spectral"/>
                <a:ea typeface="Spectral"/>
                <a:cs typeface="Spectral"/>
                <a:sym typeface="Spectral"/>
              </a:rPr>
              <a:t>Faciliter l'accès et la recherche</a:t>
            </a:r>
            <a:endParaRPr sz="1600" b="1" dirty="0">
              <a:solidFill>
                <a:schemeClr val="dk1"/>
              </a:solidFill>
              <a:latin typeface="Spectral"/>
              <a:ea typeface="Spectral"/>
              <a:cs typeface="Spectral"/>
              <a:sym typeface="Spectral"/>
            </a:endParaRPr>
          </a:p>
          <a:p>
            <a:pPr marL="0" lvl="0" indent="0" algn="l" rtl="0">
              <a:spcBef>
                <a:spcPts val="0"/>
              </a:spcBef>
              <a:spcAft>
                <a:spcPts val="0"/>
              </a:spcAft>
              <a:buClr>
                <a:schemeClr val="dk1"/>
              </a:buClr>
              <a:buSzPct val="68750"/>
              <a:buFont typeface="Arial"/>
              <a:buNone/>
            </a:pPr>
            <a:r>
              <a:rPr lang="en" sz="1600" dirty="0">
                <a:solidFill>
                  <a:schemeClr val="dk1"/>
                </a:solidFill>
                <a:latin typeface="Spectral"/>
                <a:ea typeface="Spectral"/>
                <a:cs typeface="Spectral"/>
                <a:sym typeface="Spectral"/>
              </a:rPr>
              <a:t>Portail d'accès CARTA (</a:t>
            </a:r>
            <a:r>
              <a:rPr lang="en" sz="1600" u="sng" dirty="0">
                <a:solidFill>
                  <a:schemeClr val="hlink"/>
                </a:solidFill>
                <a:latin typeface="Spectral"/>
                <a:ea typeface="Spectral"/>
                <a:cs typeface="Spectral"/>
                <a:sym typeface="Spectral"/>
                <a:hlinkClick r:id="rId4"/>
              </a:rPr>
              <a:t>https://carta.archive-it.org/</a:t>
            </a:r>
            <a:r>
              <a:rPr lang="en" sz="1600" dirty="0">
                <a:solidFill>
                  <a:schemeClr val="dk1"/>
                </a:solidFill>
                <a:latin typeface="Spectral"/>
                <a:ea typeface="Spectral"/>
                <a:cs typeface="Spectral"/>
                <a:sym typeface="Spectral"/>
              </a:rPr>
              <a:t>), datathons et promotion de l'utilisation auprès des utilisateurs finaux/chercheurs</a:t>
            </a:r>
            <a:endParaRPr sz="1400" dirty="0">
              <a:latin typeface="Spectral"/>
              <a:ea typeface="Spectral"/>
              <a:cs typeface="Spectral"/>
              <a:sym typeface="Spectral"/>
            </a:endParaRPr>
          </a:p>
        </p:txBody>
      </p:sp>
      <p:pic>
        <p:nvPicPr>
          <p:cNvPr id="124" name="Google Shape;124;p19" descr="Institute of Museum and Library Services (IMLS) logo"/>
          <p:cNvPicPr preferRelativeResize="0"/>
          <p:nvPr/>
        </p:nvPicPr>
        <p:blipFill>
          <a:blip r:embed="rId5">
            <a:alphaModFix/>
          </a:blip>
          <a:stretch>
            <a:fillRect/>
          </a:stretch>
        </p:blipFill>
        <p:spPr>
          <a:xfrm>
            <a:off x="2258074" y="1712900"/>
            <a:ext cx="2313925" cy="1052660"/>
          </a:xfrm>
          <a:prstGeom prst="rect">
            <a:avLst/>
          </a:prstGeom>
          <a:noFill/>
          <a:ln>
            <a:noFill/>
          </a:ln>
        </p:spPr>
      </p:pic>
      <p:pic>
        <p:nvPicPr>
          <p:cNvPr id="125" name="Google Shape;125;p19"/>
          <p:cNvPicPr preferRelativeResize="0"/>
          <p:nvPr/>
        </p:nvPicPr>
        <p:blipFill>
          <a:blip r:embed="rId6">
            <a:alphaModFix/>
          </a:blip>
          <a:stretch>
            <a:fillRect/>
          </a:stretch>
        </p:blipFill>
        <p:spPr>
          <a:xfrm>
            <a:off x="939825" y="1574975"/>
            <a:ext cx="1223900" cy="1223900"/>
          </a:xfrm>
          <a:prstGeom prst="rect">
            <a:avLst/>
          </a:prstGeom>
          <a:noFill/>
          <a:ln>
            <a:noFill/>
          </a:ln>
        </p:spPr>
      </p:pic>
      <p:pic>
        <p:nvPicPr>
          <p:cNvPr id="126" name="Google Shape;126;p19"/>
          <p:cNvPicPr preferRelativeResize="0"/>
          <p:nvPr/>
        </p:nvPicPr>
        <p:blipFill>
          <a:blip r:embed="rId7">
            <a:alphaModFix/>
          </a:blip>
          <a:stretch>
            <a:fillRect/>
          </a:stretch>
        </p:blipFill>
        <p:spPr>
          <a:xfrm>
            <a:off x="1028100" y="3040650"/>
            <a:ext cx="3398275" cy="631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grpSp>
        <p:nvGrpSpPr>
          <p:cNvPr id="131" name="Google Shape;131;p20"/>
          <p:cNvGrpSpPr/>
          <p:nvPr/>
        </p:nvGrpSpPr>
        <p:grpSpPr>
          <a:xfrm>
            <a:off x="551400" y="497200"/>
            <a:ext cx="8041187" cy="4113275"/>
            <a:chOff x="0" y="-38100"/>
            <a:chExt cx="4274726" cy="2186517"/>
          </a:xfrm>
        </p:grpSpPr>
        <p:sp>
          <p:nvSpPr>
            <p:cNvPr id="132" name="Google Shape;132;p20"/>
            <p:cNvSpPr/>
            <p:nvPr/>
          </p:nvSpPr>
          <p:spPr>
            <a:xfrm>
              <a:off x="0" y="-19050"/>
              <a:ext cx="4274726" cy="2167467"/>
            </a:xfrm>
            <a:custGeom>
              <a:avLst/>
              <a:gdLst/>
              <a:ahLst/>
              <a:cxnLst/>
              <a:rect l="l" t="t" r="r" b="b"/>
              <a:pathLst>
                <a:path w="4274726" h="2167467" extrusionOk="0">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spcFirstLastPara="1" wrap="square" lIns="68275" tIns="68275" rIns="68275" bIns="68275" anchor="ctr" anchorCtr="0">
              <a:noAutofit/>
            </a:bodyPr>
            <a:lstStyle/>
            <a:p>
              <a:pPr marL="0" lvl="0" indent="0" algn="l" rtl="0">
                <a:spcBef>
                  <a:spcPts val="0"/>
                </a:spcBef>
                <a:spcAft>
                  <a:spcPts val="0"/>
                </a:spcAft>
                <a:buNone/>
              </a:pPr>
              <a:endParaRPr/>
            </a:p>
          </p:txBody>
        </p:sp>
        <p:sp>
          <p:nvSpPr>
            <p:cNvPr id="133" name="Google Shape;133;p20"/>
            <p:cNvSpPr txBox="1"/>
            <p:nvPr/>
          </p:nvSpPr>
          <p:spPr>
            <a:xfrm>
              <a:off x="0" y="-38100"/>
              <a:ext cx="812700" cy="850800"/>
            </a:xfrm>
            <a:prstGeom prst="rect">
              <a:avLst/>
            </a:prstGeom>
            <a:noFill/>
            <a:ln>
              <a:noFill/>
            </a:ln>
          </p:spPr>
          <p:txBody>
            <a:bodyPr spcFirstLastPara="1" wrap="square" lIns="37950" tIns="37950" rIns="37950" bIns="37950" anchor="ctr" anchorCtr="0">
              <a:noAutofit/>
            </a:bodyPr>
            <a:lstStyle/>
            <a:p>
              <a:pPr marL="0" marR="0" lvl="0" indent="0" algn="ctr" rtl="0">
                <a:lnSpc>
                  <a:spcPct val="147722"/>
                </a:lnSpc>
                <a:spcBef>
                  <a:spcPts val="0"/>
                </a:spcBef>
                <a:spcAft>
                  <a:spcPts val="0"/>
                </a:spcAft>
                <a:buNone/>
              </a:pPr>
              <a:endParaRPr sz="1344" b="0" i="0" u="none" strike="noStrike" cap="none">
                <a:solidFill>
                  <a:schemeClr val="dk1"/>
                </a:solidFill>
                <a:latin typeface="Calibri"/>
                <a:ea typeface="Calibri"/>
                <a:cs typeface="Calibri"/>
                <a:sym typeface="Calibri"/>
              </a:endParaRPr>
            </a:p>
          </p:txBody>
        </p:sp>
      </p:grpSp>
      <p:sp>
        <p:nvSpPr>
          <p:cNvPr id="134" name="Google Shape;134;p20"/>
          <p:cNvSpPr txBox="1"/>
          <p:nvPr/>
        </p:nvSpPr>
        <p:spPr>
          <a:xfrm>
            <a:off x="1556053" y="652004"/>
            <a:ext cx="6122400" cy="540600"/>
          </a:xfrm>
          <a:prstGeom prst="rect">
            <a:avLst/>
          </a:prstGeom>
          <a:noFill/>
          <a:ln>
            <a:noFill/>
          </a:ln>
        </p:spPr>
        <p:txBody>
          <a:bodyPr spcFirstLastPara="1" wrap="square" lIns="80475" tIns="80475" rIns="80475" bIns="80475" anchor="ctr" anchorCtr="0">
            <a:noAutofit/>
          </a:bodyPr>
          <a:lstStyle/>
          <a:p>
            <a:pPr marL="0" marR="0" lvl="0" indent="0" algn="ctr" rtl="0">
              <a:spcBef>
                <a:spcPts val="0"/>
              </a:spcBef>
              <a:spcAft>
                <a:spcPts val="0"/>
              </a:spcAft>
              <a:buClr>
                <a:srgbClr val="000000"/>
              </a:buClr>
              <a:buFont typeface="Open Sans"/>
              <a:buNone/>
            </a:pPr>
            <a:r>
              <a:rPr lang="en" sz="2201" b="1">
                <a:latin typeface="Spectral"/>
                <a:ea typeface="Spectral"/>
                <a:cs typeface="Spectral"/>
                <a:sym typeface="Spectral"/>
              </a:rPr>
              <a:t>Participants au projet CARTA à ce jour :</a:t>
            </a:r>
            <a:endParaRPr sz="2201" b="1" i="0" u="none" strike="noStrike" cap="none">
              <a:solidFill>
                <a:srgbClr val="000000"/>
              </a:solidFill>
              <a:latin typeface="Spectral"/>
              <a:ea typeface="Spectral"/>
              <a:cs typeface="Spectral"/>
              <a:sym typeface="Spectral"/>
            </a:endParaRPr>
          </a:p>
        </p:txBody>
      </p:sp>
      <p:sp>
        <p:nvSpPr>
          <p:cNvPr id="135" name="Google Shape;135;p20"/>
          <p:cNvSpPr txBox="1"/>
          <p:nvPr/>
        </p:nvSpPr>
        <p:spPr>
          <a:xfrm>
            <a:off x="782826" y="1096731"/>
            <a:ext cx="7570800" cy="514800"/>
          </a:xfrm>
          <a:prstGeom prst="rect">
            <a:avLst/>
          </a:prstGeom>
          <a:noFill/>
          <a:ln>
            <a:noFill/>
          </a:ln>
        </p:spPr>
        <p:txBody>
          <a:bodyPr spcFirstLastPara="1" wrap="square" lIns="80475" tIns="80475" rIns="80475" bIns="80475" anchor="t" anchorCtr="0">
            <a:spAutoFit/>
          </a:bodyPr>
          <a:lstStyle/>
          <a:p>
            <a:pPr marL="0" lvl="0" indent="0" algn="l" rtl="0">
              <a:spcBef>
                <a:spcPts val="0"/>
              </a:spcBef>
              <a:spcAft>
                <a:spcPts val="0"/>
              </a:spcAft>
              <a:buNone/>
            </a:pPr>
            <a:r>
              <a:rPr lang="en" sz="1409" b="1">
                <a:latin typeface="Spectral"/>
                <a:ea typeface="Spectral"/>
                <a:cs typeface="Spectral"/>
                <a:sym typeface="Spectral"/>
              </a:rPr>
              <a:t>41 organisations participantes à ce jour :</a:t>
            </a:r>
            <a:endParaRPr sz="1409" b="1">
              <a:latin typeface="Spectral"/>
              <a:ea typeface="Spectral"/>
              <a:cs typeface="Spectral"/>
              <a:sym typeface="Spectral"/>
            </a:endParaRPr>
          </a:p>
          <a:p>
            <a:pPr marL="0" lvl="0" indent="0" algn="l" rtl="0">
              <a:lnSpc>
                <a:spcPct val="115000"/>
              </a:lnSpc>
              <a:spcBef>
                <a:spcPts val="0"/>
              </a:spcBef>
              <a:spcAft>
                <a:spcPts val="0"/>
              </a:spcAft>
              <a:buNone/>
            </a:pPr>
            <a:endParaRPr sz="880">
              <a:latin typeface="Spectral"/>
              <a:ea typeface="Spectral"/>
              <a:cs typeface="Spectral"/>
              <a:sym typeface="Spectral"/>
            </a:endParaRPr>
          </a:p>
        </p:txBody>
      </p:sp>
      <p:sp>
        <p:nvSpPr>
          <p:cNvPr id="136" name="Google Shape;136;p20"/>
          <p:cNvSpPr txBox="1"/>
          <p:nvPr/>
        </p:nvSpPr>
        <p:spPr>
          <a:xfrm>
            <a:off x="735525" y="1373450"/>
            <a:ext cx="3738000" cy="3180900"/>
          </a:xfrm>
          <a:prstGeom prst="rect">
            <a:avLst/>
          </a:prstGeom>
          <a:noFill/>
          <a:ln>
            <a:noFill/>
          </a:ln>
        </p:spPr>
        <p:txBody>
          <a:bodyPr spcFirstLastPara="1" wrap="square" lIns="80475" tIns="80475" rIns="80475" bIns="80475" anchor="t" anchorCtr="0">
            <a:spAutoFit/>
          </a:bodyPr>
          <a:lstStyle/>
          <a:p>
            <a:pPr marL="0" lvl="0" indent="0" algn="l" rtl="0">
              <a:spcBef>
                <a:spcPts val="0"/>
              </a:spcBef>
              <a:spcAft>
                <a:spcPts val="0"/>
              </a:spcAft>
              <a:buClr>
                <a:schemeClr val="dk1"/>
              </a:buClr>
              <a:buSzPts val="968"/>
              <a:buFont typeface="Arial"/>
              <a:buNone/>
            </a:pPr>
            <a:r>
              <a:rPr lang="en" sz="980">
                <a:latin typeface="Spectral"/>
                <a:ea typeface="Spectral"/>
                <a:cs typeface="Spectral"/>
                <a:sym typeface="Spectral"/>
              </a:rPr>
              <a:t>American Craft Council</a:t>
            </a:r>
            <a:endParaRPr sz="980">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latin typeface="Spectral"/>
                <a:ea typeface="Spectral"/>
                <a:cs typeface="Spectral"/>
                <a:sym typeface="Spectral"/>
              </a:rPr>
              <a:t>American Folk Art Museum</a:t>
            </a:r>
            <a:endParaRPr sz="980">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latin typeface="Spectral"/>
                <a:ea typeface="Spectral"/>
                <a:cs typeface="Spectral"/>
                <a:sym typeface="Spectral"/>
              </a:rPr>
              <a:t>Amon Carter Museum of American Art</a:t>
            </a:r>
            <a:endParaRPr sz="980">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latin typeface="Spectral"/>
                <a:ea typeface="Spectral"/>
                <a:cs typeface="Spectral"/>
                <a:sym typeface="Spectral"/>
              </a:rPr>
              <a:t>ART | library deco</a:t>
            </a:r>
            <a:endParaRPr sz="980">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latin typeface="Spectral"/>
                <a:ea typeface="Spectral"/>
                <a:cs typeface="Spectral"/>
                <a:sym typeface="Spectral"/>
              </a:rPr>
              <a:t>Art Gallery of Ontario</a:t>
            </a:r>
            <a:endParaRPr sz="980">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latin typeface="Spectral"/>
                <a:ea typeface="Spectral"/>
                <a:cs typeface="Spectral"/>
                <a:sym typeface="Spectral"/>
              </a:rPr>
              <a:t>Institut d'art de Chicago</a:t>
            </a:r>
            <a:endParaRPr sz="980">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latin typeface="Spectral"/>
                <a:ea typeface="Spectral"/>
                <a:cs typeface="Spectral"/>
                <a:sym typeface="Spectral"/>
              </a:rPr>
              <a:t>Artexte</a:t>
            </a:r>
            <a:endParaRPr sz="980">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latin typeface="Spectral"/>
                <a:ea typeface="Spectral"/>
                <a:cs typeface="Spectral"/>
                <a:sym typeface="Spectral"/>
              </a:rPr>
              <a:t>Bibliothèque et Archives nationales du Québec (BAnQ)</a:t>
            </a:r>
            <a:endParaRPr sz="980">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latin typeface="Spectral"/>
                <a:ea typeface="Spectral"/>
                <a:cs typeface="Spectral"/>
                <a:sym typeface="Spectral"/>
              </a:rPr>
              <a:t>Musée d'art de Birmingham</a:t>
            </a:r>
            <a:endParaRPr sz="980">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latin typeface="Spectral"/>
                <a:ea typeface="Spectral"/>
                <a:cs typeface="Spectral"/>
                <a:sym typeface="Spectral"/>
              </a:rPr>
              <a:t>Musée d'art de Cleveland</a:t>
            </a:r>
            <a:endParaRPr sz="980">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latin typeface="Spectral"/>
                <a:ea typeface="Spectral"/>
                <a:cs typeface="Spectral"/>
                <a:sym typeface="Spectral"/>
              </a:rPr>
              <a:t>Institut des arts de Détroit</a:t>
            </a:r>
            <a:endParaRPr sz="980">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latin typeface="Spectral"/>
                <a:ea typeface="Spectral"/>
                <a:cs typeface="Spectral"/>
                <a:sym typeface="Spectral"/>
              </a:rPr>
              <a:t>Université d'art et de design Emily Carr</a:t>
            </a:r>
            <a:endParaRPr sz="980">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latin typeface="Spectral"/>
                <a:ea typeface="Spectral"/>
                <a:cs typeface="Spectral"/>
                <a:sym typeface="Spectral"/>
              </a:rPr>
              <a:t>Institut de technologie de la mode - SUNY</a:t>
            </a:r>
            <a:endParaRPr sz="980">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latin typeface="Spectral"/>
                <a:ea typeface="Spectral"/>
                <a:cs typeface="Spectral"/>
                <a:sym typeface="Spectral"/>
              </a:rPr>
              <a:t>Institut de recherche Getty (Bibliothèque Getty)</a:t>
            </a:r>
            <a:endParaRPr sz="980">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latin typeface="Spectral"/>
                <a:ea typeface="Spectral"/>
                <a:cs typeface="Spectral"/>
                <a:sym typeface="Spectral"/>
              </a:rPr>
              <a:t>Université Harvard - Bibliothèque des beaux-arts</a:t>
            </a:r>
            <a:endParaRPr sz="980">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latin typeface="Spectral"/>
                <a:ea typeface="Spectral"/>
                <a:cs typeface="Spectral"/>
                <a:sym typeface="Spectral"/>
              </a:rPr>
              <a:t>Université Harvard - École supérieure de design</a:t>
            </a:r>
            <a:endParaRPr sz="980">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latin typeface="Spectral"/>
                <a:ea typeface="Spectral"/>
                <a:cs typeface="Spectral"/>
                <a:sym typeface="Spectral"/>
              </a:rPr>
              <a:t>Musée d'art d'Indianapolis à Newfields</a:t>
            </a:r>
            <a:endParaRPr sz="980">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latin typeface="Spectral"/>
                <a:ea typeface="Spectral"/>
                <a:cs typeface="Spectral"/>
                <a:sym typeface="Spectral"/>
              </a:rPr>
              <a:t>Leonardo / ISAST</a:t>
            </a:r>
            <a:endParaRPr sz="980">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Musée d'art du comté de Los Angeles (LACMA)</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Institut d'art du Maryland (MICA)</a:t>
            </a:r>
            <a:endParaRPr sz="980">
              <a:latin typeface="Spectral"/>
              <a:ea typeface="Spectral"/>
              <a:cs typeface="Spectral"/>
              <a:sym typeface="Spectral"/>
            </a:endParaRPr>
          </a:p>
        </p:txBody>
      </p:sp>
      <p:sp>
        <p:nvSpPr>
          <p:cNvPr id="137" name="Google Shape;137;p20"/>
          <p:cNvSpPr txBox="1"/>
          <p:nvPr/>
        </p:nvSpPr>
        <p:spPr>
          <a:xfrm>
            <a:off x="4617300" y="1262383"/>
            <a:ext cx="3975300" cy="3331800"/>
          </a:xfrm>
          <a:prstGeom prst="rect">
            <a:avLst/>
          </a:prstGeom>
          <a:noFill/>
          <a:ln>
            <a:noFill/>
          </a:ln>
        </p:spPr>
        <p:txBody>
          <a:bodyPr spcFirstLastPara="1" wrap="square" lIns="80475" tIns="80475" rIns="80475" bIns="80475" anchor="t" anchorCtr="0">
            <a:spAutoFit/>
          </a:bodyPr>
          <a:lstStyle/>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Musée d'art contemporain de Chicago</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Musée d'art contemporain de Géorgie (MOCA GA)</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Bibliothèque de la Galerie nationale d'art</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Musée des beaux-arts du Canada</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Consortium des ressources artistiques de New York (NYARC)</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Université d'État de l'Oklahoma</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Musée d'art de Philadelphie</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École de design de Rhode Island</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Société culturelle Rungh</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Musée d'art moderne de San Francisco (SF MOMA)</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Bibliothèques et archives du Smithsonian</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Institution Smithsonian - Archives de l'art américain</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Bibliothèque de l'Institut d'art Sterling et Francine Clark</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Musée Clyfford Still</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Musée du verre de Corning</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La Collection Menil</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Le Metropolitan Museum of Art</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Musée d'art Nelson-Atkins, bibliothèque de référence Spencer</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Université d'Hawaï à Manoa, Bibliothèque Hamilton</a:t>
            </a:r>
            <a:endParaRPr sz="980">
              <a:solidFill>
                <a:schemeClr val="dk1"/>
              </a:solidFill>
              <a:latin typeface="Spectral"/>
              <a:ea typeface="Spectral"/>
              <a:cs typeface="Spectral"/>
              <a:sym typeface="Spectral"/>
            </a:endParaRPr>
          </a:p>
          <a:p>
            <a:pPr marL="0" lvl="0" indent="0" algn="l" rtl="0">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Université de Caroline du Nord, Greensboro</a:t>
            </a:r>
            <a:endParaRPr sz="980">
              <a:solidFill>
                <a:schemeClr val="dk1"/>
              </a:solidFill>
              <a:latin typeface="Spectral"/>
              <a:ea typeface="Spectral"/>
              <a:cs typeface="Spectral"/>
              <a:sym typeface="Spectral"/>
            </a:endParaRPr>
          </a:p>
          <a:p>
            <a:pPr marL="0" lvl="0" indent="0" algn="l" rtl="0">
              <a:spcBef>
                <a:spcPts val="0"/>
              </a:spcBef>
              <a:spcAft>
                <a:spcPts val="0"/>
              </a:spcAft>
              <a:buNone/>
            </a:pPr>
            <a:r>
              <a:rPr lang="en" sz="980">
                <a:solidFill>
                  <a:schemeClr val="dk1"/>
                </a:solidFill>
                <a:latin typeface="Spectral"/>
                <a:ea typeface="Spectral"/>
                <a:cs typeface="Spectral"/>
                <a:sym typeface="Spectral"/>
              </a:rPr>
              <a:t>Walker Art Center</a:t>
            </a:r>
            <a:endParaRPr sz="980">
              <a:latin typeface="Spectral"/>
              <a:ea typeface="Spectral"/>
              <a:cs typeface="Spectral"/>
              <a:sym typeface="Spectr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grpSp>
        <p:nvGrpSpPr>
          <p:cNvPr id="142" name="Google Shape;142;p21"/>
          <p:cNvGrpSpPr/>
          <p:nvPr/>
        </p:nvGrpSpPr>
        <p:grpSpPr>
          <a:xfrm>
            <a:off x="551400" y="497200"/>
            <a:ext cx="8041187" cy="4113275"/>
            <a:chOff x="0" y="-38100"/>
            <a:chExt cx="4274726" cy="2186517"/>
          </a:xfrm>
        </p:grpSpPr>
        <p:sp>
          <p:nvSpPr>
            <p:cNvPr id="143" name="Google Shape;143;p21"/>
            <p:cNvSpPr/>
            <p:nvPr/>
          </p:nvSpPr>
          <p:spPr>
            <a:xfrm>
              <a:off x="0" y="-19050"/>
              <a:ext cx="4274726" cy="2167467"/>
            </a:xfrm>
            <a:custGeom>
              <a:avLst/>
              <a:gdLst/>
              <a:ahLst/>
              <a:cxnLst/>
              <a:rect l="l" t="t" r="r" b="b"/>
              <a:pathLst>
                <a:path w="4274726" h="2167467" extrusionOk="0">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spcFirstLastPara="1" wrap="square" lIns="68275" tIns="68275" rIns="68275" bIns="68275" anchor="ctr" anchorCtr="0">
              <a:noAutofit/>
            </a:bodyPr>
            <a:lstStyle/>
            <a:p>
              <a:pPr marL="0" lvl="0" indent="0" algn="l" rtl="0">
                <a:spcBef>
                  <a:spcPts val="0"/>
                </a:spcBef>
                <a:spcAft>
                  <a:spcPts val="0"/>
                </a:spcAft>
                <a:buNone/>
              </a:pPr>
              <a:endParaRPr/>
            </a:p>
          </p:txBody>
        </p:sp>
        <p:sp>
          <p:nvSpPr>
            <p:cNvPr id="144" name="Google Shape;144;p21"/>
            <p:cNvSpPr txBox="1"/>
            <p:nvPr/>
          </p:nvSpPr>
          <p:spPr>
            <a:xfrm>
              <a:off x="0" y="-38100"/>
              <a:ext cx="812700" cy="850800"/>
            </a:xfrm>
            <a:prstGeom prst="rect">
              <a:avLst/>
            </a:prstGeom>
            <a:noFill/>
            <a:ln>
              <a:noFill/>
            </a:ln>
          </p:spPr>
          <p:txBody>
            <a:bodyPr spcFirstLastPara="1" wrap="square" lIns="37950" tIns="37950" rIns="37950" bIns="37950" anchor="ctr" anchorCtr="0">
              <a:noAutofit/>
            </a:bodyPr>
            <a:lstStyle/>
            <a:p>
              <a:pPr marL="0" marR="0" lvl="0" indent="0" algn="ctr" rtl="0">
                <a:lnSpc>
                  <a:spcPct val="147722"/>
                </a:lnSpc>
                <a:spcBef>
                  <a:spcPts val="0"/>
                </a:spcBef>
                <a:spcAft>
                  <a:spcPts val="0"/>
                </a:spcAft>
                <a:buNone/>
              </a:pPr>
              <a:endParaRPr sz="1344" b="0" i="0" u="none" strike="noStrike" cap="none">
                <a:solidFill>
                  <a:schemeClr val="dk1"/>
                </a:solidFill>
                <a:latin typeface="Calibri"/>
                <a:ea typeface="Calibri"/>
                <a:cs typeface="Calibri"/>
                <a:sym typeface="Calibri"/>
              </a:endParaRPr>
            </a:p>
          </p:txBody>
        </p:sp>
      </p:grpSp>
      <p:sp>
        <p:nvSpPr>
          <p:cNvPr id="145" name="Google Shape;145;p21"/>
          <p:cNvSpPr txBox="1"/>
          <p:nvPr/>
        </p:nvSpPr>
        <p:spPr>
          <a:xfrm>
            <a:off x="1095000" y="497200"/>
            <a:ext cx="6954000" cy="6138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Font typeface="Open Sans"/>
              <a:buNone/>
            </a:pPr>
            <a:r>
              <a:rPr lang="en" sz="2500" b="1">
                <a:latin typeface="Spectral"/>
                <a:ea typeface="Spectral"/>
                <a:cs typeface="Spectral"/>
                <a:sym typeface="Spectral"/>
              </a:rPr>
              <a:t>Thèmes de la collection</a:t>
            </a:r>
            <a:endParaRPr sz="2500" b="1" i="0" u="none" strike="noStrike" cap="none">
              <a:solidFill>
                <a:srgbClr val="000000"/>
              </a:solidFill>
              <a:latin typeface="Spectral"/>
              <a:ea typeface="Spectral"/>
              <a:cs typeface="Spectral"/>
              <a:sym typeface="Spectral"/>
            </a:endParaRPr>
          </a:p>
        </p:txBody>
      </p:sp>
      <p:graphicFrame>
        <p:nvGraphicFramePr>
          <p:cNvPr id="146" name="Google Shape;146;p21"/>
          <p:cNvGraphicFramePr/>
          <p:nvPr>
            <p:extLst>
              <p:ext uri="{D42A27DB-BD31-4B8C-83A1-F6EECF244321}">
                <p14:modId xmlns:p14="http://schemas.microsoft.com/office/powerpoint/2010/main" val="4274831004"/>
              </p:ext>
            </p:extLst>
          </p:nvPr>
        </p:nvGraphicFramePr>
        <p:xfrm>
          <a:off x="697652" y="985743"/>
          <a:ext cx="4830312" cy="3601966"/>
        </p:xfrm>
        <a:graphic>
          <a:graphicData uri="http://schemas.openxmlformats.org/drawingml/2006/table">
            <a:tbl>
              <a:tblPr>
                <a:noFill/>
                <a:tableStyleId>{83C3AD15-7150-42E8-ACC4-776122860BA6}</a:tableStyleId>
              </a:tblPr>
              <a:tblGrid>
                <a:gridCol w="1421093">
                  <a:extLst>
                    <a:ext uri="{9D8B030D-6E8A-4147-A177-3AD203B41FA5}">
                      <a16:colId xmlns:a16="http://schemas.microsoft.com/office/drawing/2014/main" val="20000"/>
                    </a:ext>
                  </a:extLst>
                </a:gridCol>
                <a:gridCol w="3409219">
                  <a:extLst>
                    <a:ext uri="{9D8B030D-6E8A-4147-A177-3AD203B41FA5}">
                      <a16:colId xmlns:a16="http://schemas.microsoft.com/office/drawing/2014/main" val="20001"/>
                    </a:ext>
                  </a:extLst>
                </a:gridCol>
              </a:tblGrid>
              <a:tr h="226530">
                <a:tc>
                  <a:txBody>
                    <a:bodyPr/>
                    <a:lstStyle/>
                    <a:p>
                      <a:pPr marL="0" lvl="0" indent="0" algn="l" rtl="0">
                        <a:lnSpc>
                          <a:spcPct val="115000"/>
                        </a:lnSpc>
                        <a:spcBef>
                          <a:spcPts val="0"/>
                        </a:spcBef>
                        <a:spcAft>
                          <a:spcPts val="0"/>
                        </a:spcAft>
                        <a:buNone/>
                      </a:pPr>
                      <a:r>
                        <a:rPr lang="en" sz="1100" b="1" u="sng" dirty="0">
                          <a:latin typeface="Spectral"/>
                          <a:ea typeface="Spectral"/>
                          <a:cs typeface="Spectral"/>
                          <a:sym typeface="Spectral"/>
                        </a:rPr>
                        <a:t>Nom de la collection</a:t>
                      </a:r>
                      <a:endParaRPr sz="1100" b="1" u="sng" dirty="0">
                        <a:latin typeface="Spectral"/>
                        <a:ea typeface="Spectral"/>
                        <a:cs typeface="Spectral"/>
                        <a:sym typeface="Spectral"/>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b="1" u="sng" dirty="0">
                          <a:latin typeface="Spectral"/>
                          <a:ea typeface="Spectral"/>
                          <a:cs typeface="Spectral"/>
                          <a:sym typeface="Spectral"/>
                        </a:rPr>
                        <a:t>Description</a:t>
                      </a:r>
                      <a:endParaRPr sz="1100" b="1" u="sng" dirty="0">
                        <a:latin typeface="Spectral"/>
                        <a:ea typeface="Spectral"/>
                        <a:cs typeface="Spectral"/>
                        <a:sym typeface="Spectral"/>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407300">
                <a:tc>
                  <a:txBody>
                    <a:bodyPr/>
                    <a:lstStyle/>
                    <a:p>
                      <a:pPr marL="0" lvl="0" indent="0" algn="l" rtl="0">
                        <a:lnSpc>
                          <a:spcPct val="115000"/>
                        </a:lnSpc>
                        <a:spcBef>
                          <a:spcPts val="0"/>
                        </a:spcBef>
                        <a:spcAft>
                          <a:spcPts val="0"/>
                        </a:spcAft>
                        <a:buNone/>
                      </a:pPr>
                      <a:r>
                        <a:rPr lang="en" sz="1000" b="1" dirty="0">
                          <a:latin typeface="Spectral"/>
                          <a:ea typeface="Spectral"/>
                          <a:cs typeface="Spectral"/>
                          <a:sym typeface="Spectral"/>
                        </a:rPr>
                        <a:t>Critique d'art</a:t>
                      </a:r>
                      <a:endParaRPr sz="1000" b="1" dirty="0">
                        <a:latin typeface="Spectral"/>
                        <a:ea typeface="Spectral"/>
                        <a:cs typeface="Spectral"/>
                        <a:sym typeface="Spectral"/>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Spectral"/>
                          <a:ea typeface="Spectral"/>
                          <a:cs typeface="Spectral"/>
                          <a:sym typeface="Spectral"/>
                        </a:rPr>
                        <a:t>Contenus Web et blogs proposant des analyses et des évaluations critiques d'œuvres d'art.</a:t>
                      </a:r>
                      <a:endParaRPr sz="1000">
                        <a:latin typeface="Spectral"/>
                        <a:ea typeface="Spectral"/>
                        <a:cs typeface="Spectral"/>
                        <a:sym typeface="Spectral"/>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407300">
                <a:tc>
                  <a:txBody>
                    <a:bodyPr/>
                    <a:lstStyle/>
                    <a:p>
                      <a:pPr marL="0" lvl="0" indent="0" algn="l" rtl="0">
                        <a:lnSpc>
                          <a:spcPct val="115000"/>
                        </a:lnSpc>
                        <a:spcBef>
                          <a:spcPts val="0"/>
                        </a:spcBef>
                        <a:spcAft>
                          <a:spcPts val="0"/>
                        </a:spcAft>
                        <a:buNone/>
                      </a:pPr>
                      <a:r>
                        <a:rPr lang="en" sz="1000" b="1">
                          <a:latin typeface="Spectral"/>
                          <a:ea typeface="Spectral"/>
                          <a:cs typeface="Spectral"/>
                          <a:sym typeface="Spectral"/>
                        </a:rPr>
                        <a:t>Salons et événements artistiques</a:t>
                      </a:r>
                      <a:endParaRPr sz="1000" b="1">
                        <a:latin typeface="Spectral"/>
                        <a:ea typeface="Spectral"/>
                        <a:cs typeface="Spectral"/>
                        <a:sym typeface="Spectral"/>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Spectral"/>
                          <a:ea typeface="Spectral"/>
                          <a:cs typeface="Spectral"/>
                          <a:sym typeface="Spectral"/>
                        </a:rPr>
                        <a:t>Salons et événements internationaux spécialisés dans l'exposition et la vente d'œuvres d'art.</a:t>
                      </a:r>
                      <a:endParaRPr sz="1000">
                        <a:latin typeface="Spectral"/>
                        <a:ea typeface="Spectral"/>
                        <a:cs typeface="Spectral"/>
                        <a:sym typeface="Spectral"/>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224000">
                <a:tc>
                  <a:txBody>
                    <a:bodyPr/>
                    <a:lstStyle/>
                    <a:p>
                      <a:pPr marL="0" lvl="0" indent="0" algn="l" rtl="0">
                        <a:lnSpc>
                          <a:spcPct val="115000"/>
                        </a:lnSpc>
                        <a:spcBef>
                          <a:spcPts val="0"/>
                        </a:spcBef>
                        <a:spcAft>
                          <a:spcPts val="0"/>
                        </a:spcAft>
                        <a:buNone/>
                      </a:pPr>
                      <a:r>
                        <a:rPr lang="en" sz="1000" b="1">
                          <a:latin typeface="Spectral"/>
                          <a:ea typeface="Spectral"/>
                          <a:cs typeface="Spectral"/>
                          <a:sym typeface="Spectral"/>
                        </a:rPr>
                        <a:t>Galeries d'art</a:t>
                      </a:r>
                      <a:endParaRPr sz="1000" b="1">
                        <a:latin typeface="Spectral"/>
                        <a:ea typeface="Spectral"/>
                        <a:cs typeface="Spectral"/>
                        <a:sym typeface="Spectral"/>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Spectral"/>
                          <a:ea typeface="Spectral"/>
                          <a:cs typeface="Spectral"/>
                          <a:sym typeface="Spectral"/>
                        </a:rPr>
                        <a:t>Galeries d'art, expositions et marchands d'art.</a:t>
                      </a:r>
                      <a:endParaRPr sz="1000">
                        <a:latin typeface="Spectral"/>
                        <a:ea typeface="Spectral"/>
                        <a:cs typeface="Spectral"/>
                        <a:sym typeface="Spectral"/>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408800">
                <a:tc>
                  <a:txBody>
                    <a:bodyPr/>
                    <a:lstStyle/>
                    <a:p>
                      <a:pPr marL="0" lvl="0" indent="0" algn="l" rtl="0">
                        <a:lnSpc>
                          <a:spcPct val="115000"/>
                        </a:lnSpc>
                        <a:spcBef>
                          <a:spcPts val="0"/>
                        </a:spcBef>
                        <a:spcAft>
                          <a:spcPts val="0"/>
                        </a:spcAft>
                        <a:buNone/>
                      </a:pPr>
                      <a:r>
                        <a:rPr lang="en" sz="1000" b="1" dirty="0">
                          <a:latin typeface="Spectral"/>
                          <a:ea typeface="Spectral"/>
                          <a:cs typeface="Spectral"/>
                          <a:sym typeface="Spectral"/>
                        </a:rPr>
                        <a:t>Histoire de l'art/Recherche</a:t>
                      </a:r>
                      <a:endParaRPr sz="1000" b="1" dirty="0">
                        <a:latin typeface="Spectral"/>
                        <a:ea typeface="Spectral"/>
                        <a:cs typeface="Spectral"/>
                        <a:sym typeface="Spectral"/>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Spectral"/>
                          <a:ea typeface="Spectral"/>
                          <a:cs typeface="Spectral"/>
                          <a:sym typeface="Spectral"/>
                        </a:rPr>
                        <a:t>Ressources Web et documentation relatives à l'étude de l'art et à la recherche en histoire de l'art.</a:t>
                      </a:r>
                      <a:endParaRPr sz="1000">
                        <a:latin typeface="Spectral"/>
                        <a:ea typeface="Spectral"/>
                        <a:cs typeface="Spectral"/>
                        <a:sym typeface="Spectral"/>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407300">
                <a:tc>
                  <a:txBody>
                    <a:bodyPr/>
                    <a:lstStyle/>
                    <a:p>
                      <a:pPr marL="0" lvl="0" indent="0" algn="l" rtl="0">
                        <a:lnSpc>
                          <a:spcPct val="115000"/>
                        </a:lnSpc>
                        <a:spcBef>
                          <a:spcPts val="0"/>
                        </a:spcBef>
                        <a:spcAft>
                          <a:spcPts val="0"/>
                        </a:spcAft>
                        <a:buNone/>
                      </a:pPr>
                      <a:r>
                        <a:rPr lang="en" sz="1000" b="1" dirty="0">
                          <a:latin typeface="Spectral"/>
                          <a:ea typeface="Spectral"/>
                          <a:cs typeface="Spectral"/>
                          <a:sym typeface="Spectral"/>
                        </a:rPr>
                        <a:t>Sites web d'artistes</a:t>
                      </a:r>
                      <a:endParaRPr sz="1000" b="1" dirty="0">
                        <a:latin typeface="Spectral"/>
                        <a:ea typeface="Spectral"/>
                        <a:cs typeface="Spectral"/>
                        <a:sym typeface="Spectral"/>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dirty="0">
                          <a:latin typeface="Spectral"/>
                          <a:ea typeface="Spectral"/>
                          <a:cs typeface="Spectral"/>
                          <a:sym typeface="Spectral"/>
                        </a:rPr>
                        <a:t>Sites web créés par des artistes individuels et/ou leurs ayants droit pour présenter leurs œuvres et leurs biographies.</a:t>
                      </a:r>
                      <a:endParaRPr sz="1000" dirty="0">
                        <a:latin typeface="Spectral"/>
                        <a:ea typeface="Spectral"/>
                        <a:cs typeface="Spectral"/>
                        <a:sym typeface="Spectral"/>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407300">
                <a:tc>
                  <a:txBody>
                    <a:bodyPr/>
                    <a:lstStyle/>
                    <a:p>
                      <a:pPr marL="0" lvl="0" indent="0" algn="l" rtl="0">
                        <a:lnSpc>
                          <a:spcPct val="115000"/>
                        </a:lnSpc>
                        <a:spcBef>
                          <a:spcPts val="0"/>
                        </a:spcBef>
                        <a:spcAft>
                          <a:spcPts val="0"/>
                        </a:spcAft>
                        <a:buNone/>
                      </a:pPr>
                      <a:r>
                        <a:rPr lang="en" sz="1000" b="1">
                          <a:latin typeface="Spectral"/>
                          <a:ea typeface="Spectral"/>
                          <a:cs typeface="Spectral"/>
                          <a:sym typeface="Spectral"/>
                        </a:rPr>
                        <a:t>Éducation artistique</a:t>
                      </a:r>
                      <a:endParaRPr sz="1000" b="1">
                        <a:latin typeface="Spectral"/>
                        <a:ea typeface="Spectral"/>
                        <a:cs typeface="Spectral"/>
                        <a:sym typeface="Spectral"/>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dirty="0">
                          <a:latin typeface="Spectral"/>
                          <a:ea typeface="Spectral"/>
                          <a:cs typeface="Spectral"/>
                          <a:sym typeface="Spectral"/>
                        </a:rPr>
                        <a:t>Supports pédagogiques et programmes en ligne destinés aux artistes.</a:t>
                      </a:r>
                      <a:endParaRPr sz="1000" dirty="0">
                        <a:latin typeface="Spectral"/>
                        <a:ea typeface="Spectral"/>
                        <a:cs typeface="Spectral"/>
                        <a:sym typeface="Spectral"/>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407300">
                <a:tc>
                  <a:txBody>
                    <a:bodyPr/>
                    <a:lstStyle/>
                    <a:p>
                      <a:pPr marL="0" lvl="0" indent="0" algn="l" rtl="0">
                        <a:lnSpc>
                          <a:spcPct val="115000"/>
                        </a:lnSpc>
                        <a:spcBef>
                          <a:spcPts val="0"/>
                        </a:spcBef>
                        <a:spcAft>
                          <a:spcPts val="0"/>
                        </a:spcAft>
                        <a:buNone/>
                      </a:pPr>
                      <a:r>
                        <a:rPr lang="en" sz="1000" b="1">
                          <a:latin typeface="Spectral"/>
                          <a:ea typeface="Spectral"/>
                          <a:cs typeface="Spectral"/>
                          <a:sym typeface="Spectral"/>
                        </a:rPr>
                        <a:t>Organisations artistiques</a:t>
                      </a:r>
                      <a:endParaRPr sz="1000" b="1">
                        <a:latin typeface="Spectral"/>
                        <a:ea typeface="Spectral"/>
                        <a:cs typeface="Spectral"/>
                        <a:sym typeface="Spectral"/>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Spectral"/>
                          <a:ea typeface="Spectral"/>
                          <a:cs typeface="Spectral"/>
                          <a:sym typeface="Spectral"/>
                        </a:rPr>
                        <a:t>Organisations, musées et centres gérés par des artistes qui se consacrent aux arts communautaires et à l'autonomisation.</a:t>
                      </a:r>
                      <a:endParaRPr sz="1000">
                        <a:latin typeface="Spectral"/>
                        <a:ea typeface="Spectral"/>
                        <a:cs typeface="Spectral"/>
                        <a:sym typeface="Spectral"/>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231150">
                <a:tc>
                  <a:txBody>
                    <a:bodyPr/>
                    <a:lstStyle/>
                    <a:p>
                      <a:pPr marL="0" lvl="0" indent="0" algn="l" rtl="0">
                        <a:lnSpc>
                          <a:spcPct val="115000"/>
                        </a:lnSpc>
                        <a:spcBef>
                          <a:spcPts val="0"/>
                        </a:spcBef>
                        <a:spcAft>
                          <a:spcPts val="0"/>
                        </a:spcAft>
                        <a:buNone/>
                      </a:pPr>
                      <a:r>
                        <a:rPr lang="en" sz="1000" b="1">
                          <a:latin typeface="Spectral"/>
                          <a:ea typeface="Spectral"/>
                          <a:cs typeface="Spectral"/>
                          <a:sym typeface="Spectral"/>
                        </a:rPr>
                        <a:t>Maisons de vente aux enchères</a:t>
                      </a:r>
                      <a:endParaRPr sz="1000" b="1">
                        <a:latin typeface="Spectral"/>
                        <a:ea typeface="Spectral"/>
                        <a:cs typeface="Spectral"/>
                        <a:sym typeface="Spectral"/>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dirty="0">
                          <a:latin typeface="Spectral"/>
                          <a:ea typeface="Spectral"/>
                          <a:cs typeface="Spectral"/>
                          <a:sym typeface="Spectral"/>
                        </a:rPr>
                        <a:t>Maisons de vente aux enchères et catalogues spécialisés dans les arts.</a:t>
                      </a:r>
                      <a:endParaRPr sz="1000" dirty="0">
                        <a:latin typeface="Spectral"/>
                        <a:ea typeface="Spectral"/>
                        <a:cs typeface="Spectral"/>
                        <a:sym typeface="Spectral"/>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pic>
        <p:nvPicPr>
          <p:cNvPr id="147" name="Google Shape;147;p21"/>
          <p:cNvPicPr preferRelativeResize="0"/>
          <p:nvPr/>
        </p:nvPicPr>
        <p:blipFill>
          <a:blip r:embed="rId4">
            <a:alphaModFix/>
          </a:blip>
          <a:stretch>
            <a:fillRect/>
          </a:stretch>
        </p:blipFill>
        <p:spPr>
          <a:xfrm>
            <a:off x="5695300" y="1621936"/>
            <a:ext cx="2586825" cy="2168591"/>
          </a:xfrm>
          <a:prstGeom prst="rect">
            <a:avLst/>
          </a:prstGeom>
          <a:noFill/>
          <a:ln>
            <a:noFill/>
          </a:ln>
          <a:effectLst>
            <a:outerShdw blurRad="300038"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1446</Words>
  <Application>Microsoft Office PowerPoint</Application>
  <PresentationFormat>On-screen Show (16:9)</PresentationFormat>
  <Paragraphs>131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Open Sans</vt:lpstr>
      <vt:lpstr>Calibri</vt:lpstr>
      <vt:lpstr>Spectral</vt:lpstr>
      <vt:lpstr>Arial</vt:lpstr>
      <vt:lpstr>Roboto</vt:lpstr>
      <vt:lpstr>Simple Light</vt:lpstr>
      <vt:lpstr>La préservation numérique axée sur la communauté avec Internet Archive  Julieann Mercer Sarah Beth Seymore</vt:lpstr>
      <vt:lpstr>PowerPoint Presentation</vt:lpstr>
      <vt:lpstr>PowerPoint Presentation</vt:lpstr>
      <vt:lpstr>Services et outils d'Internet Archive </vt:lpstr>
      <vt:lpstr>Programmes communautaires de l'Internet Archive</vt:lpstr>
      <vt:lpstr>Programmes communautaires de l'Internet Archive</vt:lpstr>
      <vt:lpstr>Collaborative ART Archive (CARTA)</vt:lpstr>
      <vt:lpstr>PowerPoint Presentation</vt:lpstr>
      <vt:lpstr>PowerPoint Presentation</vt:lpstr>
      <vt:lpstr>PowerPoint Presentation</vt:lpstr>
      <vt:lpstr>Procédure de désignation collective</vt:lpstr>
      <vt:lpstr>PowerPoint Presentation</vt:lpstr>
      <vt:lpstr>PowerPoint Presentation</vt:lpstr>
      <vt:lpstr>PowerPoint Presentation</vt:lpstr>
      <vt:lpstr>Community Webs comprend…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keywords>, docId:700D2007A996F19AE69176BB8E502CB1</cp:keywords>
  <cp:lastModifiedBy>Justine Ruffinetto</cp:lastModifiedBy>
  <cp:revision>1</cp:revision>
  <dcterms:modified xsi:type="dcterms:W3CDTF">2026-05-07T20:08:09Z</dcterms:modified>
</cp:coreProperties>
</file>