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oboto"/>
      <p:regular r:id="rId26"/>
      <p:bold r:id="rId27"/>
      <p:italic r:id="rId28"/>
      <p:boldItalic r:id="rId29"/>
    </p:embeddedFont>
    <p:embeddedFont>
      <p:font typeface="Spectral"/>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3C3AD15-7150-42E8-ACC4-776122860BA6}">
  <a:tblStyle styleId="{83C3AD15-7150-42E8-ACC4-776122860BA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slide" Target="slides/slide19.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pectral-bold.fntdata"/><Relationship Id="rId30" Type="http://schemas.openxmlformats.org/officeDocument/2006/relationships/font" Target="fonts/Spectral-regular.fntdata"/><Relationship Id="rId11" Type="http://schemas.openxmlformats.org/officeDocument/2006/relationships/slide" Target="slides/slide5.xml"/><Relationship Id="rId33" Type="http://schemas.openxmlformats.org/officeDocument/2006/relationships/font" Target="fonts/Spectral-boldItalic.fntdata"/><Relationship Id="rId10" Type="http://schemas.openxmlformats.org/officeDocument/2006/relationships/slide" Target="slides/slide4.xml"/><Relationship Id="rId32" Type="http://schemas.openxmlformats.org/officeDocument/2006/relationships/font" Target="fonts/Spectral-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86ede8c152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386ede8c152_0_2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86ede8c152_0_6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386ede8c152_0_6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86ede8c152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386ede8c152_0_5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db30e3459f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3db30e3459f_0_1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86ede8c152_0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386ede8c152_0_6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86ede8c152_0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386ede8c152_0_6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86ede8c152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386ede8c152_0_6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deb8b2dd7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3deb8b2dd75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86ede8c152_0_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386ede8c152_0_6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86ede8c152_0_6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386ede8c152_0_6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86ede8c152_0_6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386ede8c152_0_6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86ede8c152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386ede8c152_0_5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e6b414b20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3e6b414b20e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86ede8c152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386ede8c152_0_5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86ede8c152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g386ede8c152_0_5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86ede8c152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386ede8c152_0_5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86ede8c152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386ede8c152_0_5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86ede8c152_0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386ede8c152_0_5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86ede8c152_0_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386ede8c152_0_5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2.jpg"/><Relationship Id="rId4" Type="http://schemas.openxmlformats.org/officeDocument/2006/relationships/image" Target="../media/image5.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2.jpg"/><Relationship Id="rId4" Type="http://schemas.openxmlformats.org/officeDocument/2006/relationships/image" Target="../media/image15.png"/><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2.jp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2.jpg"/><Relationship Id="rId4"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2.jpg"/><Relationship Id="rId4" Type="http://schemas.openxmlformats.org/officeDocument/2006/relationships/image" Target="../media/image21.gif"/><Relationship Id="rId10" Type="http://schemas.openxmlformats.org/officeDocument/2006/relationships/image" Target="../media/image31.gif"/><Relationship Id="rId9" Type="http://schemas.openxmlformats.org/officeDocument/2006/relationships/image" Target="../media/image29.gif"/><Relationship Id="rId5" Type="http://schemas.openxmlformats.org/officeDocument/2006/relationships/image" Target="../media/image23.gif"/><Relationship Id="rId6" Type="http://schemas.openxmlformats.org/officeDocument/2006/relationships/image" Target="../media/image24.gif"/><Relationship Id="rId7" Type="http://schemas.openxmlformats.org/officeDocument/2006/relationships/image" Target="../media/image28.gif"/><Relationship Id="rId8" Type="http://schemas.openxmlformats.org/officeDocument/2006/relationships/image" Target="../media/image26.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2.jp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2.jpg"/><Relationship Id="rId4" Type="http://schemas.openxmlformats.org/officeDocument/2006/relationships/image" Target="../media/image12.png"/><Relationship Id="rId5" Type="http://schemas.openxmlformats.org/officeDocument/2006/relationships/image" Target="../media/image25.png"/><Relationship Id="rId6" Type="http://schemas.openxmlformats.org/officeDocument/2006/relationships/image" Target="../media/image3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2.jpg"/><Relationship Id="rId4" Type="http://schemas.openxmlformats.org/officeDocument/2006/relationships/image" Target="../media/image32.png"/><Relationship Id="rId5"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2.jpg"/><Relationship Id="rId4" Type="http://schemas.openxmlformats.org/officeDocument/2006/relationships/hyperlink" Target="mailto:sarahbeth@archive.org" TargetMode="External"/><Relationship Id="rId5" Type="http://schemas.openxmlformats.org/officeDocument/2006/relationships/hyperlink" Target="mailto:julieann@archiv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2.jpg"/><Relationship Id="rId4"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hyperlink" Target="https://native-land.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2.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2.jpg"/><Relationship Id="rId4" Type="http://schemas.openxmlformats.org/officeDocument/2006/relationships/image" Target="../media/image12.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2.jpg"/><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9.png"/><Relationship Id="rId5"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2.jpg"/><Relationship Id="rId4" Type="http://schemas.openxmlformats.org/officeDocument/2006/relationships/hyperlink" Target="https://carta.archive-it.org/" TargetMode="External"/><Relationship Id="rId5" Type="http://schemas.openxmlformats.org/officeDocument/2006/relationships/image" Target="../media/image3.jpg"/><Relationship Id="rId6" Type="http://schemas.openxmlformats.org/officeDocument/2006/relationships/image" Target="../media/image33.jpg"/><Relationship Id="rId7"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2.jpg"/><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grpSp>
        <p:nvGrpSpPr>
          <p:cNvPr id="54" name="Google Shape;54;p13"/>
          <p:cNvGrpSpPr/>
          <p:nvPr/>
        </p:nvGrpSpPr>
        <p:grpSpPr>
          <a:xfrm>
            <a:off x="551400" y="497200"/>
            <a:ext cx="8041187" cy="4113275"/>
            <a:chOff x="0" y="-38100"/>
            <a:chExt cx="4274726" cy="2186517"/>
          </a:xfrm>
        </p:grpSpPr>
        <p:sp>
          <p:nvSpPr>
            <p:cNvPr id="55" name="Google Shape;55;p13"/>
            <p:cNvSpPr/>
            <p:nvPr/>
          </p:nvSpPr>
          <p:spPr>
            <a:xfrm>
              <a:off x="0" y="-19050"/>
              <a:ext cx="4274726" cy="2167467"/>
            </a:xfrm>
            <a:custGeom>
              <a:rect b="b" l="l" r="r" t="t"/>
              <a:pathLst>
                <a:path extrusionOk="0" h="2167467" w="4274726">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anchorCtr="0" anchor="ctr" bIns="68275" lIns="68275" spcFirstLastPara="1" rIns="68275" wrap="square" tIns="68275">
              <a:noAutofit/>
            </a:bodyPr>
            <a:lstStyle/>
            <a:p>
              <a:pPr indent="0" lvl="0" marL="0" rtl="0" algn="l">
                <a:spcBef>
                  <a:spcPts val="0"/>
                </a:spcBef>
                <a:spcAft>
                  <a:spcPts val="0"/>
                </a:spcAft>
                <a:buNone/>
              </a:pPr>
              <a:r>
                <a:t/>
              </a:r>
              <a:endParaRPr/>
            </a:p>
          </p:txBody>
        </p:sp>
        <p:sp>
          <p:nvSpPr>
            <p:cNvPr id="56" name="Google Shape;56;p13"/>
            <p:cNvSpPr txBox="1"/>
            <p:nvPr/>
          </p:nvSpPr>
          <p:spPr>
            <a:xfrm>
              <a:off x="0" y="-38100"/>
              <a:ext cx="812700" cy="850800"/>
            </a:xfrm>
            <a:prstGeom prst="rect">
              <a:avLst/>
            </a:prstGeom>
            <a:noFill/>
            <a:ln>
              <a:noFill/>
            </a:ln>
          </p:spPr>
          <p:txBody>
            <a:bodyPr anchorCtr="0" anchor="ctr" bIns="37950" lIns="37950" spcFirstLastPara="1" rIns="37950" wrap="square" tIns="37950">
              <a:noAutofit/>
            </a:bodyPr>
            <a:lstStyle/>
            <a:p>
              <a:pPr indent="0" lvl="0" marL="0" marR="0" rtl="0" algn="ctr">
                <a:lnSpc>
                  <a:spcPct val="147722"/>
                </a:lnSpc>
                <a:spcBef>
                  <a:spcPts val="0"/>
                </a:spcBef>
                <a:spcAft>
                  <a:spcPts val="0"/>
                </a:spcAft>
                <a:buNone/>
              </a:pPr>
              <a:r>
                <a:t/>
              </a:r>
              <a:endParaRPr b="0" i="0" sz="1344" u="none" cap="none" strike="noStrike">
                <a:solidFill>
                  <a:schemeClr val="dk1"/>
                </a:solidFill>
                <a:latin typeface="Calibri"/>
                <a:ea typeface="Calibri"/>
                <a:cs typeface="Calibri"/>
                <a:sym typeface="Calibri"/>
              </a:endParaRPr>
            </a:p>
          </p:txBody>
        </p:sp>
      </p:grpSp>
      <p:sp>
        <p:nvSpPr>
          <p:cNvPr id="57" name="Google Shape;57;p13"/>
          <p:cNvSpPr txBox="1"/>
          <p:nvPr>
            <p:ph idx="4294967295" type="ctrTitle"/>
          </p:nvPr>
        </p:nvSpPr>
        <p:spPr>
          <a:xfrm>
            <a:off x="551388" y="810050"/>
            <a:ext cx="8041200" cy="2521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200">
                <a:latin typeface="Spectral"/>
                <a:ea typeface="Spectral"/>
                <a:cs typeface="Spectral"/>
                <a:sym typeface="Spectral"/>
              </a:rPr>
              <a:t>Community-Centred Digital Preservation with the Internet Archive</a:t>
            </a:r>
            <a:endParaRPr sz="3200">
              <a:latin typeface="Spectral"/>
              <a:ea typeface="Spectral"/>
              <a:cs typeface="Spectral"/>
              <a:sym typeface="Spectral"/>
            </a:endParaRPr>
          </a:p>
          <a:p>
            <a:pPr indent="0" lvl="0" marL="0" rtl="0" algn="ctr">
              <a:spcBef>
                <a:spcPts val="0"/>
              </a:spcBef>
              <a:spcAft>
                <a:spcPts val="0"/>
              </a:spcAft>
              <a:buNone/>
            </a:pPr>
            <a:r>
              <a:t/>
            </a:r>
            <a:endParaRPr sz="3200">
              <a:latin typeface="Spectral"/>
              <a:ea typeface="Spectral"/>
              <a:cs typeface="Spectral"/>
              <a:sym typeface="Spectral"/>
            </a:endParaRPr>
          </a:p>
          <a:p>
            <a:pPr indent="0" lvl="0" marL="0" rtl="0" algn="ctr">
              <a:spcBef>
                <a:spcPts val="0"/>
              </a:spcBef>
              <a:spcAft>
                <a:spcPts val="0"/>
              </a:spcAft>
              <a:buNone/>
            </a:pPr>
            <a:r>
              <a:rPr lang="en" sz="2000">
                <a:latin typeface="Spectral"/>
                <a:ea typeface="Spectral"/>
                <a:cs typeface="Spectral"/>
                <a:sym typeface="Spectral"/>
              </a:rPr>
              <a:t>Julieann Mercer</a:t>
            </a:r>
            <a:endParaRPr sz="2000">
              <a:latin typeface="Spectral"/>
              <a:ea typeface="Spectral"/>
              <a:cs typeface="Spectral"/>
              <a:sym typeface="Spectral"/>
            </a:endParaRPr>
          </a:p>
          <a:p>
            <a:pPr indent="0" lvl="0" marL="0" rtl="0" algn="ctr">
              <a:spcBef>
                <a:spcPts val="0"/>
              </a:spcBef>
              <a:spcAft>
                <a:spcPts val="0"/>
              </a:spcAft>
              <a:buNone/>
            </a:pPr>
            <a:r>
              <a:rPr lang="en" sz="2000">
                <a:latin typeface="Spectral"/>
                <a:ea typeface="Spectral"/>
                <a:cs typeface="Spectral"/>
                <a:sym typeface="Spectral"/>
              </a:rPr>
              <a:t>Sarah Beth Seymore</a:t>
            </a:r>
            <a:endParaRPr sz="2000">
              <a:latin typeface="Spectral"/>
              <a:ea typeface="Spectral"/>
              <a:cs typeface="Spectral"/>
              <a:sym typeface="Spectral"/>
            </a:endParaRPr>
          </a:p>
        </p:txBody>
      </p:sp>
      <p:pic>
        <p:nvPicPr>
          <p:cNvPr id="58" name="Google Shape;58;p13" title="Internet_Archive_logo_Black_Transparent (1).png"/>
          <p:cNvPicPr preferRelativeResize="0"/>
          <p:nvPr/>
        </p:nvPicPr>
        <p:blipFill>
          <a:blip r:embed="rId4">
            <a:alphaModFix/>
          </a:blip>
          <a:stretch>
            <a:fillRect/>
          </a:stretch>
        </p:blipFill>
        <p:spPr>
          <a:xfrm>
            <a:off x="3179450" y="3359038"/>
            <a:ext cx="1039024" cy="1010051"/>
          </a:xfrm>
          <a:prstGeom prst="rect">
            <a:avLst/>
          </a:prstGeom>
          <a:noFill/>
          <a:ln>
            <a:noFill/>
          </a:ln>
        </p:spPr>
      </p:pic>
      <p:pic>
        <p:nvPicPr>
          <p:cNvPr id="59" name="Google Shape;59;p13" title="Internet Archive Canada - logo - stacked(for website).png"/>
          <p:cNvPicPr preferRelativeResize="0"/>
          <p:nvPr/>
        </p:nvPicPr>
        <p:blipFill>
          <a:blip r:embed="rId5">
            <a:alphaModFix/>
          </a:blip>
          <a:stretch>
            <a:fillRect/>
          </a:stretch>
        </p:blipFill>
        <p:spPr>
          <a:xfrm>
            <a:off x="4572000" y="3359050"/>
            <a:ext cx="1349275" cy="1010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grpSp>
        <p:nvGrpSpPr>
          <p:cNvPr id="152" name="Google Shape;152;p22"/>
          <p:cNvGrpSpPr/>
          <p:nvPr/>
        </p:nvGrpSpPr>
        <p:grpSpPr>
          <a:xfrm>
            <a:off x="551400" y="533036"/>
            <a:ext cx="8041187" cy="4077439"/>
            <a:chOff x="0" y="-19050"/>
            <a:chExt cx="4274726" cy="2167467"/>
          </a:xfrm>
        </p:grpSpPr>
        <p:sp>
          <p:nvSpPr>
            <p:cNvPr id="153" name="Google Shape;153;p22"/>
            <p:cNvSpPr/>
            <p:nvPr/>
          </p:nvSpPr>
          <p:spPr>
            <a:xfrm>
              <a:off x="0" y="-19050"/>
              <a:ext cx="4274726" cy="2167467"/>
            </a:xfrm>
            <a:custGeom>
              <a:rect b="b" l="l" r="r" t="t"/>
              <a:pathLst>
                <a:path extrusionOk="0" h="2167467" w="4274726">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anchorCtr="0" anchor="ctr" bIns="68275" lIns="68275" spcFirstLastPara="1" rIns="68275" wrap="square" tIns="68275">
              <a:noAutofit/>
            </a:bodyPr>
            <a:lstStyle/>
            <a:p>
              <a:pPr indent="0" lvl="0" marL="0" rtl="0" algn="l">
                <a:spcBef>
                  <a:spcPts val="0"/>
                </a:spcBef>
                <a:spcAft>
                  <a:spcPts val="0"/>
                </a:spcAft>
                <a:buNone/>
              </a:pPr>
              <a:r>
                <a:t/>
              </a:r>
              <a:endParaRPr/>
            </a:p>
          </p:txBody>
        </p:sp>
        <p:sp>
          <p:nvSpPr>
            <p:cNvPr id="154" name="Google Shape;154;p22"/>
            <p:cNvSpPr txBox="1"/>
            <p:nvPr/>
          </p:nvSpPr>
          <p:spPr>
            <a:xfrm>
              <a:off x="178406" y="406145"/>
              <a:ext cx="1542900" cy="1561200"/>
            </a:xfrm>
            <a:prstGeom prst="rect">
              <a:avLst/>
            </a:prstGeom>
            <a:noFill/>
            <a:ln>
              <a:noFill/>
            </a:ln>
          </p:spPr>
          <p:txBody>
            <a:bodyPr anchorCtr="0" anchor="ctr" bIns="37950" lIns="37950" spcFirstLastPara="1" rIns="37950" wrap="square" tIns="37950">
              <a:noAutofit/>
            </a:bodyPr>
            <a:lstStyle/>
            <a:p>
              <a:pPr indent="-313960" lvl="0" marL="457200" marR="0" rtl="0" algn="l">
                <a:lnSpc>
                  <a:spcPct val="147722"/>
                </a:lnSpc>
                <a:spcBef>
                  <a:spcPts val="0"/>
                </a:spcBef>
                <a:spcAft>
                  <a:spcPts val="0"/>
                </a:spcAft>
                <a:buClr>
                  <a:schemeClr val="dk1"/>
                </a:buClr>
                <a:buSzPts val="1344"/>
                <a:buFont typeface="Spectral"/>
                <a:buChar char="●"/>
              </a:pPr>
              <a:r>
                <a:rPr lang="en" sz="1344">
                  <a:solidFill>
                    <a:schemeClr val="dk1"/>
                  </a:solidFill>
                  <a:latin typeface="Spectral"/>
                  <a:ea typeface="Spectral"/>
                  <a:cs typeface="Spectral"/>
                  <a:sym typeface="Spectral"/>
                </a:rPr>
                <a:t>Enhance the discoverability of preserved CARTA websites</a:t>
              </a:r>
              <a:endParaRPr sz="1344">
                <a:solidFill>
                  <a:schemeClr val="dk1"/>
                </a:solidFill>
                <a:latin typeface="Spectral"/>
                <a:ea typeface="Spectral"/>
                <a:cs typeface="Spectral"/>
                <a:sym typeface="Spectral"/>
              </a:endParaRPr>
            </a:p>
            <a:p>
              <a:pPr indent="-313960" lvl="0" marL="457200" marR="0" rtl="0" algn="l">
                <a:lnSpc>
                  <a:spcPct val="147722"/>
                </a:lnSpc>
                <a:spcBef>
                  <a:spcPts val="0"/>
                </a:spcBef>
                <a:spcAft>
                  <a:spcPts val="0"/>
                </a:spcAft>
                <a:buClr>
                  <a:schemeClr val="dk1"/>
                </a:buClr>
                <a:buSzPts val="1344"/>
                <a:buFont typeface="Spectral"/>
                <a:buChar char="●"/>
              </a:pPr>
              <a:r>
                <a:rPr lang="en" sz="1344">
                  <a:solidFill>
                    <a:schemeClr val="dk1"/>
                  </a:solidFill>
                  <a:latin typeface="Spectral"/>
                  <a:ea typeface="Spectral"/>
                  <a:cs typeface="Spectral"/>
                  <a:sym typeface="Spectral"/>
                </a:rPr>
                <a:t>Metadata updates include website descriptions, subject terms, and geographic information</a:t>
              </a:r>
              <a:endParaRPr sz="1344">
                <a:solidFill>
                  <a:schemeClr val="dk1"/>
                </a:solidFill>
                <a:latin typeface="Spectral"/>
                <a:ea typeface="Spectral"/>
                <a:cs typeface="Spectral"/>
                <a:sym typeface="Spectral"/>
              </a:endParaRPr>
            </a:p>
            <a:p>
              <a:pPr indent="-313960" lvl="0" marL="457200" marR="0" rtl="0" algn="l">
                <a:lnSpc>
                  <a:spcPct val="147722"/>
                </a:lnSpc>
                <a:spcBef>
                  <a:spcPts val="0"/>
                </a:spcBef>
                <a:spcAft>
                  <a:spcPts val="0"/>
                </a:spcAft>
                <a:buClr>
                  <a:schemeClr val="dk1"/>
                </a:buClr>
                <a:buSzPts val="1344"/>
                <a:buFont typeface="Spectral"/>
                <a:buChar char="●"/>
              </a:pPr>
              <a:r>
                <a:rPr lang="en" sz="1344">
                  <a:solidFill>
                    <a:schemeClr val="dk1"/>
                  </a:solidFill>
                  <a:latin typeface="Spectral"/>
                  <a:ea typeface="Spectral"/>
                  <a:cs typeface="Spectral"/>
                  <a:sym typeface="Spectral"/>
                </a:rPr>
                <a:t>Internships</a:t>
              </a:r>
              <a:r>
                <a:rPr lang="en" sz="1344">
                  <a:solidFill>
                    <a:schemeClr val="dk1"/>
                  </a:solidFill>
                  <a:latin typeface="Spectral"/>
                  <a:ea typeface="Spectral"/>
                  <a:cs typeface="Spectral"/>
                  <a:sym typeface="Spectral"/>
                </a:rPr>
                <a:t>: over 300 websites updated so far!  </a:t>
              </a:r>
              <a:endParaRPr sz="1344">
                <a:solidFill>
                  <a:schemeClr val="dk1"/>
                </a:solidFill>
                <a:latin typeface="Spectral"/>
                <a:ea typeface="Spectral"/>
                <a:cs typeface="Spectral"/>
                <a:sym typeface="Spectral"/>
              </a:endParaRPr>
            </a:p>
          </p:txBody>
        </p:sp>
      </p:grpSp>
      <p:sp>
        <p:nvSpPr>
          <p:cNvPr id="155" name="Google Shape;155;p22"/>
          <p:cNvSpPr txBox="1"/>
          <p:nvPr/>
        </p:nvSpPr>
        <p:spPr>
          <a:xfrm>
            <a:off x="1252800" y="660900"/>
            <a:ext cx="3656100" cy="52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200">
                <a:solidFill>
                  <a:schemeClr val="dk1"/>
                </a:solidFill>
                <a:latin typeface="Spectral"/>
                <a:ea typeface="Spectral"/>
                <a:cs typeface="Spectral"/>
                <a:sym typeface="Spectral"/>
              </a:rPr>
              <a:t>Metadata Remediation Project </a:t>
            </a:r>
            <a:endParaRPr b="1" sz="2200">
              <a:latin typeface="Spectral"/>
              <a:ea typeface="Spectral"/>
              <a:cs typeface="Spectral"/>
              <a:sym typeface="Spectral"/>
            </a:endParaRPr>
          </a:p>
        </p:txBody>
      </p:sp>
      <p:pic>
        <p:nvPicPr>
          <p:cNvPr id="156" name="Google Shape;156;p22" title="Screenshot 2026-04-29 at 3.31.46 PM.png"/>
          <p:cNvPicPr preferRelativeResize="0"/>
          <p:nvPr/>
        </p:nvPicPr>
        <p:blipFill>
          <a:blip r:embed="rId4">
            <a:alphaModFix/>
          </a:blip>
          <a:stretch>
            <a:fillRect/>
          </a:stretch>
        </p:blipFill>
        <p:spPr>
          <a:xfrm>
            <a:off x="4480150" y="1332938"/>
            <a:ext cx="3502325" cy="2936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grpSp>
        <p:nvGrpSpPr>
          <p:cNvPr id="161" name="Google Shape;161;p23"/>
          <p:cNvGrpSpPr/>
          <p:nvPr/>
        </p:nvGrpSpPr>
        <p:grpSpPr>
          <a:xfrm>
            <a:off x="551400" y="497200"/>
            <a:ext cx="8041187" cy="4113275"/>
            <a:chOff x="0" y="-38100"/>
            <a:chExt cx="4274726" cy="2186517"/>
          </a:xfrm>
        </p:grpSpPr>
        <p:sp>
          <p:nvSpPr>
            <p:cNvPr id="162" name="Google Shape;162;p23"/>
            <p:cNvSpPr/>
            <p:nvPr/>
          </p:nvSpPr>
          <p:spPr>
            <a:xfrm>
              <a:off x="0" y="-19050"/>
              <a:ext cx="4274726" cy="2167467"/>
            </a:xfrm>
            <a:custGeom>
              <a:rect b="b" l="l" r="r" t="t"/>
              <a:pathLst>
                <a:path extrusionOk="0" h="2167467" w="4274726">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anchorCtr="0" anchor="ctr" bIns="68275" lIns="68275" spcFirstLastPara="1" rIns="68275" wrap="square" tIns="68275">
              <a:noAutofit/>
            </a:bodyPr>
            <a:lstStyle/>
            <a:p>
              <a:pPr indent="0" lvl="0" marL="0" rtl="0" algn="l">
                <a:spcBef>
                  <a:spcPts val="0"/>
                </a:spcBef>
                <a:spcAft>
                  <a:spcPts val="0"/>
                </a:spcAft>
                <a:buNone/>
              </a:pPr>
              <a:r>
                <a:t/>
              </a:r>
              <a:endParaRPr/>
            </a:p>
          </p:txBody>
        </p:sp>
        <p:sp>
          <p:nvSpPr>
            <p:cNvPr id="163" name="Google Shape;163;p23"/>
            <p:cNvSpPr txBox="1"/>
            <p:nvPr/>
          </p:nvSpPr>
          <p:spPr>
            <a:xfrm>
              <a:off x="0" y="-38100"/>
              <a:ext cx="812700" cy="850800"/>
            </a:xfrm>
            <a:prstGeom prst="rect">
              <a:avLst/>
            </a:prstGeom>
            <a:noFill/>
            <a:ln>
              <a:noFill/>
            </a:ln>
          </p:spPr>
          <p:txBody>
            <a:bodyPr anchorCtr="0" anchor="ctr" bIns="37950" lIns="37950" spcFirstLastPara="1" rIns="37950" wrap="square" tIns="37950">
              <a:noAutofit/>
            </a:bodyPr>
            <a:lstStyle/>
            <a:p>
              <a:pPr indent="0" lvl="0" marL="0" marR="0" rtl="0" algn="ctr">
                <a:lnSpc>
                  <a:spcPct val="147722"/>
                </a:lnSpc>
                <a:spcBef>
                  <a:spcPts val="0"/>
                </a:spcBef>
                <a:spcAft>
                  <a:spcPts val="0"/>
                </a:spcAft>
                <a:buNone/>
              </a:pPr>
              <a:r>
                <a:t/>
              </a:r>
              <a:endParaRPr b="0" i="0" sz="1344" u="none" cap="none" strike="noStrike">
                <a:solidFill>
                  <a:schemeClr val="dk1"/>
                </a:solidFill>
                <a:latin typeface="Calibri"/>
                <a:ea typeface="Calibri"/>
                <a:cs typeface="Calibri"/>
                <a:sym typeface="Calibri"/>
              </a:endParaRPr>
            </a:p>
          </p:txBody>
        </p:sp>
      </p:grpSp>
      <p:sp>
        <p:nvSpPr>
          <p:cNvPr id="164" name="Google Shape;164;p23"/>
          <p:cNvSpPr txBox="1"/>
          <p:nvPr>
            <p:ph idx="4294967295" type="title"/>
          </p:nvPr>
        </p:nvSpPr>
        <p:spPr>
          <a:xfrm>
            <a:off x="875968" y="777425"/>
            <a:ext cx="7740600" cy="520200"/>
          </a:xfrm>
          <a:prstGeom prst="rect">
            <a:avLst/>
          </a:prstGeom>
        </p:spPr>
        <p:txBody>
          <a:bodyPr anchorCtr="0" anchor="t" bIns="83075" lIns="83075" spcFirstLastPara="1" rIns="83075" wrap="square" tIns="83075">
            <a:normAutofit fontScale="90000"/>
          </a:bodyPr>
          <a:lstStyle/>
          <a:p>
            <a:pPr indent="0" lvl="0" marL="0" rtl="0" algn="l">
              <a:spcBef>
                <a:spcPts val="0"/>
              </a:spcBef>
              <a:spcAft>
                <a:spcPts val="0"/>
              </a:spcAft>
              <a:buNone/>
            </a:pPr>
            <a:r>
              <a:rPr b="1" lang="en" sz="2544">
                <a:latin typeface="Spectral"/>
                <a:ea typeface="Spectral"/>
                <a:cs typeface="Spectral"/>
                <a:sym typeface="Spectral"/>
              </a:rPr>
              <a:t>Communal Nomination Process</a:t>
            </a:r>
            <a:endParaRPr b="1" sz="2544">
              <a:latin typeface="Spectral"/>
              <a:ea typeface="Spectral"/>
              <a:cs typeface="Spectral"/>
              <a:sym typeface="Spectral"/>
            </a:endParaRPr>
          </a:p>
        </p:txBody>
      </p:sp>
      <p:pic>
        <p:nvPicPr>
          <p:cNvPr id="165" name="Google Shape;165;p23" title="Screenshot 2026-03-16 at 12.50.48 PM.png"/>
          <p:cNvPicPr preferRelativeResize="0"/>
          <p:nvPr/>
        </p:nvPicPr>
        <p:blipFill>
          <a:blip r:embed="rId4">
            <a:alphaModFix/>
          </a:blip>
          <a:stretch>
            <a:fillRect/>
          </a:stretch>
        </p:blipFill>
        <p:spPr>
          <a:xfrm>
            <a:off x="4572000" y="1559225"/>
            <a:ext cx="3907699" cy="2394000"/>
          </a:xfrm>
          <a:prstGeom prst="rect">
            <a:avLst/>
          </a:prstGeom>
          <a:noFill/>
          <a:ln>
            <a:noFill/>
          </a:ln>
        </p:spPr>
      </p:pic>
      <p:pic>
        <p:nvPicPr>
          <p:cNvPr id="166" name="Google Shape;166;p23" title="Screenshot 2026-03-26 at 9.53.03 AM.png"/>
          <p:cNvPicPr preferRelativeResize="0"/>
          <p:nvPr/>
        </p:nvPicPr>
        <p:blipFill>
          <a:blip r:embed="rId5">
            <a:alphaModFix/>
          </a:blip>
          <a:stretch>
            <a:fillRect/>
          </a:stretch>
        </p:blipFill>
        <p:spPr>
          <a:xfrm>
            <a:off x="687550" y="1436151"/>
            <a:ext cx="3700646" cy="26401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grpSp>
        <p:nvGrpSpPr>
          <p:cNvPr id="171" name="Google Shape;171;p24"/>
          <p:cNvGrpSpPr/>
          <p:nvPr/>
        </p:nvGrpSpPr>
        <p:grpSpPr>
          <a:xfrm>
            <a:off x="551400" y="497200"/>
            <a:ext cx="8041187" cy="4113275"/>
            <a:chOff x="0" y="-38100"/>
            <a:chExt cx="4274726" cy="2186517"/>
          </a:xfrm>
        </p:grpSpPr>
        <p:sp>
          <p:nvSpPr>
            <p:cNvPr id="172" name="Google Shape;172;p24"/>
            <p:cNvSpPr/>
            <p:nvPr/>
          </p:nvSpPr>
          <p:spPr>
            <a:xfrm>
              <a:off x="0" y="-19050"/>
              <a:ext cx="4274726" cy="2167467"/>
            </a:xfrm>
            <a:custGeom>
              <a:rect b="b" l="l" r="r" t="t"/>
              <a:pathLst>
                <a:path extrusionOk="0" h="2167467" w="4274726">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anchorCtr="0" anchor="ctr" bIns="68275" lIns="68275" spcFirstLastPara="1" rIns="68275" wrap="square" tIns="68275">
              <a:noAutofit/>
            </a:bodyPr>
            <a:lstStyle/>
            <a:p>
              <a:pPr indent="0" lvl="0" marL="0" rtl="0" algn="l">
                <a:spcBef>
                  <a:spcPts val="0"/>
                </a:spcBef>
                <a:spcAft>
                  <a:spcPts val="0"/>
                </a:spcAft>
                <a:buNone/>
              </a:pPr>
              <a:r>
                <a:t/>
              </a:r>
              <a:endParaRPr/>
            </a:p>
          </p:txBody>
        </p:sp>
        <p:sp>
          <p:nvSpPr>
            <p:cNvPr id="173" name="Google Shape;173;p24"/>
            <p:cNvSpPr txBox="1"/>
            <p:nvPr/>
          </p:nvSpPr>
          <p:spPr>
            <a:xfrm>
              <a:off x="0" y="-38100"/>
              <a:ext cx="812700" cy="850800"/>
            </a:xfrm>
            <a:prstGeom prst="rect">
              <a:avLst/>
            </a:prstGeom>
            <a:noFill/>
            <a:ln>
              <a:noFill/>
            </a:ln>
          </p:spPr>
          <p:txBody>
            <a:bodyPr anchorCtr="0" anchor="ctr" bIns="37950" lIns="37950" spcFirstLastPara="1" rIns="37950" wrap="square" tIns="37950">
              <a:noAutofit/>
            </a:bodyPr>
            <a:lstStyle/>
            <a:p>
              <a:pPr indent="0" lvl="0" marL="0" marR="0" rtl="0" algn="ctr">
                <a:lnSpc>
                  <a:spcPct val="147722"/>
                </a:lnSpc>
                <a:spcBef>
                  <a:spcPts val="0"/>
                </a:spcBef>
                <a:spcAft>
                  <a:spcPts val="0"/>
                </a:spcAft>
                <a:buNone/>
              </a:pPr>
              <a:r>
                <a:t/>
              </a:r>
              <a:endParaRPr b="0" i="0" sz="1344" u="none" cap="none" strike="noStrike">
                <a:solidFill>
                  <a:schemeClr val="dk1"/>
                </a:solidFill>
                <a:latin typeface="Calibri"/>
                <a:ea typeface="Calibri"/>
                <a:cs typeface="Calibri"/>
                <a:sym typeface="Calibri"/>
              </a:endParaRPr>
            </a:p>
          </p:txBody>
        </p:sp>
      </p:grpSp>
      <p:pic>
        <p:nvPicPr>
          <p:cNvPr id="174" name="Google Shape;174;p24" title="Screenshot 2026-04-14 at 9.44.51 AM.png"/>
          <p:cNvPicPr preferRelativeResize="0"/>
          <p:nvPr/>
        </p:nvPicPr>
        <p:blipFill>
          <a:blip r:embed="rId4">
            <a:alphaModFix/>
          </a:blip>
          <a:stretch>
            <a:fillRect/>
          </a:stretch>
        </p:blipFill>
        <p:spPr>
          <a:xfrm>
            <a:off x="940313" y="947612"/>
            <a:ext cx="4379875" cy="3049976"/>
          </a:xfrm>
          <a:prstGeom prst="rect">
            <a:avLst/>
          </a:prstGeom>
          <a:noFill/>
          <a:ln>
            <a:noFill/>
          </a:ln>
        </p:spPr>
      </p:pic>
      <p:sp>
        <p:nvSpPr>
          <p:cNvPr id="175" name="Google Shape;175;p24"/>
          <p:cNvSpPr txBox="1"/>
          <p:nvPr/>
        </p:nvSpPr>
        <p:spPr>
          <a:xfrm>
            <a:off x="5497200" y="671675"/>
            <a:ext cx="2974200" cy="381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pectral"/>
                <a:ea typeface="Spectral"/>
                <a:cs typeface="Spectral"/>
                <a:sym typeface="Spectral"/>
              </a:rPr>
              <a:t>“I fear this website was built long ago and may soon be nonfunctional”</a:t>
            </a:r>
            <a:endParaRPr>
              <a:solidFill>
                <a:schemeClr val="dk1"/>
              </a:solidFill>
              <a:latin typeface="Spectral"/>
              <a:ea typeface="Spectral"/>
              <a:cs typeface="Spectral"/>
              <a:sym typeface="Spectral"/>
            </a:endParaRPr>
          </a:p>
          <a:p>
            <a:pPr indent="0" lvl="0" marL="0" rtl="0" algn="ctr">
              <a:spcBef>
                <a:spcPts val="0"/>
              </a:spcBef>
              <a:spcAft>
                <a:spcPts val="0"/>
              </a:spcAft>
              <a:buNone/>
            </a:pPr>
            <a:r>
              <a:t/>
            </a:r>
            <a:endParaRPr>
              <a:solidFill>
                <a:schemeClr val="dk1"/>
              </a:solidFill>
              <a:latin typeface="Spectral"/>
              <a:ea typeface="Spectral"/>
              <a:cs typeface="Spectral"/>
              <a:sym typeface="Spectral"/>
            </a:endParaRPr>
          </a:p>
          <a:p>
            <a:pPr indent="0" lvl="0" marL="0" rtl="0" algn="ctr">
              <a:spcBef>
                <a:spcPts val="0"/>
              </a:spcBef>
              <a:spcAft>
                <a:spcPts val="0"/>
              </a:spcAft>
              <a:buNone/>
            </a:pPr>
            <a:r>
              <a:rPr lang="en">
                <a:solidFill>
                  <a:schemeClr val="dk1"/>
                </a:solidFill>
                <a:latin typeface="Spectral"/>
                <a:ea typeface="Spectral"/>
                <a:cs typeface="Spectral"/>
                <a:sym typeface="Spectral"/>
              </a:rPr>
              <a:t>“We had a website melt down some years ago and lost everything”</a:t>
            </a:r>
            <a:endParaRPr>
              <a:solidFill>
                <a:schemeClr val="dk1"/>
              </a:solidFill>
              <a:latin typeface="Spectral"/>
              <a:ea typeface="Spectral"/>
              <a:cs typeface="Spectral"/>
              <a:sym typeface="Spectral"/>
            </a:endParaRPr>
          </a:p>
          <a:p>
            <a:pPr indent="0" lvl="0" marL="0" rtl="0" algn="ctr">
              <a:spcBef>
                <a:spcPts val="0"/>
              </a:spcBef>
              <a:spcAft>
                <a:spcPts val="0"/>
              </a:spcAft>
              <a:buNone/>
            </a:pPr>
            <a:r>
              <a:t/>
            </a:r>
            <a:endParaRPr>
              <a:solidFill>
                <a:schemeClr val="dk1"/>
              </a:solidFill>
              <a:latin typeface="Spectral"/>
              <a:ea typeface="Spectral"/>
              <a:cs typeface="Spectral"/>
              <a:sym typeface="Spectral"/>
            </a:endParaRPr>
          </a:p>
          <a:p>
            <a:pPr indent="0" lvl="0" marL="0" rtl="0" algn="ctr">
              <a:spcBef>
                <a:spcPts val="0"/>
              </a:spcBef>
              <a:spcAft>
                <a:spcPts val="0"/>
              </a:spcAft>
              <a:buNone/>
            </a:pPr>
            <a:r>
              <a:rPr lang="en">
                <a:solidFill>
                  <a:schemeClr val="dk1"/>
                </a:solidFill>
                <a:latin typeface="Spectral"/>
                <a:ea typeface="Spectral"/>
                <a:cs typeface="Spectral"/>
                <a:sym typeface="Spectral"/>
              </a:rPr>
              <a:t>“This could not come at a better time as I start to work on my artist legacy and I’m thinking of ways that my website can live on once I pass and won’t be able to pay the fees after a while.  My website is an extremely important tool that I have used since 2005 when it was uploaded. “</a:t>
            </a:r>
            <a:endParaRPr>
              <a:solidFill>
                <a:schemeClr val="dk1"/>
              </a:solidFill>
              <a:latin typeface="Spectral"/>
              <a:ea typeface="Spectral"/>
              <a:cs typeface="Spectral"/>
              <a:sym typeface="Spectral"/>
            </a:endParaRPr>
          </a:p>
          <a:p>
            <a:pPr indent="0" lvl="0" marL="0" rtl="0" algn="l">
              <a:spcBef>
                <a:spcPts val="0"/>
              </a:spcBef>
              <a:spcAft>
                <a:spcPts val="0"/>
              </a:spcAft>
              <a:buNone/>
            </a:pPr>
            <a:r>
              <a:t/>
            </a:r>
            <a:endParaRPr sz="1200">
              <a:solidFill>
                <a:srgbClr val="434343"/>
              </a:solidFill>
              <a:latin typeface="Roboto"/>
              <a:ea typeface="Roboto"/>
              <a:cs typeface="Roboto"/>
              <a:sym typeface="Roboto"/>
            </a:endParaRPr>
          </a:p>
          <a:p>
            <a:pPr indent="0" lvl="0" marL="0" rtl="0" algn="l">
              <a:spcBef>
                <a:spcPts val="0"/>
              </a:spcBef>
              <a:spcAft>
                <a:spcPts val="0"/>
              </a:spcAft>
              <a:buNone/>
            </a:pPr>
            <a:r>
              <a:t/>
            </a:r>
            <a:endParaRPr sz="1200">
              <a:solidFill>
                <a:srgbClr val="434343"/>
              </a:solidFill>
              <a:latin typeface="Roboto"/>
              <a:ea typeface="Roboto"/>
              <a:cs typeface="Roboto"/>
              <a:sym typeface="Roboto"/>
            </a:endParaRPr>
          </a:p>
        </p:txBody>
      </p:sp>
      <p:sp>
        <p:nvSpPr>
          <p:cNvPr id="176" name="Google Shape;176;p24"/>
          <p:cNvSpPr txBox="1"/>
          <p:nvPr/>
        </p:nvSpPr>
        <p:spPr>
          <a:xfrm>
            <a:off x="1745600" y="4065575"/>
            <a:ext cx="2769300" cy="42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Spectral"/>
                <a:ea typeface="Spectral"/>
                <a:cs typeface="Spectral"/>
                <a:sym typeface="Spectral"/>
              </a:rPr>
              <a:t>https://zuka.fr/index.html</a:t>
            </a:r>
            <a:endParaRPr sz="1600">
              <a:solidFill>
                <a:schemeClr val="dk1"/>
              </a:solidFill>
              <a:latin typeface="Spectral"/>
              <a:ea typeface="Spectral"/>
              <a:cs typeface="Spectral"/>
              <a:sym typeface="Spectr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grpSp>
        <p:nvGrpSpPr>
          <p:cNvPr id="181" name="Google Shape;181;p25"/>
          <p:cNvGrpSpPr/>
          <p:nvPr/>
        </p:nvGrpSpPr>
        <p:grpSpPr>
          <a:xfrm>
            <a:off x="551400" y="497200"/>
            <a:ext cx="8041187" cy="4113275"/>
            <a:chOff x="0" y="-38100"/>
            <a:chExt cx="4274726" cy="2186517"/>
          </a:xfrm>
        </p:grpSpPr>
        <p:sp>
          <p:nvSpPr>
            <p:cNvPr id="182" name="Google Shape;182;p25"/>
            <p:cNvSpPr/>
            <p:nvPr/>
          </p:nvSpPr>
          <p:spPr>
            <a:xfrm>
              <a:off x="0" y="-19050"/>
              <a:ext cx="4274726" cy="2167467"/>
            </a:xfrm>
            <a:custGeom>
              <a:rect b="b" l="l" r="r" t="t"/>
              <a:pathLst>
                <a:path extrusionOk="0" h="2167467" w="4274726">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anchorCtr="0" anchor="ctr" bIns="68275" lIns="68275" spcFirstLastPara="1" rIns="68275" wrap="square" tIns="68275">
              <a:noAutofit/>
            </a:bodyPr>
            <a:lstStyle/>
            <a:p>
              <a:pPr indent="0" lvl="0" marL="0" rtl="0" algn="l">
                <a:spcBef>
                  <a:spcPts val="0"/>
                </a:spcBef>
                <a:spcAft>
                  <a:spcPts val="0"/>
                </a:spcAft>
                <a:buNone/>
              </a:pPr>
              <a:r>
                <a:t/>
              </a:r>
              <a:endParaRPr/>
            </a:p>
          </p:txBody>
        </p:sp>
        <p:sp>
          <p:nvSpPr>
            <p:cNvPr id="183" name="Google Shape;183;p25"/>
            <p:cNvSpPr txBox="1"/>
            <p:nvPr/>
          </p:nvSpPr>
          <p:spPr>
            <a:xfrm>
              <a:off x="0" y="-38100"/>
              <a:ext cx="812700" cy="850800"/>
            </a:xfrm>
            <a:prstGeom prst="rect">
              <a:avLst/>
            </a:prstGeom>
            <a:noFill/>
            <a:ln>
              <a:noFill/>
            </a:ln>
          </p:spPr>
          <p:txBody>
            <a:bodyPr anchorCtr="0" anchor="ctr" bIns="37950" lIns="37950" spcFirstLastPara="1" rIns="37950" wrap="square" tIns="37950">
              <a:noAutofit/>
            </a:bodyPr>
            <a:lstStyle/>
            <a:p>
              <a:pPr indent="0" lvl="0" marL="0" marR="0" rtl="0" algn="ctr">
                <a:lnSpc>
                  <a:spcPct val="147722"/>
                </a:lnSpc>
                <a:spcBef>
                  <a:spcPts val="0"/>
                </a:spcBef>
                <a:spcAft>
                  <a:spcPts val="0"/>
                </a:spcAft>
                <a:buNone/>
              </a:pPr>
              <a:r>
                <a:t/>
              </a:r>
              <a:endParaRPr b="0" i="0" sz="1344" u="none" cap="none" strike="noStrike">
                <a:solidFill>
                  <a:schemeClr val="dk1"/>
                </a:solidFill>
                <a:latin typeface="Calibri"/>
                <a:ea typeface="Calibri"/>
                <a:cs typeface="Calibri"/>
                <a:sym typeface="Calibri"/>
              </a:endParaRPr>
            </a:p>
          </p:txBody>
        </p:sp>
      </p:grpSp>
      <p:sp>
        <p:nvSpPr>
          <p:cNvPr id="184" name="Google Shape;184;p25"/>
          <p:cNvSpPr txBox="1"/>
          <p:nvPr/>
        </p:nvSpPr>
        <p:spPr>
          <a:xfrm>
            <a:off x="1325425" y="618800"/>
            <a:ext cx="43017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chemeClr val="dk1"/>
                </a:solidFill>
                <a:latin typeface="Spectral"/>
                <a:ea typeface="Spectral"/>
                <a:cs typeface="Spectral"/>
                <a:sym typeface="Spectral"/>
              </a:rPr>
              <a:t>National Gallery of Canada</a:t>
            </a:r>
            <a:endParaRPr b="1" sz="2400">
              <a:latin typeface="Spectral"/>
              <a:ea typeface="Spectral"/>
              <a:cs typeface="Spectral"/>
              <a:sym typeface="Spectral"/>
            </a:endParaRPr>
          </a:p>
        </p:txBody>
      </p:sp>
      <p:sp>
        <p:nvSpPr>
          <p:cNvPr id="185" name="Google Shape;185;p25"/>
          <p:cNvSpPr txBox="1"/>
          <p:nvPr/>
        </p:nvSpPr>
        <p:spPr>
          <a:xfrm>
            <a:off x="793750" y="1172900"/>
            <a:ext cx="2822700" cy="329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Spectral"/>
                <a:ea typeface="Spectral"/>
                <a:cs typeface="Spectral"/>
                <a:sym typeface="Spectral"/>
              </a:rPr>
              <a:t>“Given the quantity of digital material being created by artists today--and their increasing efforts to make work available online--website preservation has become a growing priority for us. This helps ensure that we capture not only digital outputs, which can be elusive and fragile, but also a record of an artists' public-facing, curated body of work which has long-term research value.”</a:t>
            </a:r>
            <a:endParaRPr>
              <a:solidFill>
                <a:schemeClr val="dk1"/>
              </a:solidFill>
              <a:latin typeface="Spectral"/>
              <a:ea typeface="Spectral"/>
              <a:cs typeface="Spectral"/>
              <a:sym typeface="Spectral"/>
            </a:endParaRPr>
          </a:p>
        </p:txBody>
      </p:sp>
      <p:pic>
        <p:nvPicPr>
          <p:cNvPr id="186" name="Google Shape;186;p25" title="Screenshot 2026-04-30 at 3.33.34 PM.png"/>
          <p:cNvPicPr preferRelativeResize="0"/>
          <p:nvPr/>
        </p:nvPicPr>
        <p:blipFill>
          <a:blip r:embed="rId4">
            <a:alphaModFix/>
          </a:blip>
          <a:stretch>
            <a:fillRect/>
          </a:stretch>
        </p:blipFill>
        <p:spPr>
          <a:xfrm>
            <a:off x="3616451" y="1336537"/>
            <a:ext cx="4816525" cy="2964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grpSp>
        <p:nvGrpSpPr>
          <p:cNvPr id="191" name="Google Shape;191;p26"/>
          <p:cNvGrpSpPr/>
          <p:nvPr/>
        </p:nvGrpSpPr>
        <p:grpSpPr>
          <a:xfrm>
            <a:off x="551400" y="497200"/>
            <a:ext cx="8041187" cy="4113275"/>
            <a:chOff x="0" y="-38100"/>
            <a:chExt cx="4274726" cy="2186517"/>
          </a:xfrm>
        </p:grpSpPr>
        <p:sp>
          <p:nvSpPr>
            <p:cNvPr id="192" name="Google Shape;192;p26"/>
            <p:cNvSpPr/>
            <p:nvPr/>
          </p:nvSpPr>
          <p:spPr>
            <a:xfrm>
              <a:off x="0" y="-19050"/>
              <a:ext cx="4274726" cy="2167467"/>
            </a:xfrm>
            <a:custGeom>
              <a:rect b="b" l="l" r="r" t="t"/>
              <a:pathLst>
                <a:path extrusionOk="0" h="2167467" w="4274726">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anchorCtr="0" anchor="ctr" bIns="68275" lIns="68275" spcFirstLastPara="1" rIns="68275" wrap="square" tIns="68275">
              <a:noAutofit/>
            </a:bodyPr>
            <a:lstStyle/>
            <a:p>
              <a:pPr indent="0" lvl="0" marL="0" rtl="0" algn="l">
                <a:spcBef>
                  <a:spcPts val="0"/>
                </a:spcBef>
                <a:spcAft>
                  <a:spcPts val="0"/>
                </a:spcAft>
                <a:buNone/>
              </a:pPr>
              <a:r>
                <a:t/>
              </a:r>
              <a:endParaRPr>
                <a:latin typeface="Spectral"/>
                <a:ea typeface="Spectral"/>
                <a:cs typeface="Spectral"/>
                <a:sym typeface="Spectral"/>
              </a:endParaRPr>
            </a:p>
          </p:txBody>
        </p:sp>
        <p:sp>
          <p:nvSpPr>
            <p:cNvPr id="193" name="Google Shape;193;p26"/>
            <p:cNvSpPr txBox="1"/>
            <p:nvPr/>
          </p:nvSpPr>
          <p:spPr>
            <a:xfrm>
              <a:off x="0" y="-38100"/>
              <a:ext cx="812700" cy="850800"/>
            </a:xfrm>
            <a:prstGeom prst="rect">
              <a:avLst/>
            </a:prstGeom>
            <a:noFill/>
            <a:ln>
              <a:noFill/>
            </a:ln>
          </p:spPr>
          <p:txBody>
            <a:bodyPr anchorCtr="0" anchor="ctr" bIns="37950" lIns="37950" spcFirstLastPara="1" rIns="37950" wrap="square" tIns="37950">
              <a:noAutofit/>
            </a:bodyPr>
            <a:lstStyle/>
            <a:p>
              <a:pPr indent="0" lvl="0" marL="0" marR="0" rtl="0" algn="ctr">
                <a:lnSpc>
                  <a:spcPct val="147722"/>
                </a:lnSpc>
                <a:spcBef>
                  <a:spcPts val="0"/>
                </a:spcBef>
                <a:spcAft>
                  <a:spcPts val="0"/>
                </a:spcAft>
                <a:buNone/>
              </a:pPr>
              <a:r>
                <a:t/>
              </a:r>
              <a:endParaRPr i="0" sz="1344" u="none" cap="none" strike="noStrike">
                <a:solidFill>
                  <a:schemeClr val="dk1"/>
                </a:solidFill>
                <a:latin typeface="Spectral"/>
                <a:ea typeface="Spectral"/>
                <a:cs typeface="Spectral"/>
                <a:sym typeface="Spectral"/>
              </a:endParaRPr>
            </a:p>
          </p:txBody>
        </p:sp>
      </p:grpSp>
      <p:sp>
        <p:nvSpPr>
          <p:cNvPr id="194" name="Google Shape;194;p26"/>
          <p:cNvSpPr txBox="1"/>
          <p:nvPr>
            <p:ph idx="4294967295" type="body"/>
          </p:nvPr>
        </p:nvSpPr>
        <p:spPr>
          <a:xfrm>
            <a:off x="1162937" y="1847349"/>
            <a:ext cx="6818100" cy="165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Spectral"/>
                <a:ea typeface="Spectral"/>
                <a:cs typeface="Spectral"/>
                <a:sym typeface="Spectral"/>
              </a:rPr>
              <a:t>Community Webs advances the capacity for public libraries</a:t>
            </a:r>
            <a:endParaRPr>
              <a:solidFill>
                <a:schemeClr val="dk1"/>
              </a:solidFill>
              <a:latin typeface="Spectral"/>
              <a:ea typeface="Spectral"/>
              <a:cs typeface="Spectral"/>
              <a:sym typeface="Spectral"/>
            </a:endParaRPr>
          </a:p>
          <a:p>
            <a:pPr indent="0" lvl="0" marL="0" rtl="0" algn="ctr">
              <a:spcBef>
                <a:spcPts val="0"/>
              </a:spcBef>
              <a:spcAft>
                <a:spcPts val="0"/>
              </a:spcAft>
              <a:buClr>
                <a:schemeClr val="dk1"/>
              </a:buClr>
              <a:buSzPts val="1100"/>
              <a:buFont typeface="Arial"/>
              <a:buNone/>
            </a:pPr>
            <a:r>
              <a:rPr lang="en">
                <a:solidFill>
                  <a:schemeClr val="dk1"/>
                </a:solidFill>
                <a:latin typeface="Spectral"/>
                <a:ea typeface="Spectral"/>
                <a:cs typeface="Spectral"/>
                <a:sym typeface="Spectral"/>
              </a:rPr>
              <a:t>and other cultural heritage organizations to document the</a:t>
            </a:r>
            <a:endParaRPr>
              <a:solidFill>
                <a:schemeClr val="dk1"/>
              </a:solidFill>
              <a:latin typeface="Spectral"/>
              <a:ea typeface="Spectral"/>
              <a:cs typeface="Spectral"/>
              <a:sym typeface="Spectral"/>
            </a:endParaRPr>
          </a:p>
          <a:p>
            <a:pPr indent="0" lvl="0" marL="0" rtl="0" algn="ctr">
              <a:spcBef>
                <a:spcPts val="0"/>
              </a:spcBef>
              <a:spcAft>
                <a:spcPts val="0"/>
              </a:spcAft>
              <a:buClr>
                <a:schemeClr val="dk1"/>
              </a:buClr>
              <a:buSzPts val="1100"/>
              <a:buFont typeface="Arial"/>
              <a:buNone/>
            </a:pPr>
            <a:r>
              <a:rPr lang="en">
                <a:solidFill>
                  <a:schemeClr val="dk1"/>
                </a:solidFill>
                <a:latin typeface="Spectral"/>
                <a:ea typeface="Spectral"/>
                <a:cs typeface="Spectral"/>
                <a:sym typeface="Spectral"/>
              </a:rPr>
              <a:t>digital heritage of their communities through web archiving,</a:t>
            </a:r>
            <a:endParaRPr>
              <a:solidFill>
                <a:schemeClr val="dk1"/>
              </a:solidFill>
              <a:latin typeface="Spectral"/>
              <a:ea typeface="Spectral"/>
              <a:cs typeface="Spectral"/>
              <a:sym typeface="Spectral"/>
            </a:endParaRPr>
          </a:p>
          <a:p>
            <a:pPr indent="0" lvl="0" marL="0" rtl="0" algn="ctr">
              <a:spcBef>
                <a:spcPts val="0"/>
              </a:spcBef>
              <a:spcAft>
                <a:spcPts val="0"/>
              </a:spcAft>
              <a:buClr>
                <a:schemeClr val="dk1"/>
              </a:buClr>
              <a:buSzPts val="1100"/>
              <a:buFont typeface="Arial"/>
              <a:buNone/>
            </a:pPr>
            <a:r>
              <a:rPr lang="en">
                <a:solidFill>
                  <a:schemeClr val="dk1"/>
                </a:solidFill>
                <a:latin typeface="Spectral"/>
                <a:ea typeface="Spectral"/>
                <a:cs typeface="Spectral"/>
                <a:sym typeface="Spectral"/>
              </a:rPr>
              <a:t>digital preservation, and community archiving. The program</a:t>
            </a:r>
            <a:endParaRPr>
              <a:solidFill>
                <a:schemeClr val="dk1"/>
              </a:solidFill>
              <a:latin typeface="Spectral"/>
              <a:ea typeface="Spectral"/>
              <a:cs typeface="Spectral"/>
              <a:sym typeface="Spectral"/>
            </a:endParaRPr>
          </a:p>
          <a:p>
            <a:pPr indent="0" lvl="0" marL="0" rtl="0" algn="ctr">
              <a:spcBef>
                <a:spcPts val="0"/>
              </a:spcBef>
              <a:spcAft>
                <a:spcPts val="0"/>
              </a:spcAft>
              <a:buClr>
                <a:schemeClr val="dk1"/>
              </a:buClr>
              <a:buSzPts val="1100"/>
              <a:buFont typeface="Arial"/>
              <a:buNone/>
            </a:pPr>
            <a:r>
              <a:rPr lang="en">
                <a:solidFill>
                  <a:schemeClr val="dk1"/>
                </a:solidFill>
                <a:latin typeface="Spectral"/>
                <a:ea typeface="Spectral"/>
                <a:cs typeface="Spectral"/>
                <a:sym typeface="Spectral"/>
              </a:rPr>
              <a:t>provides professional training, technology services, and</a:t>
            </a:r>
            <a:endParaRPr>
              <a:solidFill>
                <a:schemeClr val="dk1"/>
              </a:solidFill>
              <a:latin typeface="Spectral"/>
              <a:ea typeface="Spectral"/>
              <a:cs typeface="Spectral"/>
              <a:sym typeface="Spectral"/>
            </a:endParaRPr>
          </a:p>
          <a:p>
            <a:pPr indent="0" lvl="0" marL="0" rtl="0" algn="ctr">
              <a:spcBef>
                <a:spcPts val="0"/>
              </a:spcBef>
              <a:spcAft>
                <a:spcPts val="0"/>
              </a:spcAft>
              <a:buClr>
                <a:schemeClr val="dk1"/>
              </a:buClr>
              <a:buSzPts val="1100"/>
              <a:buFont typeface="Arial"/>
              <a:buNone/>
            </a:pPr>
            <a:r>
              <a:rPr lang="en">
                <a:solidFill>
                  <a:schemeClr val="dk1"/>
                </a:solidFill>
                <a:latin typeface="Spectral"/>
                <a:ea typeface="Spectral"/>
                <a:cs typeface="Spectral"/>
                <a:sym typeface="Spectral"/>
              </a:rPr>
              <a:t>support for networking and multi-institutional collaboration.</a:t>
            </a:r>
            <a:endParaRPr>
              <a:solidFill>
                <a:schemeClr val="dk1"/>
              </a:solidFill>
              <a:latin typeface="Spectral"/>
              <a:ea typeface="Spectral"/>
              <a:cs typeface="Spectral"/>
              <a:sym typeface="Spectral"/>
            </a:endParaRPr>
          </a:p>
        </p:txBody>
      </p:sp>
      <p:pic>
        <p:nvPicPr>
          <p:cNvPr id="195" name="Google Shape;195;p26"/>
          <p:cNvPicPr preferRelativeResize="0"/>
          <p:nvPr/>
        </p:nvPicPr>
        <p:blipFill rotWithShape="1">
          <a:blip r:embed="rId4">
            <a:alphaModFix/>
          </a:blip>
          <a:srcRect b="0" l="0" r="0" t="0"/>
          <a:stretch/>
        </p:blipFill>
        <p:spPr>
          <a:xfrm>
            <a:off x="6089325" y="3733725"/>
            <a:ext cx="2414060" cy="855774"/>
          </a:xfrm>
          <a:prstGeom prst="rect">
            <a:avLst/>
          </a:prstGeom>
          <a:noFill/>
          <a:ln>
            <a:noFill/>
          </a:ln>
        </p:spPr>
      </p:pic>
      <p:pic>
        <p:nvPicPr>
          <p:cNvPr id="196" name="Google Shape;196;p26"/>
          <p:cNvPicPr preferRelativeResize="0"/>
          <p:nvPr/>
        </p:nvPicPr>
        <p:blipFill rotWithShape="1">
          <a:blip r:embed="rId5">
            <a:alphaModFix/>
          </a:blip>
          <a:srcRect b="0" l="0" r="0" t="0"/>
          <a:stretch/>
        </p:blipFill>
        <p:spPr>
          <a:xfrm>
            <a:off x="662925" y="3733720"/>
            <a:ext cx="2306099" cy="855780"/>
          </a:xfrm>
          <a:prstGeom prst="rect">
            <a:avLst/>
          </a:prstGeom>
          <a:noFill/>
          <a:ln>
            <a:noFill/>
          </a:ln>
        </p:spPr>
      </p:pic>
      <p:pic>
        <p:nvPicPr>
          <p:cNvPr id="197" name="Google Shape;197;p26"/>
          <p:cNvPicPr preferRelativeResize="0"/>
          <p:nvPr/>
        </p:nvPicPr>
        <p:blipFill>
          <a:blip r:embed="rId6">
            <a:alphaModFix/>
          </a:blip>
          <a:stretch>
            <a:fillRect/>
          </a:stretch>
        </p:blipFill>
        <p:spPr>
          <a:xfrm>
            <a:off x="3552513" y="752900"/>
            <a:ext cx="2038975" cy="1033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1" name="Shape 201"/>
        <p:cNvGrpSpPr/>
        <p:nvPr/>
      </p:nvGrpSpPr>
      <p:grpSpPr>
        <a:xfrm>
          <a:off x="0" y="0"/>
          <a:ext cx="0" cy="0"/>
          <a:chOff x="0" y="0"/>
          <a:chExt cx="0" cy="0"/>
        </a:xfrm>
      </p:grpSpPr>
      <p:grpSp>
        <p:nvGrpSpPr>
          <p:cNvPr id="202" name="Google Shape;202;p27"/>
          <p:cNvGrpSpPr/>
          <p:nvPr/>
        </p:nvGrpSpPr>
        <p:grpSpPr>
          <a:xfrm>
            <a:off x="551400" y="497200"/>
            <a:ext cx="8041187" cy="4113275"/>
            <a:chOff x="0" y="-38100"/>
            <a:chExt cx="4274726" cy="2186517"/>
          </a:xfrm>
        </p:grpSpPr>
        <p:sp>
          <p:nvSpPr>
            <p:cNvPr id="203" name="Google Shape;203;p27"/>
            <p:cNvSpPr/>
            <p:nvPr/>
          </p:nvSpPr>
          <p:spPr>
            <a:xfrm>
              <a:off x="0" y="-19050"/>
              <a:ext cx="4274726" cy="2167467"/>
            </a:xfrm>
            <a:custGeom>
              <a:rect b="b" l="l" r="r" t="t"/>
              <a:pathLst>
                <a:path extrusionOk="0" h="2167467" w="4274726">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anchorCtr="0" anchor="ctr" bIns="68275" lIns="68275" spcFirstLastPara="1" rIns="68275" wrap="square" tIns="68275">
              <a:noAutofit/>
            </a:bodyPr>
            <a:lstStyle/>
            <a:p>
              <a:pPr indent="0" lvl="0" marL="0" rtl="0" algn="l">
                <a:spcBef>
                  <a:spcPts val="0"/>
                </a:spcBef>
                <a:spcAft>
                  <a:spcPts val="0"/>
                </a:spcAft>
                <a:buNone/>
              </a:pPr>
              <a:r>
                <a:t/>
              </a:r>
              <a:endParaRPr/>
            </a:p>
          </p:txBody>
        </p:sp>
        <p:sp>
          <p:nvSpPr>
            <p:cNvPr id="204" name="Google Shape;204;p27"/>
            <p:cNvSpPr txBox="1"/>
            <p:nvPr/>
          </p:nvSpPr>
          <p:spPr>
            <a:xfrm>
              <a:off x="0" y="-38100"/>
              <a:ext cx="812700" cy="850800"/>
            </a:xfrm>
            <a:prstGeom prst="rect">
              <a:avLst/>
            </a:prstGeom>
            <a:noFill/>
            <a:ln>
              <a:noFill/>
            </a:ln>
          </p:spPr>
          <p:txBody>
            <a:bodyPr anchorCtr="0" anchor="ctr" bIns="37950" lIns="37950" spcFirstLastPara="1" rIns="37950" wrap="square" tIns="37950">
              <a:noAutofit/>
            </a:bodyPr>
            <a:lstStyle/>
            <a:p>
              <a:pPr indent="0" lvl="0" marL="0" marR="0" rtl="0" algn="ctr">
                <a:lnSpc>
                  <a:spcPct val="147722"/>
                </a:lnSpc>
                <a:spcBef>
                  <a:spcPts val="0"/>
                </a:spcBef>
                <a:spcAft>
                  <a:spcPts val="0"/>
                </a:spcAft>
                <a:buNone/>
              </a:pPr>
              <a:r>
                <a:t/>
              </a:r>
              <a:endParaRPr b="0" i="0" sz="1344" u="none" cap="none" strike="noStrike">
                <a:solidFill>
                  <a:schemeClr val="dk1"/>
                </a:solidFill>
                <a:latin typeface="Calibri"/>
                <a:ea typeface="Calibri"/>
                <a:cs typeface="Calibri"/>
                <a:sym typeface="Calibri"/>
              </a:endParaRPr>
            </a:p>
          </p:txBody>
        </p:sp>
      </p:grpSp>
      <p:sp>
        <p:nvSpPr>
          <p:cNvPr id="205" name="Google Shape;205;p27"/>
          <p:cNvSpPr txBox="1"/>
          <p:nvPr>
            <p:ph idx="4294967295" type="title"/>
          </p:nvPr>
        </p:nvSpPr>
        <p:spPr>
          <a:xfrm>
            <a:off x="690550" y="588650"/>
            <a:ext cx="6437400" cy="6558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222"/>
              <a:buNone/>
            </a:pPr>
            <a:r>
              <a:rPr b="1" lang="en">
                <a:latin typeface="Spectral"/>
                <a:ea typeface="Spectral"/>
                <a:cs typeface="Spectral"/>
                <a:sym typeface="Spectral"/>
              </a:rPr>
              <a:t>Community Webs includes…</a:t>
            </a:r>
            <a:endParaRPr b="1">
              <a:latin typeface="Spectral"/>
              <a:ea typeface="Spectral"/>
              <a:cs typeface="Spectral"/>
              <a:sym typeface="Spectral"/>
            </a:endParaRPr>
          </a:p>
        </p:txBody>
      </p:sp>
      <p:pic>
        <p:nvPicPr>
          <p:cNvPr id="206" name="Google Shape;206;p27"/>
          <p:cNvPicPr preferRelativeResize="0"/>
          <p:nvPr/>
        </p:nvPicPr>
        <p:blipFill rotWithShape="1">
          <a:blip r:embed="rId4">
            <a:alphaModFix/>
          </a:blip>
          <a:srcRect b="0" l="0" r="0" t="0"/>
          <a:stretch/>
        </p:blipFill>
        <p:spPr>
          <a:xfrm>
            <a:off x="1815825" y="3724875"/>
            <a:ext cx="679625" cy="463375"/>
          </a:xfrm>
          <a:prstGeom prst="rect">
            <a:avLst/>
          </a:prstGeom>
          <a:noFill/>
          <a:ln>
            <a:noFill/>
          </a:ln>
        </p:spPr>
      </p:pic>
      <p:pic>
        <p:nvPicPr>
          <p:cNvPr id="207" name="Google Shape;207;p27"/>
          <p:cNvPicPr preferRelativeResize="0"/>
          <p:nvPr/>
        </p:nvPicPr>
        <p:blipFill rotWithShape="1">
          <a:blip r:embed="rId5">
            <a:alphaModFix/>
          </a:blip>
          <a:srcRect b="0" l="0" r="0" t="0"/>
          <a:stretch/>
        </p:blipFill>
        <p:spPr>
          <a:xfrm>
            <a:off x="4204976" y="3683554"/>
            <a:ext cx="758625" cy="546009"/>
          </a:xfrm>
          <a:prstGeom prst="rect">
            <a:avLst/>
          </a:prstGeom>
          <a:noFill/>
          <a:ln>
            <a:noFill/>
          </a:ln>
        </p:spPr>
      </p:pic>
      <p:pic>
        <p:nvPicPr>
          <p:cNvPr id="208" name="Google Shape;208;p27"/>
          <p:cNvPicPr preferRelativeResize="0"/>
          <p:nvPr/>
        </p:nvPicPr>
        <p:blipFill rotWithShape="1">
          <a:blip r:embed="rId6">
            <a:alphaModFix/>
          </a:blip>
          <a:srcRect b="0" l="0" r="0" t="0"/>
          <a:stretch/>
        </p:blipFill>
        <p:spPr>
          <a:xfrm>
            <a:off x="690560" y="3749213"/>
            <a:ext cx="674209" cy="489125"/>
          </a:xfrm>
          <a:prstGeom prst="rect">
            <a:avLst/>
          </a:prstGeom>
          <a:noFill/>
          <a:ln>
            <a:noFill/>
          </a:ln>
        </p:spPr>
      </p:pic>
      <p:pic>
        <p:nvPicPr>
          <p:cNvPr id="209" name="Google Shape;209;p27"/>
          <p:cNvPicPr preferRelativeResize="0"/>
          <p:nvPr/>
        </p:nvPicPr>
        <p:blipFill rotWithShape="1">
          <a:blip r:embed="rId7">
            <a:alphaModFix/>
          </a:blip>
          <a:srcRect b="0" l="0" r="0" t="0"/>
          <a:stretch/>
        </p:blipFill>
        <p:spPr>
          <a:xfrm>
            <a:off x="6519112" y="3712012"/>
            <a:ext cx="758630" cy="489125"/>
          </a:xfrm>
          <a:prstGeom prst="rect">
            <a:avLst/>
          </a:prstGeom>
          <a:noFill/>
          <a:ln>
            <a:noFill/>
          </a:ln>
        </p:spPr>
      </p:pic>
      <p:pic>
        <p:nvPicPr>
          <p:cNvPr id="210" name="Google Shape;210;p27"/>
          <p:cNvPicPr preferRelativeResize="0"/>
          <p:nvPr/>
        </p:nvPicPr>
        <p:blipFill rotWithShape="1">
          <a:blip r:embed="rId8">
            <a:alphaModFix/>
          </a:blip>
          <a:srcRect b="0" l="0" r="0" t="0"/>
          <a:stretch/>
        </p:blipFill>
        <p:spPr>
          <a:xfrm>
            <a:off x="7659375" y="3674751"/>
            <a:ext cx="823747" cy="563600"/>
          </a:xfrm>
          <a:prstGeom prst="rect">
            <a:avLst/>
          </a:prstGeom>
          <a:noFill/>
          <a:ln>
            <a:noFill/>
          </a:ln>
        </p:spPr>
      </p:pic>
      <p:pic>
        <p:nvPicPr>
          <p:cNvPr id="211" name="Google Shape;211;p27"/>
          <p:cNvPicPr preferRelativeResize="0"/>
          <p:nvPr/>
        </p:nvPicPr>
        <p:blipFill rotWithShape="1">
          <a:blip r:embed="rId9">
            <a:alphaModFix/>
          </a:blip>
          <a:srcRect b="0" l="0" r="0" t="0"/>
          <a:stretch/>
        </p:blipFill>
        <p:spPr>
          <a:xfrm>
            <a:off x="5375475" y="3680325"/>
            <a:ext cx="762000" cy="552450"/>
          </a:xfrm>
          <a:prstGeom prst="rect">
            <a:avLst/>
          </a:prstGeom>
          <a:noFill/>
          <a:ln>
            <a:noFill/>
          </a:ln>
        </p:spPr>
      </p:pic>
      <p:pic>
        <p:nvPicPr>
          <p:cNvPr id="212" name="Google Shape;212;p27"/>
          <p:cNvPicPr preferRelativeResize="0"/>
          <p:nvPr/>
        </p:nvPicPr>
        <p:blipFill rotWithShape="1">
          <a:blip r:embed="rId10">
            <a:alphaModFix/>
          </a:blip>
          <a:srcRect b="0" l="0" r="0" t="0"/>
          <a:stretch/>
        </p:blipFill>
        <p:spPr>
          <a:xfrm>
            <a:off x="2946520" y="3684721"/>
            <a:ext cx="679625" cy="543691"/>
          </a:xfrm>
          <a:prstGeom prst="rect">
            <a:avLst/>
          </a:prstGeom>
          <a:noFill/>
          <a:ln>
            <a:noFill/>
          </a:ln>
        </p:spPr>
      </p:pic>
      <p:sp>
        <p:nvSpPr>
          <p:cNvPr id="213" name="Google Shape;213;p27"/>
          <p:cNvSpPr/>
          <p:nvPr/>
        </p:nvSpPr>
        <p:spPr>
          <a:xfrm>
            <a:off x="5405125" y="588650"/>
            <a:ext cx="3078000" cy="2560200"/>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i="0" lang="en" sz="1200" u="none" cap="none" strike="noStrike">
                <a:solidFill>
                  <a:schemeClr val="dk1"/>
                </a:solidFill>
                <a:latin typeface="Spectral"/>
                <a:ea typeface="Spectral"/>
                <a:cs typeface="Spectral"/>
                <a:sym typeface="Spectral"/>
              </a:rPr>
              <a:t> </a:t>
            </a:r>
            <a:r>
              <a:rPr i="0" lang="en" sz="1100" u="none" cap="none" strike="noStrike">
                <a:solidFill>
                  <a:schemeClr val="dk1"/>
                </a:solidFill>
                <a:latin typeface="Spectral"/>
                <a:ea typeface="Spectral"/>
                <a:cs typeface="Spectral"/>
                <a:sym typeface="Spectral"/>
              </a:rPr>
              <a:t>Expanding a national cohort of librarians, community organizers, who are building a vast, inclusive digital archive that prioritizes underrepresented voices through skills development and digital library services</a:t>
            </a:r>
            <a:endParaRPr i="0" sz="1100" u="none" cap="none" strike="noStrike">
              <a:solidFill>
                <a:srgbClr val="000000"/>
              </a:solidFill>
              <a:latin typeface="Spectral"/>
              <a:ea typeface="Spectral"/>
              <a:cs typeface="Spectral"/>
              <a:sym typeface="Spectral"/>
            </a:endParaRPr>
          </a:p>
        </p:txBody>
      </p:sp>
      <p:sp>
        <p:nvSpPr>
          <p:cNvPr id="214" name="Google Shape;214;p27"/>
          <p:cNvSpPr txBox="1"/>
          <p:nvPr>
            <p:ph idx="4294967295" type="body"/>
          </p:nvPr>
        </p:nvSpPr>
        <p:spPr>
          <a:xfrm>
            <a:off x="551400" y="1194075"/>
            <a:ext cx="8520600" cy="2250600"/>
          </a:xfrm>
          <a:prstGeom prst="rect">
            <a:avLst/>
          </a:prstGeom>
          <a:noFill/>
          <a:ln>
            <a:noFill/>
          </a:ln>
        </p:spPr>
        <p:txBody>
          <a:bodyPr anchorCtr="0" anchor="t" bIns="91425" lIns="91425" spcFirstLastPara="1" rIns="91425" wrap="square" tIns="91425">
            <a:normAutofit/>
          </a:bodyPr>
          <a:lstStyle/>
          <a:p>
            <a:pPr indent="-374650" lvl="0" marL="457200" rtl="0" algn="l">
              <a:lnSpc>
                <a:spcPct val="115000"/>
              </a:lnSpc>
              <a:spcBef>
                <a:spcPts val="0"/>
              </a:spcBef>
              <a:spcAft>
                <a:spcPts val="0"/>
              </a:spcAft>
              <a:buClr>
                <a:schemeClr val="dk1"/>
              </a:buClr>
              <a:buSzPts val="2300"/>
              <a:buFont typeface="Spectral"/>
              <a:buChar char="●"/>
            </a:pPr>
            <a:r>
              <a:rPr lang="en" sz="2300">
                <a:solidFill>
                  <a:schemeClr val="dk1"/>
                </a:solidFill>
                <a:latin typeface="Spectral"/>
                <a:ea typeface="Spectral"/>
                <a:cs typeface="Spectral"/>
                <a:sym typeface="Spectral"/>
              </a:rPr>
              <a:t>300</a:t>
            </a:r>
            <a:r>
              <a:rPr lang="en" sz="2300">
                <a:solidFill>
                  <a:schemeClr val="dk1"/>
                </a:solidFill>
                <a:latin typeface="Spectral"/>
                <a:ea typeface="Spectral"/>
                <a:cs typeface="Spectral"/>
                <a:sym typeface="Spectral"/>
              </a:rPr>
              <a:t>+ Member Organizations in:</a:t>
            </a:r>
            <a:endParaRPr sz="2300">
              <a:solidFill>
                <a:schemeClr val="dk1"/>
              </a:solidFill>
              <a:latin typeface="Spectral"/>
              <a:ea typeface="Spectral"/>
              <a:cs typeface="Spectral"/>
              <a:sym typeface="Spectral"/>
            </a:endParaRPr>
          </a:p>
          <a:p>
            <a:pPr indent="-349250" lvl="1" marL="914400" rtl="0" algn="l">
              <a:lnSpc>
                <a:spcPct val="115000"/>
              </a:lnSpc>
              <a:spcBef>
                <a:spcPts val="0"/>
              </a:spcBef>
              <a:spcAft>
                <a:spcPts val="0"/>
              </a:spcAft>
              <a:buClr>
                <a:schemeClr val="dk1"/>
              </a:buClr>
              <a:buSzPts val="1900"/>
              <a:buFont typeface="Spectral"/>
              <a:buChar char="○"/>
            </a:pPr>
            <a:r>
              <a:rPr lang="en" sz="1900">
                <a:solidFill>
                  <a:schemeClr val="dk1"/>
                </a:solidFill>
                <a:latin typeface="Spectral"/>
                <a:ea typeface="Spectral"/>
                <a:cs typeface="Spectral"/>
                <a:sym typeface="Spectral"/>
              </a:rPr>
              <a:t>11</a:t>
            </a:r>
            <a:r>
              <a:rPr lang="en" sz="1900">
                <a:solidFill>
                  <a:schemeClr val="dk1"/>
                </a:solidFill>
                <a:latin typeface="Spectral"/>
                <a:ea typeface="Spectral"/>
                <a:cs typeface="Spectral"/>
                <a:sym typeface="Spectral"/>
              </a:rPr>
              <a:t> Countries</a:t>
            </a:r>
            <a:endParaRPr sz="1900">
              <a:solidFill>
                <a:schemeClr val="dk1"/>
              </a:solidFill>
              <a:latin typeface="Spectral"/>
              <a:ea typeface="Spectral"/>
              <a:cs typeface="Spectral"/>
              <a:sym typeface="Spectral"/>
            </a:endParaRPr>
          </a:p>
          <a:p>
            <a:pPr indent="-349250" lvl="1" marL="914400" rtl="0" algn="l">
              <a:lnSpc>
                <a:spcPct val="115000"/>
              </a:lnSpc>
              <a:spcBef>
                <a:spcPts val="0"/>
              </a:spcBef>
              <a:spcAft>
                <a:spcPts val="0"/>
              </a:spcAft>
              <a:buClr>
                <a:schemeClr val="dk1"/>
              </a:buClr>
              <a:buSzPts val="1900"/>
              <a:buFont typeface="Spectral"/>
              <a:buChar char="○"/>
            </a:pPr>
            <a:r>
              <a:rPr lang="en" sz="1900">
                <a:solidFill>
                  <a:schemeClr val="dk1"/>
                </a:solidFill>
                <a:latin typeface="Spectral"/>
                <a:ea typeface="Spectral"/>
                <a:cs typeface="Spectral"/>
                <a:sym typeface="Spectral"/>
              </a:rPr>
              <a:t>46 US States and Territories</a:t>
            </a:r>
            <a:endParaRPr sz="1900">
              <a:solidFill>
                <a:schemeClr val="dk1"/>
              </a:solidFill>
              <a:latin typeface="Spectral"/>
              <a:ea typeface="Spectral"/>
              <a:cs typeface="Spectral"/>
              <a:sym typeface="Spectral"/>
            </a:endParaRPr>
          </a:p>
          <a:p>
            <a:pPr indent="-349250" lvl="1" marL="914400" rtl="0" algn="l">
              <a:lnSpc>
                <a:spcPct val="115000"/>
              </a:lnSpc>
              <a:spcBef>
                <a:spcPts val="0"/>
              </a:spcBef>
              <a:spcAft>
                <a:spcPts val="0"/>
              </a:spcAft>
              <a:buClr>
                <a:schemeClr val="dk1"/>
              </a:buClr>
              <a:buSzPts val="1900"/>
              <a:buFont typeface="Spectral"/>
              <a:buChar char="○"/>
            </a:pPr>
            <a:r>
              <a:rPr lang="en" sz="1900">
                <a:solidFill>
                  <a:schemeClr val="dk1"/>
                </a:solidFill>
                <a:latin typeface="Spectral"/>
                <a:ea typeface="Spectral"/>
                <a:cs typeface="Spectral"/>
                <a:sym typeface="Spectral"/>
              </a:rPr>
              <a:t>7 Canadian Provinces</a:t>
            </a:r>
            <a:endParaRPr sz="1900">
              <a:solidFill>
                <a:schemeClr val="dk1"/>
              </a:solidFill>
              <a:latin typeface="Spectral"/>
              <a:ea typeface="Spectral"/>
              <a:cs typeface="Spectral"/>
              <a:sym typeface="Spectral"/>
            </a:endParaRPr>
          </a:p>
          <a:p>
            <a:pPr indent="0" lvl="0" marL="0" rtl="0" algn="l">
              <a:lnSpc>
                <a:spcPct val="115000"/>
              </a:lnSpc>
              <a:spcBef>
                <a:spcPts val="1200"/>
              </a:spcBef>
              <a:spcAft>
                <a:spcPts val="1200"/>
              </a:spcAft>
              <a:buSzPts val="1800"/>
              <a:buNone/>
            </a:pPr>
            <a:r>
              <a:t/>
            </a:r>
            <a:endParaRPr>
              <a:latin typeface="Spectral"/>
              <a:ea typeface="Spectral"/>
              <a:cs typeface="Spectral"/>
              <a:sym typeface="Spectr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8" name="Shape 218"/>
        <p:cNvGrpSpPr/>
        <p:nvPr/>
      </p:nvGrpSpPr>
      <p:grpSpPr>
        <a:xfrm>
          <a:off x="0" y="0"/>
          <a:ext cx="0" cy="0"/>
          <a:chOff x="0" y="0"/>
          <a:chExt cx="0" cy="0"/>
        </a:xfrm>
      </p:grpSpPr>
      <p:grpSp>
        <p:nvGrpSpPr>
          <p:cNvPr id="219" name="Google Shape;219;p28"/>
          <p:cNvGrpSpPr/>
          <p:nvPr/>
        </p:nvGrpSpPr>
        <p:grpSpPr>
          <a:xfrm>
            <a:off x="551400" y="497200"/>
            <a:ext cx="8041187" cy="4113275"/>
            <a:chOff x="0" y="-38100"/>
            <a:chExt cx="4274726" cy="2186517"/>
          </a:xfrm>
        </p:grpSpPr>
        <p:sp>
          <p:nvSpPr>
            <p:cNvPr id="220" name="Google Shape;220;p28"/>
            <p:cNvSpPr/>
            <p:nvPr/>
          </p:nvSpPr>
          <p:spPr>
            <a:xfrm>
              <a:off x="0" y="-19050"/>
              <a:ext cx="4274726" cy="2167467"/>
            </a:xfrm>
            <a:custGeom>
              <a:rect b="b" l="l" r="r" t="t"/>
              <a:pathLst>
                <a:path extrusionOk="0" h="2167467" w="4274726">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anchorCtr="0" anchor="ctr" bIns="68275" lIns="68275" spcFirstLastPara="1" rIns="68275" wrap="square" tIns="68275">
              <a:noAutofit/>
            </a:bodyPr>
            <a:lstStyle/>
            <a:p>
              <a:pPr indent="0" lvl="0" marL="0" rtl="0" algn="l">
                <a:spcBef>
                  <a:spcPts val="0"/>
                </a:spcBef>
                <a:spcAft>
                  <a:spcPts val="0"/>
                </a:spcAft>
                <a:buNone/>
              </a:pPr>
              <a:r>
                <a:t/>
              </a:r>
              <a:endParaRPr/>
            </a:p>
          </p:txBody>
        </p:sp>
        <p:sp>
          <p:nvSpPr>
            <p:cNvPr id="221" name="Google Shape;221;p28"/>
            <p:cNvSpPr txBox="1"/>
            <p:nvPr/>
          </p:nvSpPr>
          <p:spPr>
            <a:xfrm>
              <a:off x="0" y="-38100"/>
              <a:ext cx="812700" cy="850800"/>
            </a:xfrm>
            <a:prstGeom prst="rect">
              <a:avLst/>
            </a:prstGeom>
            <a:noFill/>
            <a:ln>
              <a:noFill/>
            </a:ln>
          </p:spPr>
          <p:txBody>
            <a:bodyPr anchorCtr="0" anchor="ctr" bIns="37950" lIns="37950" spcFirstLastPara="1" rIns="37950" wrap="square" tIns="37950">
              <a:noAutofit/>
            </a:bodyPr>
            <a:lstStyle/>
            <a:p>
              <a:pPr indent="0" lvl="0" marL="0" marR="0" rtl="0" algn="ctr">
                <a:lnSpc>
                  <a:spcPct val="147722"/>
                </a:lnSpc>
                <a:spcBef>
                  <a:spcPts val="0"/>
                </a:spcBef>
                <a:spcAft>
                  <a:spcPts val="0"/>
                </a:spcAft>
                <a:buNone/>
              </a:pPr>
              <a:r>
                <a:t/>
              </a:r>
              <a:endParaRPr b="0" i="0" sz="1344" u="none" cap="none" strike="noStrike">
                <a:solidFill>
                  <a:schemeClr val="dk1"/>
                </a:solidFill>
                <a:latin typeface="Calibri"/>
                <a:ea typeface="Calibri"/>
                <a:cs typeface="Calibri"/>
                <a:sym typeface="Calibri"/>
              </a:endParaRPr>
            </a:p>
          </p:txBody>
        </p:sp>
      </p:grpSp>
      <p:pic>
        <p:nvPicPr>
          <p:cNvPr id="222" name="Google Shape;222;p28" title="Screenshot 2026-04-15 at 10.17.36 AM.png"/>
          <p:cNvPicPr preferRelativeResize="0"/>
          <p:nvPr/>
        </p:nvPicPr>
        <p:blipFill>
          <a:blip r:embed="rId4">
            <a:alphaModFix/>
          </a:blip>
          <a:stretch>
            <a:fillRect/>
          </a:stretch>
        </p:blipFill>
        <p:spPr>
          <a:xfrm>
            <a:off x="3265366" y="837418"/>
            <a:ext cx="5128874" cy="3494574"/>
          </a:xfrm>
          <a:prstGeom prst="rect">
            <a:avLst/>
          </a:prstGeom>
          <a:noFill/>
          <a:ln>
            <a:noFill/>
          </a:ln>
        </p:spPr>
      </p:pic>
      <p:sp>
        <p:nvSpPr>
          <p:cNvPr id="223" name="Google Shape;223;p28"/>
          <p:cNvSpPr txBox="1"/>
          <p:nvPr/>
        </p:nvSpPr>
        <p:spPr>
          <a:xfrm>
            <a:off x="690950" y="656025"/>
            <a:ext cx="2478900" cy="60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chemeClr val="dk1"/>
                </a:solidFill>
                <a:latin typeface="Spectral"/>
                <a:ea typeface="Spectral"/>
                <a:cs typeface="Spectral"/>
                <a:sym typeface="Spectral"/>
              </a:rPr>
              <a:t>Oxford County Archive’s Untold Stories</a:t>
            </a:r>
            <a:endParaRPr b="1" sz="1500">
              <a:solidFill>
                <a:schemeClr val="dk1"/>
              </a:solidFill>
              <a:latin typeface="Spectral"/>
              <a:ea typeface="Spectral"/>
              <a:cs typeface="Spectral"/>
              <a:sym typeface="Spectral"/>
            </a:endParaRPr>
          </a:p>
          <a:p>
            <a:pPr indent="0" lvl="0" marL="0" rtl="0" algn="ctr">
              <a:spcBef>
                <a:spcPts val="0"/>
              </a:spcBef>
              <a:spcAft>
                <a:spcPts val="0"/>
              </a:spcAft>
              <a:buNone/>
            </a:pPr>
            <a:r>
              <a:t/>
            </a:r>
            <a:endParaRPr b="1" sz="1500">
              <a:solidFill>
                <a:schemeClr val="dk1"/>
              </a:solidFill>
              <a:latin typeface="Spectral"/>
              <a:ea typeface="Spectral"/>
              <a:cs typeface="Spectral"/>
              <a:sym typeface="Spectral"/>
            </a:endParaRPr>
          </a:p>
          <a:p>
            <a:pPr indent="0" lvl="0" marL="0" rtl="0" algn="l">
              <a:spcBef>
                <a:spcPts val="0"/>
              </a:spcBef>
              <a:spcAft>
                <a:spcPts val="0"/>
              </a:spcAft>
              <a:buNone/>
            </a:pPr>
            <a:r>
              <a:t/>
            </a:r>
            <a:endParaRPr b="1" sz="1500">
              <a:solidFill>
                <a:schemeClr val="dk1"/>
              </a:solidFill>
              <a:latin typeface="Spectral"/>
              <a:ea typeface="Spectral"/>
              <a:cs typeface="Spectral"/>
              <a:sym typeface="Spectral"/>
            </a:endParaRPr>
          </a:p>
        </p:txBody>
      </p:sp>
      <p:sp>
        <p:nvSpPr>
          <p:cNvPr id="224" name="Google Shape;224;p28"/>
          <p:cNvSpPr txBox="1"/>
          <p:nvPr/>
        </p:nvSpPr>
        <p:spPr>
          <a:xfrm>
            <a:off x="690950" y="1196275"/>
            <a:ext cx="2478900" cy="329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Spectral"/>
                <a:ea typeface="Spectral"/>
                <a:cs typeface="Spectral"/>
                <a:sym typeface="Spectral"/>
              </a:rPr>
              <a:t>“As a starting point, we began brainstorming ways in which we could connect with local community groups, organizations, and associations related to Oxford’s underrepresented populations, in a way that was also convenient and safe for them. We began our research into what community groups were out there, and quickly found that not only were there many, but most of these groups had a massive amount of online content on websites and social media pages. These websites contain event updates, local stories, photographs, videos, interviews, and much more – records that are invaluable to telling these communities’ stories.”</a:t>
            </a:r>
            <a:endParaRPr sz="1100">
              <a:solidFill>
                <a:schemeClr val="dk1"/>
              </a:solidFill>
              <a:latin typeface="Spectral"/>
              <a:ea typeface="Spectral"/>
              <a:cs typeface="Spectral"/>
              <a:sym typeface="Spectral"/>
            </a:endParaRPr>
          </a:p>
          <a:p>
            <a:pPr indent="0" lvl="0" marL="0" rtl="0" algn="l">
              <a:spcBef>
                <a:spcPts val="0"/>
              </a:spcBef>
              <a:spcAft>
                <a:spcPts val="0"/>
              </a:spcAft>
              <a:buNone/>
            </a:pPr>
            <a:r>
              <a:t/>
            </a:r>
            <a:endParaRPr sz="1050">
              <a:solidFill>
                <a:schemeClr val="dk1"/>
              </a:solidFill>
              <a:highlight>
                <a:srgbClr val="FFFFFF"/>
              </a:highlight>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8" name="Shape 228"/>
        <p:cNvGrpSpPr/>
        <p:nvPr/>
      </p:nvGrpSpPr>
      <p:grpSpPr>
        <a:xfrm>
          <a:off x="0" y="0"/>
          <a:ext cx="0" cy="0"/>
          <a:chOff x="0" y="0"/>
          <a:chExt cx="0" cy="0"/>
        </a:xfrm>
      </p:grpSpPr>
      <p:grpSp>
        <p:nvGrpSpPr>
          <p:cNvPr id="229" name="Google Shape;229;p29"/>
          <p:cNvGrpSpPr/>
          <p:nvPr/>
        </p:nvGrpSpPr>
        <p:grpSpPr>
          <a:xfrm>
            <a:off x="551400" y="497200"/>
            <a:ext cx="8041187" cy="4113275"/>
            <a:chOff x="0" y="-38100"/>
            <a:chExt cx="4274726" cy="2186517"/>
          </a:xfrm>
        </p:grpSpPr>
        <p:sp>
          <p:nvSpPr>
            <p:cNvPr id="230" name="Google Shape;230;p29"/>
            <p:cNvSpPr/>
            <p:nvPr/>
          </p:nvSpPr>
          <p:spPr>
            <a:xfrm>
              <a:off x="0" y="-19050"/>
              <a:ext cx="4274726" cy="2167467"/>
            </a:xfrm>
            <a:custGeom>
              <a:rect b="b" l="l" r="r" t="t"/>
              <a:pathLst>
                <a:path extrusionOk="0" h="2167467" w="4274726">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anchorCtr="0" anchor="ctr" bIns="68275" lIns="68275" spcFirstLastPara="1" rIns="68275" wrap="square" tIns="68275">
              <a:noAutofit/>
            </a:bodyPr>
            <a:lstStyle/>
            <a:p>
              <a:pPr indent="0" lvl="0" marL="0" rtl="0" algn="l">
                <a:spcBef>
                  <a:spcPts val="0"/>
                </a:spcBef>
                <a:spcAft>
                  <a:spcPts val="0"/>
                </a:spcAft>
                <a:buNone/>
              </a:pPr>
              <a:r>
                <a:t/>
              </a:r>
              <a:endParaRPr/>
            </a:p>
          </p:txBody>
        </p:sp>
        <p:sp>
          <p:nvSpPr>
            <p:cNvPr id="231" name="Google Shape;231;p29"/>
            <p:cNvSpPr txBox="1"/>
            <p:nvPr/>
          </p:nvSpPr>
          <p:spPr>
            <a:xfrm>
              <a:off x="0" y="-38100"/>
              <a:ext cx="812700" cy="850800"/>
            </a:xfrm>
            <a:prstGeom prst="rect">
              <a:avLst/>
            </a:prstGeom>
            <a:noFill/>
            <a:ln>
              <a:noFill/>
            </a:ln>
          </p:spPr>
          <p:txBody>
            <a:bodyPr anchorCtr="0" anchor="ctr" bIns="37950" lIns="37950" spcFirstLastPara="1" rIns="37950" wrap="square" tIns="37950">
              <a:noAutofit/>
            </a:bodyPr>
            <a:lstStyle/>
            <a:p>
              <a:pPr indent="0" lvl="0" marL="0" marR="0" rtl="0" algn="ctr">
                <a:lnSpc>
                  <a:spcPct val="147722"/>
                </a:lnSpc>
                <a:spcBef>
                  <a:spcPts val="0"/>
                </a:spcBef>
                <a:spcAft>
                  <a:spcPts val="0"/>
                </a:spcAft>
                <a:buNone/>
              </a:pPr>
              <a:r>
                <a:t/>
              </a:r>
              <a:endParaRPr b="0" i="0" sz="1344" u="none" cap="none" strike="noStrike">
                <a:solidFill>
                  <a:schemeClr val="dk1"/>
                </a:solidFill>
                <a:latin typeface="Calibri"/>
                <a:ea typeface="Calibri"/>
                <a:cs typeface="Calibri"/>
                <a:sym typeface="Calibri"/>
              </a:endParaRPr>
            </a:p>
          </p:txBody>
        </p:sp>
      </p:grpSp>
      <p:pic>
        <p:nvPicPr>
          <p:cNvPr id="232" name="Google Shape;232;p29"/>
          <p:cNvPicPr preferRelativeResize="0"/>
          <p:nvPr/>
        </p:nvPicPr>
        <p:blipFill rotWithShape="1">
          <a:blip r:embed="rId4">
            <a:alphaModFix/>
          </a:blip>
          <a:srcRect b="0" l="0" r="0" t="0"/>
          <a:stretch/>
        </p:blipFill>
        <p:spPr>
          <a:xfrm>
            <a:off x="1099850" y="1748312"/>
            <a:ext cx="1537200" cy="1764125"/>
          </a:xfrm>
          <a:prstGeom prst="rect">
            <a:avLst/>
          </a:prstGeom>
          <a:noFill/>
          <a:ln>
            <a:noFill/>
          </a:ln>
        </p:spPr>
      </p:pic>
      <p:sp>
        <p:nvSpPr>
          <p:cNvPr id="233" name="Google Shape;233;p29"/>
          <p:cNvSpPr txBox="1"/>
          <p:nvPr/>
        </p:nvSpPr>
        <p:spPr>
          <a:xfrm>
            <a:off x="735525" y="646550"/>
            <a:ext cx="7236900" cy="74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Spectral"/>
                <a:ea typeface="Spectral"/>
                <a:cs typeface="Spectral"/>
                <a:sym typeface="Spectral"/>
              </a:rPr>
              <a:t>Digital Preservation Discussion Series</a:t>
            </a:r>
            <a:endParaRPr b="1" sz="2000">
              <a:solidFill>
                <a:schemeClr val="dk1"/>
              </a:solidFill>
              <a:latin typeface="Spectral"/>
              <a:ea typeface="Spectral"/>
              <a:cs typeface="Spectral"/>
              <a:sym typeface="Spectral"/>
            </a:endParaRPr>
          </a:p>
        </p:txBody>
      </p:sp>
      <p:pic>
        <p:nvPicPr>
          <p:cNvPr id="234" name="Google Shape;234;p29" title="Vault_dashboard.original.png"/>
          <p:cNvPicPr preferRelativeResize="0"/>
          <p:nvPr/>
        </p:nvPicPr>
        <p:blipFill>
          <a:blip r:embed="rId5">
            <a:alphaModFix/>
          </a:blip>
          <a:stretch>
            <a:fillRect/>
          </a:stretch>
        </p:blipFill>
        <p:spPr>
          <a:xfrm>
            <a:off x="3129725" y="1286075"/>
            <a:ext cx="4363100" cy="2688574"/>
          </a:xfrm>
          <a:prstGeom prst="rect">
            <a:avLst/>
          </a:prstGeom>
          <a:noFill/>
          <a:ln>
            <a:noFill/>
          </a:ln>
        </p:spPr>
      </p:pic>
      <p:pic>
        <p:nvPicPr>
          <p:cNvPr id="235" name="Google Shape;235;p29" title="5A6PQDBUJGN3XC6ACQ7XSXAF6AZJEWEA.gif"/>
          <p:cNvPicPr preferRelativeResize="0"/>
          <p:nvPr/>
        </p:nvPicPr>
        <p:blipFill>
          <a:blip r:embed="rId6">
            <a:alphaModFix/>
          </a:blip>
          <a:stretch>
            <a:fillRect/>
          </a:stretch>
        </p:blipFill>
        <p:spPr>
          <a:xfrm>
            <a:off x="7266163" y="3208788"/>
            <a:ext cx="1190625" cy="1190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9" name="Shape 239"/>
        <p:cNvGrpSpPr/>
        <p:nvPr/>
      </p:nvGrpSpPr>
      <p:grpSpPr>
        <a:xfrm>
          <a:off x="0" y="0"/>
          <a:ext cx="0" cy="0"/>
          <a:chOff x="0" y="0"/>
          <a:chExt cx="0" cy="0"/>
        </a:xfrm>
      </p:grpSpPr>
      <p:grpSp>
        <p:nvGrpSpPr>
          <p:cNvPr id="240" name="Google Shape;240;p30"/>
          <p:cNvGrpSpPr/>
          <p:nvPr/>
        </p:nvGrpSpPr>
        <p:grpSpPr>
          <a:xfrm>
            <a:off x="551400" y="533036"/>
            <a:ext cx="8041187" cy="4077439"/>
            <a:chOff x="0" y="-19050"/>
            <a:chExt cx="4274726" cy="2167467"/>
          </a:xfrm>
        </p:grpSpPr>
        <p:sp>
          <p:nvSpPr>
            <p:cNvPr id="241" name="Google Shape;241;p30"/>
            <p:cNvSpPr/>
            <p:nvPr/>
          </p:nvSpPr>
          <p:spPr>
            <a:xfrm>
              <a:off x="0" y="-19050"/>
              <a:ext cx="4274726" cy="2167467"/>
            </a:xfrm>
            <a:custGeom>
              <a:rect b="b" l="l" r="r" t="t"/>
              <a:pathLst>
                <a:path extrusionOk="0" h="2167467" w="4274726">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anchorCtr="0" anchor="ctr" bIns="68275" lIns="68275" spcFirstLastPara="1" rIns="68275" wrap="square" tIns="68275">
              <a:noAutofit/>
            </a:bodyPr>
            <a:lstStyle/>
            <a:p>
              <a:pPr indent="0" lvl="0" marL="0" rtl="0" algn="l">
                <a:spcBef>
                  <a:spcPts val="0"/>
                </a:spcBef>
                <a:spcAft>
                  <a:spcPts val="0"/>
                </a:spcAft>
                <a:buNone/>
              </a:pPr>
              <a:r>
                <a:t/>
              </a:r>
              <a:endParaRPr/>
            </a:p>
          </p:txBody>
        </p:sp>
        <p:sp>
          <p:nvSpPr>
            <p:cNvPr id="242" name="Google Shape;242;p30"/>
            <p:cNvSpPr txBox="1"/>
            <p:nvPr/>
          </p:nvSpPr>
          <p:spPr>
            <a:xfrm>
              <a:off x="118043" y="585239"/>
              <a:ext cx="2752500" cy="1205700"/>
            </a:xfrm>
            <a:prstGeom prst="rect">
              <a:avLst/>
            </a:prstGeom>
            <a:noFill/>
            <a:ln>
              <a:noFill/>
            </a:ln>
          </p:spPr>
          <p:txBody>
            <a:bodyPr anchorCtr="0" anchor="ctr" bIns="37950" lIns="37950" spcFirstLastPara="1" rIns="37950" wrap="square" tIns="37950">
              <a:noAutofit/>
            </a:bodyPr>
            <a:lstStyle/>
            <a:p>
              <a:pPr indent="-313960" lvl="0" marL="457200" rtl="0" algn="l">
                <a:lnSpc>
                  <a:spcPct val="147722"/>
                </a:lnSpc>
                <a:spcBef>
                  <a:spcPts val="0"/>
                </a:spcBef>
                <a:spcAft>
                  <a:spcPts val="0"/>
                </a:spcAft>
                <a:buClr>
                  <a:schemeClr val="dk1"/>
                </a:buClr>
                <a:buSzPts val="1344"/>
                <a:buFont typeface="Spectral"/>
                <a:buChar char="●"/>
              </a:pPr>
              <a:r>
                <a:rPr lang="en" sz="1344">
                  <a:solidFill>
                    <a:schemeClr val="dk1"/>
                  </a:solidFill>
                  <a:latin typeface="Spectral"/>
                  <a:ea typeface="Spectral"/>
                  <a:cs typeface="Spectral"/>
                  <a:sym typeface="Spectral"/>
                </a:rPr>
                <a:t>Digitize ~182 linear feet of mixed archival collections and photographs over two years at Internet Archive scanning centres in Canada and the United States</a:t>
              </a:r>
              <a:endParaRPr sz="1344">
                <a:solidFill>
                  <a:schemeClr val="dk1"/>
                </a:solidFill>
                <a:latin typeface="Spectral"/>
                <a:ea typeface="Spectral"/>
                <a:cs typeface="Spectral"/>
                <a:sym typeface="Spectral"/>
              </a:endParaRPr>
            </a:p>
            <a:p>
              <a:pPr indent="-313960" lvl="0" marL="457200" marR="0" rtl="0" algn="l">
                <a:lnSpc>
                  <a:spcPct val="147722"/>
                </a:lnSpc>
                <a:spcBef>
                  <a:spcPts val="0"/>
                </a:spcBef>
                <a:spcAft>
                  <a:spcPts val="0"/>
                </a:spcAft>
                <a:buClr>
                  <a:schemeClr val="dk1"/>
                </a:buClr>
                <a:buSzPts val="1344"/>
                <a:buFont typeface="Spectral"/>
                <a:buChar char="●"/>
              </a:pPr>
              <a:r>
                <a:rPr lang="en" sz="1344">
                  <a:solidFill>
                    <a:schemeClr val="dk1"/>
                  </a:solidFill>
                  <a:latin typeface="Spectral"/>
                  <a:ea typeface="Spectral"/>
                  <a:cs typeface="Spectral"/>
                  <a:sym typeface="Spectral"/>
                </a:rPr>
                <a:t>Partnership with six memory </a:t>
              </a:r>
              <a:r>
                <a:rPr lang="en" sz="1344">
                  <a:solidFill>
                    <a:schemeClr val="dk1"/>
                  </a:solidFill>
                  <a:latin typeface="Spectral"/>
                  <a:ea typeface="Spectral"/>
                  <a:cs typeface="Spectral"/>
                  <a:sym typeface="Spectral"/>
                </a:rPr>
                <a:t>institutions</a:t>
              </a:r>
              <a:r>
                <a:rPr lang="en" sz="1344">
                  <a:solidFill>
                    <a:schemeClr val="dk1"/>
                  </a:solidFill>
                  <a:latin typeface="Spectral"/>
                  <a:ea typeface="Spectral"/>
                  <a:cs typeface="Spectral"/>
                  <a:sym typeface="Spectral"/>
                </a:rPr>
                <a:t> in Canada and the United States, including The ArQuives (Toronto, Ontario)</a:t>
              </a:r>
              <a:endParaRPr sz="1344">
                <a:solidFill>
                  <a:schemeClr val="dk1"/>
                </a:solidFill>
                <a:latin typeface="Spectral"/>
                <a:ea typeface="Spectral"/>
                <a:cs typeface="Spectral"/>
                <a:sym typeface="Spectral"/>
              </a:endParaRPr>
            </a:p>
            <a:p>
              <a:pPr indent="-313960" lvl="1" marL="914400" rtl="0" algn="l">
                <a:lnSpc>
                  <a:spcPct val="147722"/>
                </a:lnSpc>
                <a:spcBef>
                  <a:spcPts val="0"/>
                </a:spcBef>
                <a:spcAft>
                  <a:spcPts val="0"/>
                </a:spcAft>
                <a:buClr>
                  <a:schemeClr val="dk1"/>
                </a:buClr>
                <a:buSzPts val="1344"/>
                <a:buFont typeface="Spectral"/>
                <a:buChar char="○"/>
              </a:pPr>
              <a:r>
                <a:rPr lang="en" sz="1344">
                  <a:solidFill>
                    <a:schemeClr val="dk1"/>
                  </a:solidFill>
                  <a:latin typeface="Spectral"/>
                  <a:ea typeface="Spectral"/>
                  <a:cs typeface="Spectral"/>
                  <a:sym typeface="Spectral"/>
                </a:rPr>
                <a:t>The ArQuives: digitizing three collections - James Egan, Jearld Moldenhauer, and Gerald Hannon fonds</a:t>
              </a:r>
              <a:endParaRPr sz="1344">
                <a:solidFill>
                  <a:schemeClr val="dk1"/>
                </a:solidFill>
                <a:latin typeface="Spectral"/>
                <a:ea typeface="Spectral"/>
                <a:cs typeface="Spectral"/>
                <a:sym typeface="Spectral"/>
              </a:endParaRPr>
            </a:p>
          </p:txBody>
        </p:sp>
      </p:grpSp>
      <p:sp>
        <p:nvSpPr>
          <p:cNvPr id="243" name="Google Shape;243;p30"/>
          <p:cNvSpPr txBox="1"/>
          <p:nvPr/>
        </p:nvSpPr>
        <p:spPr>
          <a:xfrm>
            <a:off x="1307388" y="759500"/>
            <a:ext cx="6529200" cy="846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000">
                <a:solidFill>
                  <a:schemeClr val="dk1"/>
                </a:solidFill>
                <a:latin typeface="Spectral"/>
                <a:ea typeface="Spectral"/>
                <a:cs typeface="Spectral"/>
                <a:sym typeface="Spectral"/>
              </a:rPr>
              <a:t>Digitization Project: Amplifying LGBTQIA+ Activism in Local History Archives</a:t>
            </a:r>
            <a:endParaRPr b="1" sz="2000">
              <a:latin typeface="Spectral"/>
              <a:ea typeface="Spectral"/>
              <a:cs typeface="Spectral"/>
              <a:sym typeface="Spectral"/>
            </a:endParaRPr>
          </a:p>
        </p:txBody>
      </p:sp>
      <p:pic>
        <p:nvPicPr>
          <p:cNvPr id="244" name="Google Shape;244;p30" title="Screenshot 2026-04-30 at 1.14.45 PM.png"/>
          <p:cNvPicPr preferRelativeResize="0"/>
          <p:nvPr/>
        </p:nvPicPr>
        <p:blipFill>
          <a:blip r:embed="rId4">
            <a:alphaModFix/>
          </a:blip>
          <a:stretch>
            <a:fillRect/>
          </a:stretch>
        </p:blipFill>
        <p:spPr>
          <a:xfrm>
            <a:off x="6065313" y="3011413"/>
            <a:ext cx="2167175" cy="680125"/>
          </a:xfrm>
          <a:prstGeom prst="rect">
            <a:avLst/>
          </a:prstGeom>
          <a:solidFill>
            <a:srgbClr val="F3F6FA"/>
          </a:solidFill>
          <a:ln>
            <a:noFill/>
          </a:ln>
        </p:spPr>
      </p:pic>
      <p:pic>
        <p:nvPicPr>
          <p:cNvPr id="245" name="Google Shape;245;p30" title="dhcs-logo-transparent-768x360.png"/>
          <p:cNvPicPr preferRelativeResize="0"/>
          <p:nvPr/>
        </p:nvPicPr>
        <p:blipFill>
          <a:blip r:embed="rId5">
            <a:alphaModFix/>
          </a:blip>
          <a:stretch>
            <a:fillRect/>
          </a:stretch>
        </p:blipFill>
        <p:spPr>
          <a:xfrm>
            <a:off x="6023342" y="1663487"/>
            <a:ext cx="2251108" cy="1055212"/>
          </a:xfrm>
          <a:prstGeom prst="rect">
            <a:avLst/>
          </a:prstGeom>
          <a:solidFill>
            <a:srgbClr val="F3F6FA"/>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9" name="Shape 249"/>
        <p:cNvGrpSpPr/>
        <p:nvPr/>
      </p:nvGrpSpPr>
      <p:grpSpPr>
        <a:xfrm>
          <a:off x="0" y="0"/>
          <a:ext cx="0" cy="0"/>
          <a:chOff x="0" y="0"/>
          <a:chExt cx="0" cy="0"/>
        </a:xfrm>
      </p:grpSpPr>
      <p:grpSp>
        <p:nvGrpSpPr>
          <p:cNvPr id="250" name="Google Shape;250;p31"/>
          <p:cNvGrpSpPr/>
          <p:nvPr/>
        </p:nvGrpSpPr>
        <p:grpSpPr>
          <a:xfrm>
            <a:off x="551400" y="497200"/>
            <a:ext cx="8041187" cy="4113275"/>
            <a:chOff x="0" y="-38100"/>
            <a:chExt cx="4274726" cy="2186517"/>
          </a:xfrm>
        </p:grpSpPr>
        <p:sp>
          <p:nvSpPr>
            <p:cNvPr id="251" name="Google Shape;251;p31"/>
            <p:cNvSpPr/>
            <p:nvPr/>
          </p:nvSpPr>
          <p:spPr>
            <a:xfrm>
              <a:off x="0" y="-19050"/>
              <a:ext cx="4274726" cy="2167467"/>
            </a:xfrm>
            <a:custGeom>
              <a:rect b="b" l="l" r="r" t="t"/>
              <a:pathLst>
                <a:path extrusionOk="0" h="2167467" w="4274726">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anchorCtr="0" anchor="ctr" bIns="68275" lIns="68275" spcFirstLastPara="1" rIns="68275" wrap="square" tIns="68275">
              <a:noAutofit/>
            </a:bodyPr>
            <a:lstStyle/>
            <a:p>
              <a:pPr indent="0" lvl="0" marL="0" rtl="0" algn="ctr">
                <a:spcBef>
                  <a:spcPts val="0"/>
                </a:spcBef>
                <a:spcAft>
                  <a:spcPts val="0"/>
                </a:spcAft>
                <a:buNone/>
              </a:pPr>
              <a:br>
                <a:rPr b="1" lang="en" sz="2200">
                  <a:latin typeface="Spectral"/>
                  <a:ea typeface="Spectral"/>
                  <a:cs typeface="Spectral"/>
                  <a:sym typeface="Spectral"/>
                </a:rPr>
              </a:br>
              <a:r>
                <a:rPr b="1" lang="en" sz="2200">
                  <a:latin typeface="Spectral"/>
                  <a:ea typeface="Spectral"/>
                  <a:cs typeface="Spectral"/>
                  <a:sym typeface="Spectral"/>
                </a:rPr>
                <a:t>Thank you! </a:t>
              </a:r>
              <a:endParaRPr b="1" sz="2200">
                <a:latin typeface="Spectral"/>
                <a:ea typeface="Spectral"/>
                <a:cs typeface="Spectral"/>
                <a:sym typeface="Spectral"/>
              </a:endParaRPr>
            </a:p>
            <a:p>
              <a:pPr indent="0" lvl="0" marL="0" rtl="0" algn="l">
                <a:spcBef>
                  <a:spcPts val="0"/>
                </a:spcBef>
                <a:spcAft>
                  <a:spcPts val="0"/>
                </a:spcAft>
                <a:buNone/>
              </a:pPr>
              <a:r>
                <a:t/>
              </a:r>
              <a:endParaRPr sz="2000">
                <a:latin typeface="Spectral"/>
                <a:ea typeface="Spectral"/>
                <a:cs typeface="Spectral"/>
                <a:sym typeface="Spectral"/>
              </a:endParaRPr>
            </a:p>
            <a:p>
              <a:pPr indent="0" lvl="0" marL="0" rtl="0" algn="ctr">
                <a:spcBef>
                  <a:spcPts val="0"/>
                </a:spcBef>
                <a:spcAft>
                  <a:spcPts val="0"/>
                </a:spcAft>
                <a:buNone/>
              </a:pPr>
              <a:r>
                <a:t/>
              </a:r>
              <a:endParaRPr sz="2000">
                <a:latin typeface="Spectral"/>
                <a:ea typeface="Spectral"/>
                <a:cs typeface="Spectral"/>
                <a:sym typeface="Spectral"/>
              </a:endParaRPr>
            </a:p>
            <a:p>
              <a:pPr indent="0" lvl="0" marL="0" rtl="0" algn="ctr">
                <a:spcBef>
                  <a:spcPts val="0"/>
                </a:spcBef>
                <a:spcAft>
                  <a:spcPts val="0"/>
                </a:spcAft>
                <a:buNone/>
              </a:pPr>
              <a:r>
                <a:rPr lang="en" sz="1600">
                  <a:latin typeface="Spectral"/>
                  <a:ea typeface="Spectral"/>
                  <a:cs typeface="Spectral"/>
                  <a:sym typeface="Spectral"/>
                </a:rPr>
                <a:t>You are welcome to reach out to us at:</a:t>
              </a:r>
              <a:br>
                <a:rPr lang="en" sz="1600">
                  <a:latin typeface="Spectral"/>
                  <a:ea typeface="Spectral"/>
                  <a:cs typeface="Spectral"/>
                  <a:sym typeface="Spectral"/>
                </a:rPr>
              </a:br>
              <a:endParaRPr sz="2000">
                <a:latin typeface="Spectral"/>
                <a:ea typeface="Spectral"/>
                <a:cs typeface="Spectral"/>
                <a:sym typeface="Spectral"/>
              </a:endParaRPr>
            </a:p>
            <a:p>
              <a:pPr indent="0" lvl="0" marL="0" rtl="0" algn="ctr">
                <a:spcBef>
                  <a:spcPts val="0"/>
                </a:spcBef>
                <a:spcAft>
                  <a:spcPts val="0"/>
                </a:spcAft>
                <a:buNone/>
              </a:pPr>
              <a:r>
                <a:rPr lang="en" sz="1600" u="sng">
                  <a:solidFill>
                    <a:schemeClr val="hlink"/>
                  </a:solidFill>
                  <a:latin typeface="Spectral"/>
                  <a:ea typeface="Spectral"/>
                  <a:cs typeface="Spectral"/>
                  <a:sym typeface="Spectral"/>
                  <a:hlinkClick r:id="rId4"/>
                </a:rPr>
                <a:t>sarahbeth@archive.org</a:t>
              </a:r>
              <a:r>
                <a:rPr lang="en"/>
                <a:t> &amp; </a:t>
              </a:r>
              <a:r>
                <a:rPr lang="en" sz="1600" u="sng">
                  <a:solidFill>
                    <a:schemeClr val="hlink"/>
                  </a:solidFill>
                  <a:latin typeface="Spectral"/>
                  <a:ea typeface="Spectral"/>
                  <a:cs typeface="Spectral"/>
                  <a:sym typeface="Spectral"/>
                  <a:hlinkClick r:id="rId5"/>
                </a:rPr>
                <a:t>julieann@archive.org</a:t>
              </a:r>
              <a:endParaRPr sz="2000">
                <a:latin typeface="Spectral"/>
                <a:ea typeface="Spectral"/>
                <a:cs typeface="Spectral"/>
                <a:sym typeface="Spectral"/>
              </a:endParaRPr>
            </a:p>
          </p:txBody>
        </p:sp>
        <p:sp>
          <p:nvSpPr>
            <p:cNvPr id="252" name="Google Shape;252;p31"/>
            <p:cNvSpPr txBox="1"/>
            <p:nvPr/>
          </p:nvSpPr>
          <p:spPr>
            <a:xfrm>
              <a:off x="0" y="-38100"/>
              <a:ext cx="812700" cy="850800"/>
            </a:xfrm>
            <a:prstGeom prst="rect">
              <a:avLst/>
            </a:prstGeom>
            <a:noFill/>
            <a:ln>
              <a:noFill/>
            </a:ln>
          </p:spPr>
          <p:txBody>
            <a:bodyPr anchorCtr="0" anchor="ctr" bIns="37950" lIns="37950" spcFirstLastPara="1" rIns="37950" wrap="square" tIns="37950">
              <a:noAutofit/>
            </a:bodyPr>
            <a:lstStyle/>
            <a:p>
              <a:pPr indent="0" lvl="0" marL="0" marR="0" rtl="0" algn="ctr">
                <a:lnSpc>
                  <a:spcPct val="147722"/>
                </a:lnSpc>
                <a:spcBef>
                  <a:spcPts val="0"/>
                </a:spcBef>
                <a:spcAft>
                  <a:spcPts val="0"/>
                </a:spcAft>
                <a:buNone/>
              </a:pPr>
              <a:r>
                <a:t/>
              </a:r>
              <a:endParaRPr b="0" i="0" sz="1344" u="none" cap="none" strike="noStrike">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grpSp>
        <p:nvGrpSpPr>
          <p:cNvPr id="64" name="Google Shape;64;p14"/>
          <p:cNvGrpSpPr/>
          <p:nvPr/>
        </p:nvGrpSpPr>
        <p:grpSpPr>
          <a:xfrm>
            <a:off x="551413" y="497200"/>
            <a:ext cx="8041187" cy="4113275"/>
            <a:chOff x="0" y="-38100"/>
            <a:chExt cx="4274726" cy="2186517"/>
          </a:xfrm>
        </p:grpSpPr>
        <p:sp>
          <p:nvSpPr>
            <p:cNvPr id="65" name="Google Shape;65;p14"/>
            <p:cNvSpPr/>
            <p:nvPr/>
          </p:nvSpPr>
          <p:spPr>
            <a:xfrm>
              <a:off x="0" y="-19050"/>
              <a:ext cx="4274726" cy="2167467"/>
            </a:xfrm>
            <a:custGeom>
              <a:rect b="b" l="l" r="r" t="t"/>
              <a:pathLst>
                <a:path extrusionOk="0" h="2167467" w="4274726">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anchorCtr="0" anchor="ctr" bIns="68275" lIns="68275" spcFirstLastPara="1" rIns="68275" wrap="square" tIns="68275">
              <a:noAutofit/>
            </a:bodyPr>
            <a:lstStyle/>
            <a:p>
              <a:pPr indent="0" lvl="0" marL="0" rtl="0" algn="l">
                <a:spcBef>
                  <a:spcPts val="0"/>
                </a:spcBef>
                <a:spcAft>
                  <a:spcPts val="0"/>
                </a:spcAft>
                <a:buNone/>
              </a:pPr>
              <a:r>
                <a:t/>
              </a:r>
              <a:endParaRPr/>
            </a:p>
          </p:txBody>
        </p:sp>
        <p:sp>
          <p:nvSpPr>
            <p:cNvPr id="66" name="Google Shape;66;p14"/>
            <p:cNvSpPr txBox="1"/>
            <p:nvPr/>
          </p:nvSpPr>
          <p:spPr>
            <a:xfrm>
              <a:off x="0" y="-38100"/>
              <a:ext cx="812700" cy="850800"/>
            </a:xfrm>
            <a:prstGeom prst="rect">
              <a:avLst/>
            </a:prstGeom>
            <a:noFill/>
            <a:ln>
              <a:noFill/>
            </a:ln>
          </p:spPr>
          <p:txBody>
            <a:bodyPr anchorCtr="0" anchor="ctr" bIns="37950" lIns="37950" spcFirstLastPara="1" rIns="37950" wrap="square" tIns="37950">
              <a:noAutofit/>
            </a:bodyPr>
            <a:lstStyle/>
            <a:p>
              <a:pPr indent="0" lvl="0" marL="0" marR="0" rtl="0" algn="ctr">
                <a:lnSpc>
                  <a:spcPct val="147722"/>
                </a:lnSpc>
                <a:spcBef>
                  <a:spcPts val="0"/>
                </a:spcBef>
                <a:spcAft>
                  <a:spcPts val="0"/>
                </a:spcAft>
                <a:buNone/>
              </a:pPr>
              <a:r>
                <a:t/>
              </a:r>
              <a:endParaRPr b="0" i="0" sz="1344" u="none" cap="none" strike="noStrike">
                <a:solidFill>
                  <a:schemeClr val="dk1"/>
                </a:solidFill>
                <a:latin typeface="Calibri"/>
                <a:ea typeface="Calibri"/>
                <a:cs typeface="Calibri"/>
                <a:sym typeface="Calibri"/>
              </a:endParaRPr>
            </a:p>
          </p:txBody>
        </p:sp>
      </p:grpSp>
      <p:sp>
        <p:nvSpPr>
          <p:cNvPr id="67" name="Google Shape;67;p14"/>
          <p:cNvSpPr txBox="1"/>
          <p:nvPr>
            <p:ph idx="4294967295" type="body"/>
          </p:nvPr>
        </p:nvSpPr>
        <p:spPr>
          <a:xfrm>
            <a:off x="730850" y="689801"/>
            <a:ext cx="3390600" cy="645600"/>
          </a:xfrm>
          <a:prstGeom prst="rect">
            <a:avLst/>
          </a:prstGeom>
          <a:noFill/>
          <a:ln>
            <a:noFill/>
          </a:ln>
        </p:spPr>
        <p:txBody>
          <a:bodyPr anchorCtr="0" anchor="ctr" bIns="91425" lIns="91425" spcFirstLastPara="1" rIns="91425" wrap="square" tIns="91425">
            <a:normAutofit/>
          </a:bodyPr>
          <a:lstStyle/>
          <a:p>
            <a:pPr indent="0" lvl="0" marL="0" rtl="0" algn="l">
              <a:lnSpc>
                <a:spcPct val="115000"/>
              </a:lnSpc>
              <a:spcBef>
                <a:spcPts val="0"/>
              </a:spcBef>
              <a:spcAft>
                <a:spcPts val="1200"/>
              </a:spcAft>
              <a:buSzPts val="1800"/>
              <a:buNone/>
            </a:pPr>
            <a:r>
              <a:rPr b="1" lang="en" sz="2000">
                <a:solidFill>
                  <a:schemeClr val="dk1"/>
                </a:solidFill>
                <a:latin typeface="Spectral"/>
                <a:ea typeface="Spectral"/>
                <a:cs typeface="Spectral"/>
                <a:sym typeface="Spectral"/>
              </a:rPr>
              <a:t>Land Acknowledgement</a:t>
            </a:r>
            <a:endParaRPr b="1" sz="2000">
              <a:solidFill>
                <a:schemeClr val="dk1"/>
              </a:solidFill>
              <a:latin typeface="Spectral"/>
              <a:ea typeface="Spectral"/>
              <a:cs typeface="Spectral"/>
              <a:sym typeface="Spectral"/>
            </a:endParaRPr>
          </a:p>
        </p:txBody>
      </p:sp>
      <p:sp>
        <p:nvSpPr>
          <p:cNvPr id="68" name="Google Shape;68;p14"/>
          <p:cNvSpPr txBox="1"/>
          <p:nvPr>
            <p:ph idx="4294967295" type="body"/>
          </p:nvPr>
        </p:nvSpPr>
        <p:spPr>
          <a:xfrm>
            <a:off x="4817150" y="3191725"/>
            <a:ext cx="3640500" cy="1148100"/>
          </a:xfrm>
          <a:prstGeom prst="rect">
            <a:avLst/>
          </a:prstGeom>
          <a:noFill/>
          <a:ln>
            <a:noFill/>
          </a:ln>
        </p:spPr>
        <p:txBody>
          <a:bodyPr anchorCtr="0" anchor="ctr" bIns="91425" lIns="91425" spcFirstLastPara="1" rIns="91425" wrap="square" tIns="91425">
            <a:noAutofit/>
          </a:bodyPr>
          <a:lstStyle/>
          <a:p>
            <a:pPr indent="0" lvl="0" marL="0" rtl="0" algn="ctr">
              <a:lnSpc>
                <a:spcPct val="95000"/>
              </a:lnSpc>
              <a:spcBef>
                <a:spcPts val="0"/>
              </a:spcBef>
              <a:spcAft>
                <a:spcPts val="1200"/>
              </a:spcAft>
              <a:buSzPts val="450"/>
              <a:buNone/>
            </a:pPr>
            <a:r>
              <a:rPr b="1" lang="en" sz="1200">
                <a:solidFill>
                  <a:schemeClr val="dk1"/>
                </a:solidFill>
                <a:latin typeface="Spectral"/>
                <a:ea typeface="Spectral"/>
                <a:cs typeface="Spectral"/>
                <a:sym typeface="Spectral"/>
              </a:rPr>
              <a:t>ᐊᒥᐢᑲᐧᒋᐋᐧᐢᑲᐦᐃᑲᐣ amiskwaciy-wâskahikan,</a:t>
            </a:r>
            <a:br>
              <a:rPr lang="en" sz="1050">
                <a:solidFill>
                  <a:schemeClr val="dk1"/>
                </a:solidFill>
                <a:latin typeface="Spectral"/>
                <a:ea typeface="Spectral"/>
                <a:cs typeface="Spectral"/>
                <a:sym typeface="Spectral"/>
              </a:rPr>
            </a:br>
            <a:r>
              <a:rPr lang="en" sz="1050">
                <a:solidFill>
                  <a:schemeClr val="dk1"/>
                </a:solidFill>
                <a:latin typeface="Spectral"/>
                <a:ea typeface="Spectral"/>
                <a:cs typeface="Spectral"/>
                <a:sym typeface="Spectral"/>
              </a:rPr>
              <a:t>translated as </a:t>
            </a:r>
            <a:r>
              <a:rPr lang="en" sz="1000">
                <a:solidFill>
                  <a:schemeClr val="dk1"/>
                </a:solidFill>
                <a:latin typeface="Spectral"/>
                <a:ea typeface="Spectral"/>
                <a:cs typeface="Spectral"/>
                <a:sym typeface="Spectral"/>
              </a:rPr>
              <a:t>Beaver Hills House from Cree, is the area also known as Edmonton. It’s located on Treaty 6 Territory and home to many Inuit, Métis, and First Nations peoples, including the Néhiyaw (Cree), Dene, Nakota (Stoney), Anishinaabe (Ojibwe/Saulteaux), and Niitsitapi (Blackfoot).</a:t>
            </a:r>
            <a:endParaRPr sz="1000">
              <a:solidFill>
                <a:schemeClr val="dk1"/>
              </a:solidFill>
              <a:latin typeface="Spectral"/>
              <a:ea typeface="Spectral"/>
              <a:cs typeface="Spectral"/>
              <a:sym typeface="Spectral"/>
            </a:endParaRPr>
          </a:p>
        </p:txBody>
      </p:sp>
      <p:pic>
        <p:nvPicPr>
          <p:cNvPr id="69" name="Google Shape;69;p14" title="Screenshot 2026-04-30 at 12.07.10 PM.png"/>
          <p:cNvPicPr preferRelativeResize="0"/>
          <p:nvPr/>
        </p:nvPicPr>
        <p:blipFill>
          <a:blip r:embed="rId4">
            <a:alphaModFix/>
          </a:blip>
          <a:stretch>
            <a:fillRect/>
          </a:stretch>
        </p:blipFill>
        <p:spPr>
          <a:xfrm>
            <a:off x="817450" y="1353200"/>
            <a:ext cx="3675624" cy="2641976"/>
          </a:xfrm>
          <a:prstGeom prst="rect">
            <a:avLst/>
          </a:prstGeom>
          <a:noFill/>
          <a:ln>
            <a:noFill/>
          </a:ln>
        </p:spPr>
      </p:pic>
      <p:sp>
        <p:nvSpPr>
          <p:cNvPr id="70" name="Google Shape;70;p14"/>
          <p:cNvSpPr txBox="1"/>
          <p:nvPr/>
        </p:nvSpPr>
        <p:spPr>
          <a:xfrm>
            <a:off x="665213" y="3995175"/>
            <a:ext cx="3980100" cy="5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Spectral"/>
                <a:ea typeface="Spectral"/>
                <a:cs typeface="Spectral"/>
                <a:sym typeface="Spectral"/>
              </a:rPr>
              <a:t>This is the land of the lək̓ʷəŋən People, known today as the Esquimalt and Songhees Nations.</a:t>
            </a:r>
            <a:endParaRPr sz="1300">
              <a:solidFill>
                <a:schemeClr val="dk1"/>
              </a:solidFill>
              <a:latin typeface="Spectral"/>
              <a:ea typeface="Spectral"/>
              <a:cs typeface="Spectral"/>
              <a:sym typeface="Spectral"/>
            </a:endParaRPr>
          </a:p>
        </p:txBody>
      </p:sp>
      <p:pic>
        <p:nvPicPr>
          <p:cNvPr id="71" name="Google Shape;71;p14" title="Screenshot 2026-04-30 at 1.12.29 PM.png"/>
          <p:cNvPicPr preferRelativeResize="0"/>
          <p:nvPr/>
        </p:nvPicPr>
        <p:blipFill>
          <a:blip r:embed="rId5">
            <a:alphaModFix/>
          </a:blip>
          <a:stretch>
            <a:fillRect/>
          </a:stretch>
        </p:blipFill>
        <p:spPr>
          <a:xfrm>
            <a:off x="5284599" y="1002475"/>
            <a:ext cx="2705601" cy="2189250"/>
          </a:xfrm>
          <a:prstGeom prst="rect">
            <a:avLst/>
          </a:prstGeom>
          <a:noFill/>
          <a:ln>
            <a:noFill/>
          </a:ln>
        </p:spPr>
      </p:pic>
      <p:sp>
        <p:nvSpPr>
          <p:cNvPr id="72" name="Google Shape;72;p14"/>
          <p:cNvSpPr txBox="1"/>
          <p:nvPr/>
        </p:nvSpPr>
        <p:spPr>
          <a:xfrm>
            <a:off x="6758425" y="4255625"/>
            <a:ext cx="2219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Spectral"/>
                <a:ea typeface="Spectral"/>
                <a:cs typeface="Spectral"/>
                <a:sym typeface="Spectral"/>
              </a:rPr>
              <a:t>Maps: </a:t>
            </a:r>
            <a:r>
              <a:rPr i="1" lang="en" sz="1000" u="sng">
                <a:solidFill>
                  <a:schemeClr val="hlink"/>
                </a:solidFill>
                <a:latin typeface="Spectral"/>
                <a:ea typeface="Spectral"/>
                <a:cs typeface="Spectral"/>
                <a:sym typeface="Spectral"/>
                <a:hlinkClick r:id="rId6"/>
              </a:rPr>
              <a:t>https://native-land.ca/</a:t>
            </a:r>
            <a:r>
              <a:rPr i="1" lang="en" sz="1000">
                <a:latin typeface="Spectral"/>
                <a:ea typeface="Spectral"/>
                <a:cs typeface="Spectral"/>
                <a:sym typeface="Spectral"/>
              </a:rPr>
              <a:t> </a:t>
            </a:r>
            <a:endParaRPr i="1" sz="1000">
              <a:latin typeface="Spectral"/>
              <a:ea typeface="Spectral"/>
              <a:cs typeface="Spectral"/>
              <a:sym typeface="Spectr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grpSp>
        <p:nvGrpSpPr>
          <p:cNvPr id="77" name="Google Shape;77;p15"/>
          <p:cNvGrpSpPr/>
          <p:nvPr/>
        </p:nvGrpSpPr>
        <p:grpSpPr>
          <a:xfrm>
            <a:off x="551400" y="497200"/>
            <a:ext cx="8041187" cy="4113275"/>
            <a:chOff x="0" y="-38100"/>
            <a:chExt cx="4274726" cy="2186517"/>
          </a:xfrm>
        </p:grpSpPr>
        <p:sp>
          <p:nvSpPr>
            <p:cNvPr id="78" name="Google Shape;78;p15"/>
            <p:cNvSpPr/>
            <p:nvPr/>
          </p:nvSpPr>
          <p:spPr>
            <a:xfrm>
              <a:off x="0" y="-19050"/>
              <a:ext cx="4274726" cy="2167467"/>
            </a:xfrm>
            <a:custGeom>
              <a:rect b="b" l="l" r="r" t="t"/>
              <a:pathLst>
                <a:path extrusionOk="0" h="2167467" w="4274726">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anchorCtr="0" anchor="ctr" bIns="68275" lIns="68275" spcFirstLastPara="1" rIns="68275" wrap="square" tIns="68275">
              <a:noAutofit/>
            </a:bodyPr>
            <a:lstStyle/>
            <a:p>
              <a:pPr indent="0" lvl="0" marL="0" rtl="0" algn="l">
                <a:spcBef>
                  <a:spcPts val="0"/>
                </a:spcBef>
                <a:spcAft>
                  <a:spcPts val="0"/>
                </a:spcAft>
                <a:buNone/>
              </a:pPr>
              <a:r>
                <a:t/>
              </a:r>
              <a:endParaRPr/>
            </a:p>
          </p:txBody>
        </p:sp>
        <p:sp>
          <p:nvSpPr>
            <p:cNvPr id="79" name="Google Shape;79;p15"/>
            <p:cNvSpPr txBox="1"/>
            <p:nvPr/>
          </p:nvSpPr>
          <p:spPr>
            <a:xfrm>
              <a:off x="0" y="-38100"/>
              <a:ext cx="812700" cy="850800"/>
            </a:xfrm>
            <a:prstGeom prst="rect">
              <a:avLst/>
            </a:prstGeom>
            <a:noFill/>
            <a:ln>
              <a:noFill/>
            </a:ln>
          </p:spPr>
          <p:txBody>
            <a:bodyPr anchorCtr="0" anchor="ctr" bIns="37950" lIns="37950" spcFirstLastPara="1" rIns="37950" wrap="square" tIns="37950">
              <a:noAutofit/>
            </a:bodyPr>
            <a:lstStyle/>
            <a:p>
              <a:pPr indent="0" lvl="0" marL="0" marR="0" rtl="0" algn="ctr">
                <a:lnSpc>
                  <a:spcPct val="147722"/>
                </a:lnSpc>
                <a:spcBef>
                  <a:spcPts val="0"/>
                </a:spcBef>
                <a:spcAft>
                  <a:spcPts val="0"/>
                </a:spcAft>
                <a:buNone/>
              </a:pPr>
              <a:r>
                <a:t/>
              </a:r>
              <a:endParaRPr b="0" i="0" sz="1344" u="none" cap="none" strike="noStrike">
                <a:solidFill>
                  <a:schemeClr val="dk1"/>
                </a:solidFill>
                <a:latin typeface="Calibri"/>
                <a:ea typeface="Calibri"/>
                <a:cs typeface="Calibri"/>
                <a:sym typeface="Calibri"/>
              </a:endParaRPr>
            </a:p>
          </p:txBody>
        </p:sp>
      </p:grpSp>
      <p:pic>
        <p:nvPicPr>
          <p:cNvPr id="80" name="Google Shape;80;p15"/>
          <p:cNvPicPr preferRelativeResize="0"/>
          <p:nvPr/>
        </p:nvPicPr>
        <p:blipFill rotWithShape="1">
          <a:blip r:embed="rId4">
            <a:alphaModFix/>
          </a:blip>
          <a:srcRect b="0" l="0" r="0" t="0"/>
          <a:stretch/>
        </p:blipFill>
        <p:spPr>
          <a:xfrm>
            <a:off x="992850" y="1094550"/>
            <a:ext cx="2948400" cy="2954400"/>
          </a:xfrm>
          <a:prstGeom prst="rect">
            <a:avLst/>
          </a:prstGeom>
          <a:noFill/>
          <a:ln cap="flat" cmpd="sng" w="9525">
            <a:solidFill>
              <a:srgbClr val="B7B7B7"/>
            </a:solidFill>
            <a:prstDash val="solid"/>
            <a:round/>
            <a:headEnd len="sm" w="sm" type="none"/>
            <a:tailEnd len="sm" w="sm" type="none"/>
          </a:ln>
        </p:spPr>
      </p:pic>
      <p:sp>
        <p:nvSpPr>
          <p:cNvPr id="81" name="Google Shape;81;p15"/>
          <p:cNvSpPr txBox="1"/>
          <p:nvPr>
            <p:ph idx="4294967295" type="body"/>
          </p:nvPr>
        </p:nvSpPr>
        <p:spPr>
          <a:xfrm>
            <a:off x="4572000" y="706288"/>
            <a:ext cx="3837000" cy="3695100"/>
          </a:xfrm>
          <a:prstGeom prst="rect">
            <a:avLst/>
          </a:prstGeom>
          <a:noFill/>
          <a:ln>
            <a:noFill/>
          </a:ln>
        </p:spPr>
        <p:txBody>
          <a:bodyPr anchorCtr="0" anchor="ctr"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latin typeface="Spectral"/>
                <a:ea typeface="Spectral"/>
                <a:cs typeface="Spectral"/>
                <a:sym typeface="Spectral"/>
              </a:rPr>
              <a:t>The Internet Archive is a non-profit digital library of Internet sites and other cultural artifacts in digital form. Like a paper library, we provide free access to researchers, historians, scholars, people with perceptual disabilities, and the general public.</a:t>
            </a:r>
            <a:endParaRPr>
              <a:solidFill>
                <a:schemeClr val="dk1"/>
              </a:solidFill>
              <a:latin typeface="Spectral"/>
              <a:ea typeface="Spectral"/>
              <a:cs typeface="Spectral"/>
              <a:sym typeface="Spectr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grpSp>
        <p:nvGrpSpPr>
          <p:cNvPr id="86" name="Google Shape;86;p16"/>
          <p:cNvGrpSpPr/>
          <p:nvPr/>
        </p:nvGrpSpPr>
        <p:grpSpPr>
          <a:xfrm>
            <a:off x="551400" y="497200"/>
            <a:ext cx="8041187" cy="4113275"/>
            <a:chOff x="0" y="-38100"/>
            <a:chExt cx="4274726" cy="2186517"/>
          </a:xfrm>
        </p:grpSpPr>
        <p:sp>
          <p:nvSpPr>
            <p:cNvPr id="87" name="Google Shape;87;p16"/>
            <p:cNvSpPr/>
            <p:nvPr/>
          </p:nvSpPr>
          <p:spPr>
            <a:xfrm>
              <a:off x="0" y="-19050"/>
              <a:ext cx="4274726" cy="2167467"/>
            </a:xfrm>
            <a:custGeom>
              <a:rect b="b" l="l" r="r" t="t"/>
              <a:pathLst>
                <a:path extrusionOk="0" h="2167467" w="4274726">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anchorCtr="0" anchor="ctr" bIns="68275" lIns="68275" spcFirstLastPara="1" rIns="68275" wrap="square" tIns="68275">
              <a:noAutofit/>
            </a:bodyPr>
            <a:lstStyle/>
            <a:p>
              <a:pPr indent="0" lvl="0" marL="0" rtl="0" algn="l">
                <a:spcBef>
                  <a:spcPts val="0"/>
                </a:spcBef>
                <a:spcAft>
                  <a:spcPts val="0"/>
                </a:spcAft>
                <a:buNone/>
              </a:pPr>
              <a:r>
                <a:t/>
              </a:r>
              <a:endParaRPr/>
            </a:p>
          </p:txBody>
        </p:sp>
        <p:sp>
          <p:nvSpPr>
            <p:cNvPr id="88" name="Google Shape;88;p16"/>
            <p:cNvSpPr txBox="1"/>
            <p:nvPr/>
          </p:nvSpPr>
          <p:spPr>
            <a:xfrm>
              <a:off x="0" y="-38100"/>
              <a:ext cx="812700" cy="850800"/>
            </a:xfrm>
            <a:prstGeom prst="rect">
              <a:avLst/>
            </a:prstGeom>
            <a:noFill/>
            <a:ln>
              <a:noFill/>
            </a:ln>
          </p:spPr>
          <p:txBody>
            <a:bodyPr anchorCtr="0" anchor="ctr" bIns="37950" lIns="37950" spcFirstLastPara="1" rIns="37950" wrap="square" tIns="37950">
              <a:noAutofit/>
            </a:bodyPr>
            <a:lstStyle/>
            <a:p>
              <a:pPr indent="0" lvl="0" marL="0" marR="0" rtl="0" algn="ctr">
                <a:lnSpc>
                  <a:spcPct val="147722"/>
                </a:lnSpc>
                <a:spcBef>
                  <a:spcPts val="0"/>
                </a:spcBef>
                <a:spcAft>
                  <a:spcPts val="0"/>
                </a:spcAft>
                <a:buNone/>
              </a:pPr>
              <a:r>
                <a:t/>
              </a:r>
              <a:endParaRPr b="0" i="0" sz="1344" u="none" cap="none" strike="noStrike">
                <a:solidFill>
                  <a:schemeClr val="dk1"/>
                </a:solidFill>
                <a:latin typeface="Calibri"/>
                <a:ea typeface="Calibri"/>
                <a:cs typeface="Calibri"/>
                <a:sym typeface="Calibri"/>
              </a:endParaRPr>
            </a:p>
          </p:txBody>
        </p:sp>
      </p:grpSp>
      <p:sp>
        <p:nvSpPr>
          <p:cNvPr id="89" name="Google Shape;89;p16"/>
          <p:cNvSpPr txBox="1"/>
          <p:nvPr>
            <p:ph idx="4294967295" type="title"/>
          </p:nvPr>
        </p:nvSpPr>
        <p:spPr>
          <a:xfrm>
            <a:off x="691050" y="807889"/>
            <a:ext cx="7770900" cy="522600"/>
          </a:xfrm>
          <a:prstGeom prst="rect">
            <a:avLst/>
          </a:prstGeom>
          <a:noFill/>
          <a:ln>
            <a:noFill/>
          </a:ln>
        </p:spPr>
        <p:txBody>
          <a:bodyPr anchorCtr="0" anchor="t" bIns="83400" lIns="83400" spcFirstLastPara="1" rIns="83400" wrap="square" tIns="83400">
            <a:normAutofit fontScale="90000"/>
          </a:bodyPr>
          <a:lstStyle/>
          <a:p>
            <a:pPr indent="0" lvl="0" marL="0" rtl="0" algn="l">
              <a:lnSpc>
                <a:spcPct val="100000"/>
              </a:lnSpc>
              <a:spcBef>
                <a:spcPts val="0"/>
              </a:spcBef>
              <a:spcAft>
                <a:spcPts val="0"/>
              </a:spcAft>
              <a:buSzPct val="115079"/>
              <a:buNone/>
            </a:pPr>
            <a:r>
              <a:rPr b="1" lang="en" sz="2554">
                <a:latin typeface="Spectral"/>
                <a:ea typeface="Spectral"/>
                <a:cs typeface="Spectral"/>
                <a:sym typeface="Spectral"/>
              </a:rPr>
              <a:t>Internet Archive Services and Tools </a:t>
            </a:r>
            <a:endParaRPr b="1" sz="2554">
              <a:latin typeface="Spectral"/>
              <a:ea typeface="Spectral"/>
              <a:cs typeface="Spectral"/>
              <a:sym typeface="Spectral"/>
            </a:endParaRPr>
          </a:p>
        </p:txBody>
      </p:sp>
      <p:sp>
        <p:nvSpPr>
          <p:cNvPr id="90" name="Google Shape;90;p16"/>
          <p:cNvSpPr txBox="1"/>
          <p:nvPr>
            <p:ph idx="4294967295" type="body"/>
          </p:nvPr>
        </p:nvSpPr>
        <p:spPr>
          <a:xfrm>
            <a:off x="691050" y="1453085"/>
            <a:ext cx="3648000" cy="3115500"/>
          </a:xfrm>
          <a:prstGeom prst="rect">
            <a:avLst/>
          </a:prstGeom>
          <a:noFill/>
          <a:ln>
            <a:noFill/>
          </a:ln>
        </p:spPr>
        <p:txBody>
          <a:bodyPr anchorCtr="0" anchor="t" bIns="83400" lIns="83400" spcFirstLastPara="1" rIns="83400" wrap="square" tIns="83400">
            <a:normAutofit/>
          </a:bodyPr>
          <a:lstStyle/>
          <a:p>
            <a:pPr indent="-312727" lvl="0" marL="416969" rtl="0" algn="l">
              <a:lnSpc>
                <a:spcPct val="115000"/>
              </a:lnSpc>
              <a:spcBef>
                <a:spcPts val="0"/>
              </a:spcBef>
              <a:spcAft>
                <a:spcPts val="0"/>
              </a:spcAft>
              <a:buClr>
                <a:schemeClr val="dk1"/>
              </a:buClr>
              <a:buSzPts val="1642"/>
              <a:buFont typeface="Spectral"/>
              <a:buChar char="●"/>
            </a:pPr>
            <a:r>
              <a:rPr lang="en" sz="1642">
                <a:solidFill>
                  <a:schemeClr val="dk1"/>
                </a:solidFill>
                <a:latin typeface="Spectral"/>
                <a:ea typeface="Spectral"/>
                <a:cs typeface="Spectral"/>
                <a:sym typeface="Spectral"/>
              </a:rPr>
              <a:t>Digitization</a:t>
            </a:r>
            <a:endParaRPr sz="1642">
              <a:solidFill>
                <a:schemeClr val="dk1"/>
              </a:solidFill>
              <a:latin typeface="Spectral"/>
              <a:ea typeface="Spectral"/>
              <a:cs typeface="Spectral"/>
              <a:sym typeface="Spectral"/>
            </a:endParaRPr>
          </a:p>
          <a:p>
            <a:pPr indent="-312727" lvl="0" marL="416969" rtl="0" algn="l">
              <a:lnSpc>
                <a:spcPct val="115000"/>
              </a:lnSpc>
              <a:spcBef>
                <a:spcPts val="0"/>
              </a:spcBef>
              <a:spcAft>
                <a:spcPts val="0"/>
              </a:spcAft>
              <a:buClr>
                <a:schemeClr val="dk1"/>
              </a:buClr>
              <a:buSzPts val="1642"/>
              <a:buFont typeface="Spectral"/>
              <a:buChar char="●"/>
            </a:pPr>
            <a:r>
              <a:rPr lang="en" sz="1642">
                <a:solidFill>
                  <a:schemeClr val="dk1"/>
                </a:solidFill>
                <a:latin typeface="Spectral"/>
                <a:ea typeface="Spectral"/>
                <a:cs typeface="Spectral"/>
                <a:sym typeface="Spectral"/>
              </a:rPr>
              <a:t>Interlibrary Loan</a:t>
            </a:r>
            <a:endParaRPr sz="1642">
              <a:solidFill>
                <a:schemeClr val="dk1"/>
              </a:solidFill>
              <a:latin typeface="Spectral"/>
              <a:ea typeface="Spectral"/>
              <a:cs typeface="Spectral"/>
              <a:sym typeface="Spectral"/>
            </a:endParaRPr>
          </a:p>
          <a:p>
            <a:pPr indent="-312727" lvl="0" marL="416969" rtl="0" algn="l">
              <a:lnSpc>
                <a:spcPct val="115000"/>
              </a:lnSpc>
              <a:spcBef>
                <a:spcPts val="0"/>
              </a:spcBef>
              <a:spcAft>
                <a:spcPts val="0"/>
              </a:spcAft>
              <a:buClr>
                <a:schemeClr val="dk1"/>
              </a:buClr>
              <a:buSzPts val="1642"/>
              <a:buFont typeface="Spectral"/>
              <a:buChar char="●"/>
            </a:pPr>
            <a:r>
              <a:rPr lang="en" sz="1642">
                <a:solidFill>
                  <a:schemeClr val="dk1"/>
                </a:solidFill>
                <a:latin typeface="Spectral"/>
                <a:ea typeface="Spectral"/>
                <a:cs typeface="Spectral"/>
                <a:sym typeface="Spectral"/>
              </a:rPr>
              <a:t>Controlled Digital Lending</a:t>
            </a:r>
            <a:endParaRPr sz="1642">
              <a:solidFill>
                <a:schemeClr val="dk1"/>
              </a:solidFill>
              <a:latin typeface="Spectral"/>
              <a:ea typeface="Spectral"/>
              <a:cs typeface="Spectral"/>
              <a:sym typeface="Spectral"/>
            </a:endParaRPr>
          </a:p>
          <a:p>
            <a:pPr indent="-312727" lvl="0" marL="416969" rtl="0" algn="l">
              <a:lnSpc>
                <a:spcPct val="115000"/>
              </a:lnSpc>
              <a:spcBef>
                <a:spcPts val="0"/>
              </a:spcBef>
              <a:spcAft>
                <a:spcPts val="0"/>
              </a:spcAft>
              <a:buClr>
                <a:schemeClr val="dk1"/>
              </a:buClr>
              <a:buSzPts val="1642"/>
              <a:buFont typeface="Spectral"/>
              <a:buChar char="●"/>
            </a:pPr>
            <a:r>
              <a:rPr lang="en" sz="1642">
                <a:solidFill>
                  <a:schemeClr val="dk1"/>
                </a:solidFill>
                <a:latin typeface="Spectral"/>
                <a:ea typeface="Spectral"/>
                <a:cs typeface="Spectral"/>
                <a:sym typeface="Spectral"/>
              </a:rPr>
              <a:t>Digital Preservation</a:t>
            </a:r>
            <a:endParaRPr sz="1642">
              <a:solidFill>
                <a:schemeClr val="dk1"/>
              </a:solidFill>
              <a:latin typeface="Spectral"/>
              <a:ea typeface="Spectral"/>
              <a:cs typeface="Spectral"/>
              <a:sym typeface="Spectral"/>
            </a:endParaRPr>
          </a:p>
          <a:p>
            <a:pPr indent="-312727" lvl="0" marL="416969" rtl="0" algn="l">
              <a:lnSpc>
                <a:spcPct val="115000"/>
              </a:lnSpc>
              <a:spcBef>
                <a:spcPts val="0"/>
              </a:spcBef>
              <a:spcAft>
                <a:spcPts val="0"/>
              </a:spcAft>
              <a:buClr>
                <a:schemeClr val="dk1"/>
              </a:buClr>
              <a:buSzPts val="1642"/>
              <a:buFont typeface="Spectral"/>
              <a:buChar char="●"/>
            </a:pPr>
            <a:r>
              <a:rPr lang="en" sz="1642">
                <a:solidFill>
                  <a:schemeClr val="dk1"/>
                </a:solidFill>
                <a:latin typeface="Spectral"/>
                <a:ea typeface="Spectral"/>
                <a:cs typeface="Spectral"/>
                <a:sym typeface="Spectral"/>
              </a:rPr>
              <a:t>Web Archiving</a:t>
            </a:r>
            <a:endParaRPr sz="1642">
              <a:solidFill>
                <a:schemeClr val="dk1"/>
              </a:solidFill>
              <a:latin typeface="Spectral"/>
              <a:ea typeface="Spectral"/>
              <a:cs typeface="Spectral"/>
              <a:sym typeface="Spectral"/>
            </a:endParaRPr>
          </a:p>
          <a:p>
            <a:pPr indent="-312725" lvl="1" marL="833937" rtl="0" algn="l">
              <a:lnSpc>
                <a:spcPct val="115000"/>
              </a:lnSpc>
              <a:spcBef>
                <a:spcPts val="0"/>
              </a:spcBef>
              <a:spcAft>
                <a:spcPts val="0"/>
              </a:spcAft>
              <a:buClr>
                <a:schemeClr val="dk1"/>
              </a:buClr>
              <a:buSzPts val="1642"/>
              <a:buFont typeface="Spectral"/>
              <a:buChar char="○"/>
            </a:pPr>
            <a:r>
              <a:rPr lang="en" sz="1642">
                <a:solidFill>
                  <a:schemeClr val="dk1"/>
                </a:solidFill>
                <a:latin typeface="Spectral"/>
                <a:ea typeface="Spectral"/>
                <a:cs typeface="Spectral"/>
                <a:sym typeface="Spectral"/>
              </a:rPr>
              <a:t>Custom Harvesting</a:t>
            </a:r>
            <a:endParaRPr sz="1642">
              <a:solidFill>
                <a:schemeClr val="dk1"/>
              </a:solidFill>
              <a:latin typeface="Spectral"/>
              <a:ea typeface="Spectral"/>
              <a:cs typeface="Spectral"/>
              <a:sym typeface="Spectral"/>
            </a:endParaRPr>
          </a:p>
          <a:p>
            <a:pPr indent="-312725" lvl="1" marL="833937" rtl="0" algn="l">
              <a:lnSpc>
                <a:spcPct val="115000"/>
              </a:lnSpc>
              <a:spcBef>
                <a:spcPts val="0"/>
              </a:spcBef>
              <a:spcAft>
                <a:spcPts val="0"/>
              </a:spcAft>
              <a:buClr>
                <a:schemeClr val="dk1"/>
              </a:buClr>
              <a:buSzPts val="1642"/>
              <a:buFont typeface="Spectral"/>
              <a:buChar char="○"/>
            </a:pPr>
            <a:r>
              <a:rPr lang="en" sz="1642">
                <a:solidFill>
                  <a:schemeClr val="dk1"/>
                </a:solidFill>
                <a:latin typeface="Spectral"/>
                <a:ea typeface="Spectral"/>
                <a:cs typeface="Spectral"/>
                <a:sym typeface="Spectral"/>
              </a:rPr>
              <a:t>Scholarly Preservation </a:t>
            </a:r>
            <a:endParaRPr sz="1642">
              <a:solidFill>
                <a:schemeClr val="dk1"/>
              </a:solidFill>
              <a:latin typeface="Spectral"/>
              <a:ea typeface="Spectral"/>
              <a:cs typeface="Spectral"/>
              <a:sym typeface="Spectral"/>
            </a:endParaRPr>
          </a:p>
          <a:p>
            <a:pPr indent="-312727" lvl="0" marL="416969" rtl="0" algn="l">
              <a:lnSpc>
                <a:spcPct val="115000"/>
              </a:lnSpc>
              <a:spcBef>
                <a:spcPts val="0"/>
              </a:spcBef>
              <a:spcAft>
                <a:spcPts val="0"/>
              </a:spcAft>
              <a:buClr>
                <a:schemeClr val="dk1"/>
              </a:buClr>
              <a:buSzPts val="1642"/>
              <a:buFont typeface="Spectral"/>
              <a:buChar char="●"/>
            </a:pPr>
            <a:r>
              <a:rPr lang="en" sz="1642">
                <a:solidFill>
                  <a:schemeClr val="dk1"/>
                </a:solidFill>
                <a:latin typeface="Spectral"/>
                <a:ea typeface="Spectral"/>
                <a:cs typeface="Spectral"/>
                <a:sym typeface="Spectral"/>
              </a:rPr>
              <a:t>Access Services</a:t>
            </a:r>
            <a:endParaRPr sz="1642">
              <a:solidFill>
                <a:schemeClr val="dk1"/>
              </a:solidFill>
              <a:latin typeface="Spectral"/>
              <a:ea typeface="Spectral"/>
              <a:cs typeface="Spectral"/>
              <a:sym typeface="Spectral"/>
            </a:endParaRPr>
          </a:p>
        </p:txBody>
      </p:sp>
      <p:sp>
        <p:nvSpPr>
          <p:cNvPr id="91" name="Google Shape;91;p16"/>
          <p:cNvSpPr txBox="1"/>
          <p:nvPr>
            <p:ph idx="4294967295" type="body"/>
          </p:nvPr>
        </p:nvSpPr>
        <p:spPr>
          <a:xfrm>
            <a:off x="3908136" y="1517858"/>
            <a:ext cx="3648000" cy="2107800"/>
          </a:xfrm>
          <a:prstGeom prst="rect">
            <a:avLst/>
          </a:prstGeom>
          <a:noFill/>
          <a:ln>
            <a:noFill/>
          </a:ln>
        </p:spPr>
        <p:txBody>
          <a:bodyPr anchorCtr="0" anchor="t" bIns="83400" lIns="83400" spcFirstLastPara="1" rIns="83400" wrap="square" tIns="83400">
            <a:normAutofit/>
          </a:bodyPr>
          <a:lstStyle/>
          <a:p>
            <a:pPr indent="-312727" lvl="0" marL="416969" rtl="0" algn="l">
              <a:lnSpc>
                <a:spcPct val="115000"/>
              </a:lnSpc>
              <a:spcBef>
                <a:spcPts val="0"/>
              </a:spcBef>
              <a:spcAft>
                <a:spcPts val="0"/>
              </a:spcAft>
              <a:buClr>
                <a:schemeClr val="dk1"/>
              </a:buClr>
              <a:buSzPts val="1642"/>
              <a:buChar char="●"/>
            </a:pPr>
            <a:r>
              <a:rPr b="1" lang="en" sz="1642">
                <a:solidFill>
                  <a:schemeClr val="dk1"/>
                </a:solidFill>
                <a:latin typeface="Spectral"/>
                <a:ea typeface="Spectral"/>
                <a:cs typeface="Spectral"/>
                <a:sym typeface="Spectral"/>
              </a:rPr>
              <a:t>Archive-It</a:t>
            </a:r>
            <a:r>
              <a:rPr lang="en" sz="1642">
                <a:solidFill>
                  <a:schemeClr val="dk1"/>
                </a:solidFill>
                <a:latin typeface="Spectral"/>
                <a:ea typeface="Spectral"/>
                <a:cs typeface="Spectral"/>
                <a:sym typeface="Spectral"/>
              </a:rPr>
              <a:t> - subscription web archiving service</a:t>
            </a:r>
            <a:endParaRPr sz="1642">
              <a:solidFill>
                <a:schemeClr val="dk1"/>
              </a:solidFill>
              <a:latin typeface="Spectral"/>
              <a:ea typeface="Spectral"/>
              <a:cs typeface="Spectral"/>
              <a:sym typeface="Spectral"/>
            </a:endParaRPr>
          </a:p>
          <a:p>
            <a:pPr indent="-312727" lvl="0" marL="416969" rtl="0" algn="l">
              <a:lnSpc>
                <a:spcPct val="115000"/>
              </a:lnSpc>
              <a:spcBef>
                <a:spcPts val="0"/>
              </a:spcBef>
              <a:spcAft>
                <a:spcPts val="0"/>
              </a:spcAft>
              <a:buClr>
                <a:schemeClr val="dk1"/>
              </a:buClr>
              <a:buSzPts val="1642"/>
              <a:buChar char="●"/>
            </a:pPr>
            <a:r>
              <a:rPr b="1" lang="en" sz="1642">
                <a:solidFill>
                  <a:schemeClr val="dk1"/>
                </a:solidFill>
                <a:latin typeface="Spectral"/>
                <a:ea typeface="Spectral"/>
                <a:cs typeface="Spectral"/>
                <a:sym typeface="Spectral"/>
              </a:rPr>
              <a:t>Vault </a:t>
            </a:r>
            <a:r>
              <a:rPr lang="en" sz="1642">
                <a:solidFill>
                  <a:schemeClr val="dk1"/>
                </a:solidFill>
                <a:latin typeface="Spectral"/>
                <a:ea typeface="Spectral"/>
                <a:cs typeface="Spectral"/>
                <a:sym typeface="Spectral"/>
              </a:rPr>
              <a:t>- digital preservation repository and storage system</a:t>
            </a:r>
            <a:endParaRPr sz="1642">
              <a:solidFill>
                <a:schemeClr val="dk1"/>
              </a:solidFill>
              <a:latin typeface="Spectral"/>
              <a:ea typeface="Spectral"/>
              <a:cs typeface="Spectral"/>
              <a:sym typeface="Spectral"/>
            </a:endParaRPr>
          </a:p>
        </p:txBody>
      </p:sp>
      <p:pic>
        <p:nvPicPr>
          <p:cNvPr id="92" name="Google Shape;92;p16"/>
          <p:cNvPicPr preferRelativeResize="0"/>
          <p:nvPr/>
        </p:nvPicPr>
        <p:blipFill rotWithShape="1">
          <a:blip r:embed="rId4">
            <a:alphaModFix/>
          </a:blip>
          <a:srcRect b="0" l="0" r="0" t="0"/>
          <a:stretch/>
        </p:blipFill>
        <p:spPr>
          <a:xfrm>
            <a:off x="6300623" y="2998229"/>
            <a:ext cx="983425" cy="1128601"/>
          </a:xfrm>
          <a:prstGeom prst="rect">
            <a:avLst/>
          </a:prstGeom>
          <a:noFill/>
          <a:ln>
            <a:noFill/>
          </a:ln>
        </p:spPr>
      </p:pic>
      <p:pic>
        <p:nvPicPr>
          <p:cNvPr id="93" name="Google Shape;93;p16"/>
          <p:cNvPicPr preferRelativeResize="0"/>
          <p:nvPr/>
        </p:nvPicPr>
        <p:blipFill rotWithShape="1">
          <a:blip r:embed="rId5">
            <a:alphaModFix/>
          </a:blip>
          <a:srcRect b="0" l="0" r="0" t="0"/>
          <a:stretch/>
        </p:blipFill>
        <p:spPr>
          <a:xfrm>
            <a:off x="4398924" y="2955325"/>
            <a:ext cx="1214375" cy="121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grpSp>
        <p:nvGrpSpPr>
          <p:cNvPr id="98" name="Google Shape;98;p17"/>
          <p:cNvGrpSpPr/>
          <p:nvPr/>
        </p:nvGrpSpPr>
        <p:grpSpPr>
          <a:xfrm>
            <a:off x="551400" y="497200"/>
            <a:ext cx="8041187" cy="4113275"/>
            <a:chOff x="0" y="-38100"/>
            <a:chExt cx="4274726" cy="2186517"/>
          </a:xfrm>
        </p:grpSpPr>
        <p:sp>
          <p:nvSpPr>
            <p:cNvPr id="99" name="Google Shape;99;p17"/>
            <p:cNvSpPr/>
            <p:nvPr/>
          </p:nvSpPr>
          <p:spPr>
            <a:xfrm>
              <a:off x="0" y="-19050"/>
              <a:ext cx="4274726" cy="2167467"/>
            </a:xfrm>
            <a:custGeom>
              <a:rect b="b" l="l" r="r" t="t"/>
              <a:pathLst>
                <a:path extrusionOk="0" h="2167467" w="4274726">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anchorCtr="0" anchor="ctr" bIns="68275" lIns="68275" spcFirstLastPara="1" rIns="68275" wrap="square" tIns="68275">
              <a:noAutofit/>
            </a:bodyPr>
            <a:lstStyle/>
            <a:p>
              <a:pPr indent="0" lvl="0" marL="0" rtl="0" algn="l">
                <a:spcBef>
                  <a:spcPts val="0"/>
                </a:spcBef>
                <a:spcAft>
                  <a:spcPts val="0"/>
                </a:spcAft>
                <a:buNone/>
              </a:pPr>
              <a:r>
                <a:t/>
              </a:r>
              <a:endParaRPr/>
            </a:p>
          </p:txBody>
        </p:sp>
        <p:sp>
          <p:nvSpPr>
            <p:cNvPr id="100" name="Google Shape;100;p17"/>
            <p:cNvSpPr txBox="1"/>
            <p:nvPr/>
          </p:nvSpPr>
          <p:spPr>
            <a:xfrm>
              <a:off x="0" y="-38100"/>
              <a:ext cx="812700" cy="850800"/>
            </a:xfrm>
            <a:prstGeom prst="rect">
              <a:avLst/>
            </a:prstGeom>
            <a:noFill/>
            <a:ln>
              <a:noFill/>
            </a:ln>
          </p:spPr>
          <p:txBody>
            <a:bodyPr anchorCtr="0" anchor="ctr" bIns="37950" lIns="37950" spcFirstLastPara="1" rIns="37950" wrap="square" tIns="37950">
              <a:noAutofit/>
            </a:bodyPr>
            <a:lstStyle/>
            <a:p>
              <a:pPr indent="0" lvl="0" marL="0" marR="0" rtl="0" algn="ctr">
                <a:lnSpc>
                  <a:spcPct val="147722"/>
                </a:lnSpc>
                <a:spcBef>
                  <a:spcPts val="0"/>
                </a:spcBef>
                <a:spcAft>
                  <a:spcPts val="0"/>
                </a:spcAft>
                <a:buNone/>
              </a:pPr>
              <a:r>
                <a:t/>
              </a:r>
              <a:endParaRPr b="0" i="0" sz="1344" u="none" cap="none" strike="noStrike">
                <a:solidFill>
                  <a:schemeClr val="dk1"/>
                </a:solidFill>
                <a:latin typeface="Calibri"/>
                <a:ea typeface="Calibri"/>
                <a:cs typeface="Calibri"/>
                <a:sym typeface="Calibri"/>
              </a:endParaRPr>
            </a:p>
          </p:txBody>
        </p:sp>
      </p:grpSp>
      <p:sp>
        <p:nvSpPr>
          <p:cNvPr id="101" name="Google Shape;101;p17"/>
          <p:cNvSpPr txBox="1"/>
          <p:nvPr>
            <p:ph idx="4294967295" type="title"/>
          </p:nvPr>
        </p:nvSpPr>
        <p:spPr>
          <a:xfrm>
            <a:off x="551400" y="691528"/>
            <a:ext cx="8025900" cy="539700"/>
          </a:xfrm>
          <a:prstGeom prst="rect">
            <a:avLst/>
          </a:prstGeom>
        </p:spPr>
        <p:txBody>
          <a:bodyPr anchorCtr="0" anchor="t" bIns="86100" lIns="86100" spcFirstLastPara="1" rIns="86100" wrap="square" tIns="86100">
            <a:normAutofit fontScale="90000"/>
          </a:bodyPr>
          <a:lstStyle/>
          <a:p>
            <a:pPr indent="0" lvl="0" marL="0" rtl="0" algn="l">
              <a:spcBef>
                <a:spcPts val="0"/>
              </a:spcBef>
              <a:spcAft>
                <a:spcPts val="0"/>
              </a:spcAft>
              <a:buClr>
                <a:schemeClr val="dk1"/>
              </a:buClr>
              <a:buSzPct val="39286"/>
              <a:buFont typeface="Arial"/>
              <a:buNone/>
            </a:pPr>
            <a:r>
              <a:rPr b="1" lang="en" sz="2637">
                <a:latin typeface="Spectral"/>
                <a:ea typeface="Spectral"/>
                <a:cs typeface="Spectral"/>
                <a:sym typeface="Spectral"/>
              </a:rPr>
              <a:t>Community Programs at the Internet Archive</a:t>
            </a:r>
            <a:endParaRPr b="1" sz="2637">
              <a:latin typeface="Spectral"/>
              <a:ea typeface="Spectral"/>
              <a:cs typeface="Spectral"/>
              <a:sym typeface="Spectral"/>
            </a:endParaRPr>
          </a:p>
        </p:txBody>
      </p:sp>
      <p:sp>
        <p:nvSpPr>
          <p:cNvPr id="102" name="Google Shape;102;p17"/>
          <p:cNvSpPr txBox="1"/>
          <p:nvPr>
            <p:ph idx="4294967295" type="body"/>
          </p:nvPr>
        </p:nvSpPr>
        <p:spPr>
          <a:xfrm>
            <a:off x="651900" y="1693150"/>
            <a:ext cx="3920100" cy="2269500"/>
          </a:xfrm>
          <a:prstGeom prst="rect">
            <a:avLst/>
          </a:prstGeom>
        </p:spPr>
        <p:txBody>
          <a:bodyPr anchorCtr="0" anchor="t" bIns="86100" lIns="86100" spcFirstLastPara="1" rIns="86100" wrap="square" tIns="86100">
            <a:noAutofit/>
          </a:bodyPr>
          <a:lstStyle/>
          <a:p>
            <a:pPr indent="0" lvl="0" marL="0" rtl="0" algn="ctr">
              <a:lnSpc>
                <a:spcPct val="100000"/>
              </a:lnSpc>
              <a:spcBef>
                <a:spcPts val="0"/>
              </a:spcBef>
              <a:spcAft>
                <a:spcPts val="1130"/>
              </a:spcAft>
              <a:buClr>
                <a:schemeClr val="dk1"/>
              </a:buClr>
              <a:buSzPts val="1036"/>
              <a:buFont typeface="Arial"/>
              <a:buNone/>
            </a:pPr>
            <a:r>
              <a:rPr lang="en" sz="1790">
                <a:solidFill>
                  <a:schemeClr val="dk1"/>
                </a:solidFill>
                <a:latin typeface="Spectral"/>
                <a:ea typeface="Spectral"/>
                <a:cs typeface="Spectral"/>
                <a:sym typeface="Spectral"/>
              </a:rPr>
              <a:t>Community Programs empowers memory and research organizations around the world to expand universal access to all knowledge. We collaborate with partners to build sustainable programs that preserve and share their community's digital heritage.</a:t>
            </a:r>
            <a:endParaRPr sz="2072">
              <a:solidFill>
                <a:schemeClr val="dk1"/>
              </a:solidFill>
              <a:latin typeface="Spectral"/>
              <a:ea typeface="Spectral"/>
              <a:cs typeface="Spectral"/>
              <a:sym typeface="Spectral"/>
            </a:endParaRPr>
          </a:p>
        </p:txBody>
      </p:sp>
      <p:sp>
        <p:nvSpPr>
          <p:cNvPr id="103" name="Google Shape;103;p17"/>
          <p:cNvSpPr txBox="1"/>
          <p:nvPr>
            <p:ph idx="4294967295" type="body"/>
          </p:nvPr>
        </p:nvSpPr>
        <p:spPr>
          <a:xfrm>
            <a:off x="4471497" y="1357875"/>
            <a:ext cx="3920100" cy="3329700"/>
          </a:xfrm>
          <a:prstGeom prst="rect">
            <a:avLst/>
          </a:prstGeom>
        </p:spPr>
        <p:txBody>
          <a:bodyPr anchorCtr="0" anchor="t" bIns="86100" lIns="86100" spcFirstLastPara="1" rIns="86100" wrap="square" tIns="86100">
            <a:normAutofit fontScale="47500" lnSpcReduction="20000"/>
          </a:bodyPr>
          <a:lstStyle/>
          <a:p>
            <a:pPr indent="0" lvl="0" marL="0" rtl="0" algn="l">
              <a:spcBef>
                <a:spcPts val="0"/>
              </a:spcBef>
              <a:spcAft>
                <a:spcPts val="0"/>
              </a:spcAft>
              <a:buClr>
                <a:schemeClr val="dk1"/>
              </a:buClr>
              <a:buSzPct val="33846"/>
              <a:buFont typeface="Arial"/>
              <a:buNone/>
            </a:pPr>
            <a:r>
              <a:t/>
            </a:r>
            <a:endParaRPr sz="3061">
              <a:solidFill>
                <a:schemeClr val="dk1"/>
              </a:solidFill>
              <a:latin typeface="Spectral"/>
              <a:ea typeface="Spectral"/>
              <a:cs typeface="Spectral"/>
              <a:sym typeface="Spectral"/>
            </a:endParaRPr>
          </a:p>
          <a:p>
            <a:pPr indent="-307651" lvl="0" marL="430637" rtl="0" algn="l">
              <a:spcBef>
                <a:spcPts val="1130"/>
              </a:spcBef>
              <a:spcAft>
                <a:spcPts val="0"/>
              </a:spcAft>
              <a:buClr>
                <a:schemeClr val="dk1"/>
              </a:buClr>
              <a:buSzPct val="100000"/>
              <a:buFont typeface="Spectral"/>
              <a:buChar char="●"/>
            </a:pPr>
            <a:r>
              <a:rPr lang="en" sz="3061">
                <a:solidFill>
                  <a:schemeClr val="dk1"/>
                </a:solidFill>
                <a:latin typeface="Spectral"/>
                <a:ea typeface="Spectral"/>
                <a:cs typeface="Spectral"/>
                <a:sym typeface="Spectral"/>
              </a:rPr>
              <a:t>Increase preservation of and access to underrepresented and/or under resourced knowledge </a:t>
            </a:r>
            <a:endParaRPr sz="3061">
              <a:solidFill>
                <a:schemeClr val="dk1"/>
              </a:solidFill>
              <a:latin typeface="Spectral"/>
              <a:ea typeface="Spectral"/>
              <a:cs typeface="Spectral"/>
              <a:sym typeface="Spectral"/>
            </a:endParaRPr>
          </a:p>
          <a:p>
            <a:pPr indent="-307651" lvl="0" marL="430637" rtl="0" algn="l">
              <a:spcBef>
                <a:spcPts val="0"/>
              </a:spcBef>
              <a:spcAft>
                <a:spcPts val="0"/>
              </a:spcAft>
              <a:buClr>
                <a:schemeClr val="dk1"/>
              </a:buClr>
              <a:buSzPct val="100000"/>
              <a:buFont typeface="Spectral"/>
              <a:buChar char="●"/>
            </a:pPr>
            <a:r>
              <a:rPr lang="en" sz="3061">
                <a:solidFill>
                  <a:schemeClr val="dk1"/>
                </a:solidFill>
                <a:latin typeface="Spectral"/>
                <a:ea typeface="Spectral"/>
                <a:cs typeface="Spectral"/>
                <a:sym typeface="Spectral"/>
              </a:rPr>
              <a:t>Strengthen memory worker and researcher communities (e.g., professional development, and stakeholder convening and action)</a:t>
            </a:r>
            <a:endParaRPr sz="3061">
              <a:solidFill>
                <a:schemeClr val="dk1"/>
              </a:solidFill>
              <a:latin typeface="Spectral"/>
              <a:ea typeface="Spectral"/>
              <a:cs typeface="Spectral"/>
              <a:sym typeface="Spectral"/>
            </a:endParaRPr>
          </a:p>
          <a:p>
            <a:pPr indent="-307651" lvl="0" marL="430637" rtl="0" algn="l">
              <a:spcBef>
                <a:spcPts val="0"/>
              </a:spcBef>
              <a:spcAft>
                <a:spcPts val="0"/>
              </a:spcAft>
              <a:buClr>
                <a:schemeClr val="dk1"/>
              </a:buClr>
              <a:buSzPct val="100000"/>
              <a:buFont typeface="Spectral"/>
              <a:buChar char="●"/>
            </a:pPr>
            <a:r>
              <a:rPr lang="en" sz="3061">
                <a:solidFill>
                  <a:schemeClr val="dk1"/>
                </a:solidFill>
                <a:latin typeface="Spectral"/>
                <a:ea typeface="Spectral"/>
                <a:cs typeface="Spectral"/>
                <a:sym typeface="Spectral"/>
              </a:rPr>
              <a:t>Create and contribute to open and interoperable knowledge infrastructures (e.g., persistent IDs, standards, preservation and access systems)</a:t>
            </a:r>
            <a:endParaRPr sz="1695">
              <a:solidFill>
                <a:schemeClr val="dk1"/>
              </a:solidFill>
              <a:latin typeface="Spectral"/>
              <a:ea typeface="Spectral"/>
              <a:cs typeface="Spectral"/>
              <a:sym typeface="Spectral"/>
            </a:endParaRPr>
          </a:p>
          <a:p>
            <a:pPr indent="0" lvl="0" marL="0" rtl="0" algn="l">
              <a:spcBef>
                <a:spcPts val="1130"/>
              </a:spcBef>
              <a:spcAft>
                <a:spcPts val="1130"/>
              </a:spcAft>
              <a:buNone/>
            </a:pPr>
            <a:r>
              <a:t/>
            </a:r>
            <a:endParaRPr sz="1695">
              <a:latin typeface="Spectral"/>
              <a:ea typeface="Spectral"/>
              <a:cs typeface="Spectral"/>
              <a:sym typeface="Spectral"/>
            </a:endParaRPr>
          </a:p>
        </p:txBody>
      </p:sp>
      <p:pic>
        <p:nvPicPr>
          <p:cNvPr id="104" name="Google Shape;104;p17"/>
          <p:cNvPicPr preferRelativeResize="0"/>
          <p:nvPr/>
        </p:nvPicPr>
        <p:blipFill>
          <a:blip r:embed="rId4">
            <a:alphaModFix/>
          </a:blip>
          <a:stretch>
            <a:fillRect/>
          </a:stretch>
        </p:blipFill>
        <p:spPr>
          <a:xfrm>
            <a:off x="7176100" y="886000"/>
            <a:ext cx="1215500" cy="807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grpSp>
        <p:nvGrpSpPr>
          <p:cNvPr id="109" name="Google Shape;109;p18"/>
          <p:cNvGrpSpPr/>
          <p:nvPr/>
        </p:nvGrpSpPr>
        <p:grpSpPr>
          <a:xfrm>
            <a:off x="551400" y="497200"/>
            <a:ext cx="8041187" cy="4113275"/>
            <a:chOff x="0" y="-38100"/>
            <a:chExt cx="4274726" cy="2186517"/>
          </a:xfrm>
        </p:grpSpPr>
        <p:sp>
          <p:nvSpPr>
            <p:cNvPr id="110" name="Google Shape;110;p18"/>
            <p:cNvSpPr/>
            <p:nvPr/>
          </p:nvSpPr>
          <p:spPr>
            <a:xfrm>
              <a:off x="0" y="-19050"/>
              <a:ext cx="4274726" cy="2167467"/>
            </a:xfrm>
            <a:custGeom>
              <a:rect b="b" l="l" r="r" t="t"/>
              <a:pathLst>
                <a:path extrusionOk="0" h="2167467" w="4274726">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anchorCtr="0" anchor="ctr" bIns="68275" lIns="68275" spcFirstLastPara="1" rIns="68275" wrap="square" tIns="68275">
              <a:noAutofit/>
            </a:bodyPr>
            <a:lstStyle/>
            <a:p>
              <a:pPr indent="0" lvl="0" marL="0" rtl="0" algn="l">
                <a:spcBef>
                  <a:spcPts val="0"/>
                </a:spcBef>
                <a:spcAft>
                  <a:spcPts val="0"/>
                </a:spcAft>
                <a:buNone/>
              </a:pPr>
              <a:r>
                <a:t/>
              </a:r>
              <a:endParaRPr/>
            </a:p>
          </p:txBody>
        </p:sp>
        <p:sp>
          <p:nvSpPr>
            <p:cNvPr id="111" name="Google Shape;111;p18"/>
            <p:cNvSpPr txBox="1"/>
            <p:nvPr/>
          </p:nvSpPr>
          <p:spPr>
            <a:xfrm>
              <a:off x="0" y="-38100"/>
              <a:ext cx="812700" cy="850800"/>
            </a:xfrm>
            <a:prstGeom prst="rect">
              <a:avLst/>
            </a:prstGeom>
            <a:noFill/>
            <a:ln>
              <a:noFill/>
            </a:ln>
          </p:spPr>
          <p:txBody>
            <a:bodyPr anchorCtr="0" anchor="ctr" bIns="37950" lIns="37950" spcFirstLastPara="1" rIns="37950" wrap="square" tIns="37950">
              <a:noAutofit/>
            </a:bodyPr>
            <a:lstStyle/>
            <a:p>
              <a:pPr indent="0" lvl="0" marL="0" marR="0" rtl="0" algn="ctr">
                <a:lnSpc>
                  <a:spcPct val="147722"/>
                </a:lnSpc>
                <a:spcBef>
                  <a:spcPts val="0"/>
                </a:spcBef>
                <a:spcAft>
                  <a:spcPts val="0"/>
                </a:spcAft>
                <a:buNone/>
              </a:pPr>
              <a:r>
                <a:t/>
              </a:r>
              <a:endParaRPr b="0" i="0" sz="1344" u="none" cap="none" strike="noStrike">
                <a:solidFill>
                  <a:schemeClr val="dk1"/>
                </a:solidFill>
                <a:latin typeface="Calibri"/>
                <a:ea typeface="Calibri"/>
                <a:cs typeface="Calibri"/>
                <a:sym typeface="Calibri"/>
              </a:endParaRPr>
            </a:p>
          </p:txBody>
        </p:sp>
      </p:grpSp>
      <p:sp>
        <p:nvSpPr>
          <p:cNvPr id="112" name="Google Shape;112;p18"/>
          <p:cNvSpPr txBox="1"/>
          <p:nvPr>
            <p:ph idx="4294967295" type="title"/>
          </p:nvPr>
        </p:nvSpPr>
        <p:spPr>
          <a:xfrm>
            <a:off x="751775" y="690778"/>
            <a:ext cx="7640400" cy="513300"/>
          </a:xfrm>
          <a:prstGeom prst="rect">
            <a:avLst/>
          </a:prstGeom>
        </p:spPr>
        <p:txBody>
          <a:bodyPr anchorCtr="0" anchor="t" bIns="81975" lIns="81975" spcFirstLastPara="1" rIns="81975" wrap="square" tIns="81975">
            <a:normAutofit fontScale="90000"/>
          </a:bodyPr>
          <a:lstStyle/>
          <a:p>
            <a:pPr indent="0" lvl="0" marL="0" rtl="0" algn="l">
              <a:spcBef>
                <a:spcPts val="0"/>
              </a:spcBef>
              <a:spcAft>
                <a:spcPts val="0"/>
              </a:spcAft>
              <a:buNone/>
            </a:pPr>
            <a:r>
              <a:rPr b="1" lang="en" sz="2511">
                <a:latin typeface="Spectral"/>
                <a:ea typeface="Spectral"/>
                <a:cs typeface="Spectral"/>
                <a:sym typeface="Spectral"/>
              </a:rPr>
              <a:t>Community Programs at the Internet Archive</a:t>
            </a:r>
            <a:endParaRPr b="1" sz="2511">
              <a:latin typeface="Spectral"/>
              <a:ea typeface="Spectral"/>
              <a:cs typeface="Spectral"/>
              <a:sym typeface="Spectral"/>
            </a:endParaRPr>
          </a:p>
        </p:txBody>
      </p:sp>
      <p:pic>
        <p:nvPicPr>
          <p:cNvPr id="113" name="Google Shape;113;p18"/>
          <p:cNvPicPr preferRelativeResize="0"/>
          <p:nvPr/>
        </p:nvPicPr>
        <p:blipFill>
          <a:blip r:embed="rId4">
            <a:alphaModFix/>
          </a:blip>
          <a:stretch>
            <a:fillRect/>
          </a:stretch>
        </p:blipFill>
        <p:spPr>
          <a:xfrm>
            <a:off x="4572000" y="1792214"/>
            <a:ext cx="3304250" cy="1674150"/>
          </a:xfrm>
          <a:prstGeom prst="rect">
            <a:avLst/>
          </a:prstGeom>
          <a:noFill/>
          <a:ln>
            <a:noFill/>
          </a:ln>
        </p:spPr>
      </p:pic>
      <p:pic>
        <p:nvPicPr>
          <p:cNvPr id="114" name="Google Shape;114;p18"/>
          <p:cNvPicPr preferRelativeResize="0"/>
          <p:nvPr/>
        </p:nvPicPr>
        <p:blipFill>
          <a:blip r:embed="rId5">
            <a:alphaModFix/>
          </a:blip>
          <a:stretch>
            <a:fillRect/>
          </a:stretch>
        </p:blipFill>
        <p:spPr>
          <a:xfrm>
            <a:off x="1259074" y="2000428"/>
            <a:ext cx="2957749" cy="12577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grpSp>
        <p:nvGrpSpPr>
          <p:cNvPr id="119" name="Google Shape;119;p19"/>
          <p:cNvGrpSpPr/>
          <p:nvPr/>
        </p:nvGrpSpPr>
        <p:grpSpPr>
          <a:xfrm>
            <a:off x="551400" y="497200"/>
            <a:ext cx="8041187" cy="4113275"/>
            <a:chOff x="0" y="-38100"/>
            <a:chExt cx="4274726" cy="2186517"/>
          </a:xfrm>
        </p:grpSpPr>
        <p:sp>
          <p:nvSpPr>
            <p:cNvPr id="120" name="Google Shape;120;p19"/>
            <p:cNvSpPr/>
            <p:nvPr/>
          </p:nvSpPr>
          <p:spPr>
            <a:xfrm>
              <a:off x="0" y="-19050"/>
              <a:ext cx="4274726" cy="2167467"/>
            </a:xfrm>
            <a:custGeom>
              <a:rect b="b" l="l" r="r" t="t"/>
              <a:pathLst>
                <a:path extrusionOk="0" h="2167467" w="4274726">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anchorCtr="0" anchor="ctr" bIns="68275" lIns="68275" spcFirstLastPara="1" rIns="68275" wrap="square" tIns="68275">
              <a:noAutofit/>
            </a:bodyPr>
            <a:lstStyle/>
            <a:p>
              <a:pPr indent="0" lvl="0" marL="0" rtl="0" algn="l">
                <a:spcBef>
                  <a:spcPts val="0"/>
                </a:spcBef>
                <a:spcAft>
                  <a:spcPts val="0"/>
                </a:spcAft>
                <a:buNone/>
              </a:pPr>
              <a:r>
                <a:t/>
              </a:r>
              <a:endParaRPr/>
            </a:p>
          </p:txBody>
        </p:sp>
        <p:sp>
          <p:nvSpPr>
            <p:cNvPr id="121" name="Google Shape;121;p19"/>
            <p:cNvSpPr txBox="1"/>
            <p:nvPr/>
          </p:nvSpPr>
          <p:spPr>
            <a:xfrm>
              <a:off x="0" y="-38100"/>
              <a:ext cx="812700" cy="850800"/>
            </a:xfrm>
            <a:prstGeom prst="rect">
              <a:avLst/>
            </a:prstGeom>
            <a:noFill/>
            <a:ln>
              <a:noFill/>
            </a:ln>
          </p:spPr>
          <p:txBody>
            <a:bodyPr anchorCtr="0" anchor="ctr" bIns="37950" lIns="37950" spcFirstLastPara="1" rIns="37950" wrap="square" tIns="37950">
              <a:noAutofit/>
            </a:bodyPr>
            <a:lstStyle/>
            <a:p>
              <a:pPr indent="0" lvl="0" marL="0" marR="0" rtl="0" algn="ctr">
                <a:lnSpc>
                  <a:spcPct val="147722"/>
                </a:lnSpc>
                <a:spcBef>
                  <a:spcPts val="0"/>
                </a:spcBef>
                <a:spcAft>
                  <a:spcPts val="0"/>
                </a:spcAft>
                <a:buNone/>
              </a:pPr>
              <a:r>
                <a:t/>
              </a:r>
              <a:endParaRPr b="0" i="0" sz="1344" u="none" cap="none" strike="noStrike">
                <a:solidFill>
                  <a:schemeClr val="dk1"/>
                </a:solidFill>
                <a:latin typeface="Calibri"/>
                <a:ea typeface="Calibri"/>
                <a:cs typeface="Calibri"/>
                <a:sym typeface="Calibri"/>
              </a:endParaRPr>
            </a:p>
          </p:txBody>
        </p:sp>
      </p:grpSp>
      <p:sp>
        <p:nvSpPr>
          <p:cNvPr id="122" name="Google Shape;122;p19"/>
          <p:cNvSpPr txBox="1"/>
          <p:nvPr>
            <p:ph idx="4294967295" type="title"/>
          </p:nvPr>
        </p:nvSpPr>
        <p:spPr>
          <a:xfrm>
            <a:off x="623400" y="5797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b="1" lang="en">
                <a:latin typeface="Spectral"/>
                <a:ea typeface="Spectral"/>
                <a:cs typeface="Spectral"/>
                <a:sym typeface="Spectral"/>
              </a:rPr>
              <a:t>Collaborative ART Archive (CARTA)</a:t>
            </a:r>
            <a:endParaRPr b="1">
              <a:latin typeface="Spectral"/>
              <a:ea typeface="Spectral"/>
              <a:cs typeface="Spectral"/>
              <a:sym typeface="Spectral"/>
            </a:endParaRPr>
          </a:p>
        </p:txBody>
      </p:sp>
      <p:sp>
        <p:nvSpPr>
          <p:cNvPr id="123" name="Google Shape;123;p19"/>
          <p:cNvSpPr txBox="1"/>
          <p:nvPr>
            <p:ph idx="4294967295" type="body"/>
          </p:nvPr>
        </p:nvSpPr>
        <p:spPr>
          <a:xfrm>
            <a:off x="4832400" y="1285875"/>
            <a:ext cx="3656700" cy="31158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68750"/>
              <a:buFont typeface="Arial"/>
              <a:buNone/>
            </a:pPr>
            <a:r>
              <a:rPr b="1" lang="en" sz="1600">
                <a:solidFill>
                  <a:schemeClr val="dk1"/>
                </a:solidFill>
                <a:latin typeface="Spectral"/>
                <a:ea typeface="Spectral"/>
                <a:cs typeface="Spectral"/>
                <a:sym typeface="Spectral"/>
              </a:rPr>
              <a:t>Community formation and growth</a:t>
            </a:r>
            <a:endParaRPr b="1" sz="1600">
              <a:solidFill>
                <a:schemeClr val="dk1"/>
              </a:solidFill>
              <a:latin typeface="Spectral"/>
              <a:ea typeface="Spectral"/>
              <a:cs typeface="Spectral"/>
              <a:sym typeface="Spectral"/>
            </a:endParaRPr>
          </a:p>
          <a:p>
            <a:pPr indent="0" lvl="0" marL="0" rtl="0" algn="l">
              <a:spcBef>
                <a:spcPts val="0"/>
              </a:spcBef>
              <a:spcAft>
                <a:spcPts val="0"/>
              </a:spcAft>
              <a:buClr>
                <a:schemeClr val="dk1"/>
              </a:buClr>
              <a:buSzPct val="68750"/>
              <a:buFont typeface="Arial"/>
              <a:buNone/>
            </a:pPr>
            <a:r>
              <a:rPr lang="en" sz="1600">
                <a:solidFill>
                  <a:schemeClr val="dk1"/>
                </a:solidFill>
                <a:latin typeface="Spectral"/>
                <a:ea typeface="Spectral"/>
                <a:cs typeface="Spectral"/>
                <a:sym typeface="Spectral"/>
              </a:rPr>
              <a:t>Member recruitment, collaborative meetings and discussions</a:t>
            </a:r>
            <a:endParaRPr sz="1600">
              <a:solidFill>
                <a:schemeClr val="dk1"/>
              </a:solidFill>
              <a:latin typeface="Spectral"/>
              <a:ea typeface="Spectral"/>
              <a:cs typeface="Spectral"/>
              <a:sym typeface="Spectral"/>
            </a:endParaRPr>
          </a:p>
          <a:p>
            <a:pPr indent="0" lvl="0" marL="914400" rtl="0" algn="l">
              <a:spcBef>
                <a:spcPts val="0"/>
              </a:spcBef>
              <a:spcAft>
                <a:spcPts val="0"/>
              </a:spcAft>
              <a:buClr>
                <a:schemeClr val="dk1"/>
              </a:buClr>
              <a:buSzPct val="68750"/>
              <a:buFont typeface="Arial"/>
              <a:buNone/>
            </a:pPr>
            <a:r>
              <a:t/>
            </a:r>
            <a:endParaRPr sz="1600">
              <a:solidFill>
                <a:schemeClr val="dk1"/>
              </a:solidFill>
              <a:latin typeface="Spectral"/>
              <a:ea typeface="Spectral"/>
              <a:cs typeface="Spectral"/>
              <a:sym typeface="Spectral"/>
            </a:endParaRPr>
          </a:p>
          <a:p>
            <a:pPr indent="0" lvl="0" marL="0" rtl="0" algn="l">
              <a:spcBef>
                <a:spcPts val="0"/>
              </a:spcBef>
              <a:spcAft>
                <a:spcPts val="0"/>
              </a:spcAft>
              <a:buClr>
                <a:schemeClr val="dk1"/>
              </a:buClr>
              <a:buSzPct val="68750"/>
              <a:buFont typeface="Arial"/>
              <a:buNone/>
            </a:pPr>
            <a:r>
              <a:rPr b="1" lang="en" sz="1600">
                <a:solidFill>
                  <a:schemeClr val="dk1"/>
                </a:solidFill>
                <a:latin typeface="Spectral"/>
                <a:ea typeface="Spectral"/>
                <a:cs typeface="Spectral"/>
                <a:sym typeface="Spectral"/>
              </a:rPr>
              <a:t>Collection building</a:t>
            </a:r>
            <a:endParaRPr b="1" sz="1600">
              <a:solidFill>
                <a:schemeClr val="dk1"/>
              </a:solidFill>
              <a:latin typeface="Spectral"/>
              <a:ea typeface="Spectral"/>
              <a:cs typeface="Spectral"/>
              <a:sym typeface="Spectral"/>
            </a:endParaRPr>
          </a:p>
          <a:p>
            <a:pPr indent="0" lvl="0" marL="0" rtl="0" algn="l">
              <a:spcBef>
                <a:spcPts val="0"/>
              </a:spcBef>
              <a:spcAft>
                <a:spcPts val="0"/>
              </a:spcAft>
              <a:buClr>
                <a:schemeClr val="dk1"/>
              </a:buClr>
              <a:buSzPct val="68750"/>
              <a:buFont typeface="Arial"/>
              <a:buNone/>
            </a:pPr>
            <a:r>
              <a:rPr lang="en" sz="1600">
                <a:solidFill>
                  <a:schemeClr val="dk1"/>
                </a:solidFill>
                <a:latin typeface="Spectral"/>
                <a:ea typeface="Spectral"/>
                <a:cs typeface="Spectral"/>
                <a:sym typeface="Spectral"/>
              </a:rPr>
              <a:t>Creating collections, preserving content, adding metadata </a:t>
            </a:r>
            <a:endParaRPr sz="1600">
              <a:solidFill>
                <a:schemeClr val="dk1"/>
              </a:solidFill>
              <a:latin typeface="Spectral"/>
              <a:ea typeface="Spectral"/>
              <a:cs typeface="Spectral"/>
              <a:sym typeface="Spectral"/>
            </a:endParaRPr>
          </a:p>
          <a:p>
            <a:pPr indent="0" lvl="0" marL="1371600" rtl="0" algn="l">
              <a:spcBef>
                <a:spcPts val="0"/>
              </a:spcBef>
              <a:spcAft>
                <a:spcPts val="0"/>
              </a:spcAft>
              <a:buClr>
                <a:schemeClr val="dk1"/>
              </a:buClr>
              <a:buSzPct val="68750"/>
              <a:buFont typeface="Arial"/>
              <a:buNone/>
            </a:pPr>
            <a:r>
              <a:t/>
            </a:r>
            <a:endParaRPr sz="1600">
              <a:solidFill>
                <a:schemeClr val="dk1"/>
              </a:solidFill>
              <a:latin typeface="Spectral"/>
              <a:ea typeface="Spectral"/>
              <a:cs typeface="Spectral"/>
              <a:sym typeface="Spectral"/>
            </a:endParaRPr>
          </a:p>
          <a:p>
            <a:pPr indent="0" lvl="0" marL="0" rtl="0" algn="l">
              <a:spcBef>
                <a:spcPts val="0"/>
              </a:spcBef>
              <a:spcAft>
                <a:spcPts val="0"/>
              </a:spcAft>
              <a:buClr>
                <a:schemeClr val="dk1"/>
              </a:buClr>
              <a:buSzPct val="68750"/>
              <a:buFont typeface="Arial"/>
              <a:buNone/>
            </a:pPr>
            <a:r>
              <a:rPr b="1" lang="en" sz="1600">
                <a:solidFill>
                  <a:schemeClr val="dk1"/>
                </a:solidFill>
                <a:latin typeface="Spectral"/>
                <a:ea typeface="Spectral"/>
                <a:cs typeface="Spectral"/>
                <a:sym typeface="Spectral"/>
              </a:rPr>
              <a:t>Facilitating access and research</a:t>
            </a:r>
            <a:endParaRPr b="1" sz="1600">
              <a:solidFill>
                <a:schemeClr val="dk1"/>
              </a:solidFill>
              <a:latin typeface="Spectral"/>
              <a:ea typeface="Spectral"/>
              <a:cs typeface="Spectral"/>
              <a:sym typeface="Spectral"/>
            </a:endParaRPr>
          </a:p>
          <a:p>
            <a:pPr indent="0" lvl="0" marL="0" rtl="0" algn="l">
              <a:spcBef>
                <a:spcPts val="0"/>
              </a:spcBef>
              <a:spcAft>
                <a:spcPts val="0"/>
              </a:spcAft>
              <a:buClr>
                <a:schemeClr val="dk1"/>
              </a:buClr>
              <a:buSzPct val="68750"/>
              <a:buFont typeface="Arial"/>
              <a:buNone/>
            </a:pPr>
            <a:r>
              <a:rPr lang="en" sz="1600">
                <a:solidFill>
                  <a:schemeClr val="dk1"/>
                </a:solidFill>
                <a:latin typeface="Spectral"/>
                <a:ea typeface="Spectral"/>
                <a:cs typeface="Spectral"/>
                <a:sym typeface="Spectral"/>
              </a:rPr>
              <a:t>CARTA access portal (</a:t>
            </a:r>
            <a:r>
              <a:rPr lang="en" sz="1600" u="sng">
                <a:solidFill>
                  <a:schemeClr val="hlink"/>
                </a:solidFill>
                <a:latin typeface="Spectral"/>
                <a:ea typeface="Spectral"/>
                <a:cs typeface="Spectral"/>
                <a:sym typeface="Spectral"/>
                <a:hlinkClick r:id="rId4"/>
              </a:rPr>
              <a:t>https://carta.archive-it.org/</a:t>
            </a:r>
            <a:r>
              <a:rPr lang="en" sz="1600">
                <a:solidFill>
                  <a:schemeClr val="dk1"/>
                </a:solidFill>
                <a:latin typeface="Spectral"/>
                <a:ea typeface="Spectral"/>
                <a:cs typeface="Spectral"/>
                <a:sym typeface="Spectral"/>
              </a:rPr>
              <a:t>), datathons and promotion of use with end users/researchers</a:t>
            </a:r>
            <a:endParaRPr sz="1400">
              <a:latin typeface="Spectral"/>
              <a:ea typeface="Spectral"/>
              <a:cs typeface="Spectral"/>
              <a:sym typeface="Spectral"/>
            </a:endParaRPr>
          </a:p>
        </p:txBody>
      </p:sp>
      <p:pic>
        <p:nvPicPr>
          <p:cNvPr descr="Institute of Museum and Library Services (IMLS) logo" id="124" name="Google Shape;124;p19"/>
          <p:cNvPicPr preferRelativeResize="0"/>
          <p:nvPr/>
        </p:nvPicPr>
        <p:blipFill>
          <a:blip r:embed="rId5">
            <a:alphaModFix/>
          </a:blip>
          <a:stretch>
            <a:fillRect/>
          </a:stretch>
        </p:blipFill>
        <p:spPr>
          <a:xfrm>
            <a:off x="2258074" y="1712900"/>
            <a:ext cx="2313925" cy="1052660"/>
          </a:xfrm>
          <a:prstGeom prst="rect">
            <a:avLst/>
          </a:prstGeom>
          <a:noFill/>
          <a:ln>
            <a:noFill/>
          </a:ln>
        </p:spPr>
      </p:pic>
      <p:pic>
        <p:nvPicPr>
          <p:cNvPr id="125" name="Google Shape;125;p19"/>
          <p:cNvPicPr preferRelativeResize="0"/>
          <p:nvPr/>
        </p:nvPicPr>
        <p:blipFill>
          <a:blip r:embed="rId6">
            <a:alphaModFix/>
          </a:blip>
          <a:stretch>
            <a:fillRect/>
          </a:stretch>
        </p:blipFill>
        <p:spPr>
          <a:xfrm>
            <a:off x="939825" y="1574975"/>
            <a:ext cx="1223900" cy="1223900"/>
          </a:xfrm>
          <a:prstGeom prst="rect">
            <a:avLst/>
          </a:prstGeom>
          <a:noFill/>
          <a:ln>
            <a:noFill/>
          </a:ln>
        </p:spPr>
      </p:pic>
      <p:pic>
        <p:nvPicPr>
          <p:cNvPr id="126" name="Google Shape;126;p19"/>
          <p:cNvPicPr preferRelativeResize="0"/>
          <p:nvPr/>
        </p:nvPicPr>
        <p:blipFill>
          <a:blip r:embed="rId7">
            <a:alphaModFix/>
          </a:blip>
          <a:stretch>
            <a:fillRect/>
          </a:stretch>
        </p:blipFill>
        <p:spPr>
          <a:xfrm>
            <a:off x="1028100" y="3040650"/>
            <a:ext cx="3398275" cy="631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grpSp>
        <p:nvGrpSpPr>
          <p:cNvPr id="131" name="Google Shape;131;p20"/>
          <p:cNvGrpSpPr/>
          <p:nvPr/>
        </p:nvGrpSpPr>
        <p:grpSpPr>
          <a:xfrm>
            <a:off x="551400" y="497200"/>
            <a:ext cx="8041187" cy="4113275"/>
            <a:chOff x="0" y="-38100"/>
            <a:chExt cx="4274726" cy="2186517"/>
          </a:xfrm>
        </p:grpSpPr>
        <p:sp>
          <p:nvSpPr>
            <p:cNvPr id="132" name="Google Shape;132;p20"/>
            <p:cNvSpPr/>
            <p:nvPr/>
          </p:nvSpPr>
          <p:spPr>
            <a:xfrm>
              <a:off x="0" y="-19050"/>
              <a:ext cx="4274726" cy="2167467"/>
            </a:xfrm>
            <a:custGeom>
              <a:rect b="b" l="l" r="r" t="t"/>
              <a:pathLst>
                <a:path extrusionOk="0" h="2167467" w="4274726">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anchorCtr="0" anchor="ctr" bIns="68275" lIns="68275" spcFirstLastPara="1" rIns="68275" wrap="square" tIns="68275">
              <a:noAutofit/>
            </a:bodyPr>
            <a:lstStyle/>
            <a:p>
              <a:pPr indent="0" lvl="0" marL="0" rtl="0" algn="l">
                <a:spcBef>
                  <a:spcPts val="0"/>
                </a:spcBef>
                <a:spcAft>
                  <a:spcPts val="0"/>
                </a:spcAft>
                <a:buNone/>
              </a:pPr>
              <a:r>
                <a:t/>
              </a:r>
              <a:endParaRPr/>
            </a:p>
          </p:txBody>
        </p:sp>
        <p:sp>
          <p:nvSpPr>
            <p:cNvPr id="133" name="Google Shape;133;p20"/>
            <p:cNvSpPr txBox="1"/>
            <p:nvPr/>
          </p:nvSpPr>
          <p:spPr>
            <a:xfrm>
              <a:off x="0" y="-38100"/>
              <a:ext cx="812700" cy="850800"/>
            </a:xfrm>
            <a:prstGeom prst="rect">
              <a:avLst/>
            </a:prstGeom>
            <a:noFill/>
            <a:ln>
              <a:noFill/>
            </a:ln>
          </p:spPr>
          <p:txBody>
            <a:bodyPr anchorCtr="0" anchor="ctr" bIns="37950" lIns="37950" spcFirstLastPara="1" rIns="37950" wrap="square" tIns="37950">
              <a:noAutofit/>
            </a:bodyPr>
            <a:lstStyle/>
            <a:p>
              <a:pPr indent="0" lvl="0" marL="0" marR="0" rtl="0" algn="ctr">
                <a:lnSpc>
                  <a:spcPct val="147722"/>
                </a:lnSpc>
                <a:spcBef>
                  <a:spcPts val="0"/>
                </a:spcBef>
                <a:spcAft>
                  <a:spcPts val="0"/>
                </a:spcAft>
                <a:buNone/>
              </a:pPr>
              <a:r>
                <a:t/>
              </a:r>
              <a:endParaRPr b="0" i="0" sz="1344" u="none" cap="none" strike="noStrike">
                <a:solidFill>
                  <a:schemeClr val="dk1"/>
                </a:solidFill>
                <a:latin typeface="Calibri"/>
                <a:ea typeface="Calibri"/>
                <a:cs typeface="Calibri"/>
                <a:sym typeface="Calibri"/>
              </a:endParaRPr>
            </a:p>
          </p:txBody>
        </p:sp>
      </p:grpSp>
      <p:sp>
        <p:nvSpPr>
          <p:cNvPr id="134" name="Google Shape;134;p20"/>
          <p:cNvSpPr txBox="1"/>
          <p:nvPr/>
        </p:nvSpPr>
        <p:spPr>
          <a:xfrm>
            <a:off x="1556053" y="652004"/>
            <a:ext cx="6122400" cy="540600"/>
          </a:xfrm>
          <a:prstGeom prst="rect">
            <a:avLst/>
          </a:prstGeom>
          <a:noFill/>
          <a:ln>
            <a:noFill/>
          </a:ln>
        </p:spPr>
        <p:txBody>
          <a:bodyPr anchorCtr="0" anchor="ctr" bIns="80475" lIns="80475" spcFirstLastPara="1" rIns="80475" wrap="square" tIns="80475">
            <a:noAutofit/>
          </a:bodyPr>
          <a:lstStyle/>
          <a:p>
            <a:pPr indent="0" lvl="0" marL="0" marR="0" rtl="0" algn="ctr">
              <a:spcBef>
                <a:spcPts val="0"/>
              </a:spcBef>
              <a:spcAft>
                <a:spcPts val="0"/>
              </a:spcAft>
              <a:buClr>
                <a:srgbClr val="000000"/>
              </a:buClr>
              <a:buFont typeface="Open Sans"/>
              <a:buNone/>
            </a:pPr>
            <a:r>
              <a:rPr b="1" lang="en" sz="2201">
                <a:latin typeface="Spectral"/>
                <a:ea typeface="Spectral"/>
                <a:cs typeface="Spectral"/>
                <a:sym typeface="Spectral"/>
              </a:rPr>
              <a:t>CARTA Participants to Date:</a:t>
            </a:r>
            <a:endParaRPr b="1" i="0" sz="2201" u="none" cap="none" strike="noStrike">
              <a:solidFill>
                <a:srgbClr val="000000"/>
              </a:solidFill>
              <a:latin typeface="Spectral"/>
              <a:ea typeface="Spectral"/>
              <a:cs typeface="Spectral"/>
              <a:sym typeface="Spectral"/>
            </a:endParaRPr>
          </a:p>
        </p:txBody>
      </p:sp>
      <p:sp>
        <p:nvSpPr>
          <p:cNvPr id="135" name="Google Shape;135;p20"/>
          <p:cNvSpPr txBox="1"/>
          <p:nvPr/>
        </p:nvSpPr>
        <p:spPr>
          <a:xfrm>
            <a:off x="782826" y="1096731"/>
            <a:ext cx="7570800" cy="514800"/>
          </a:xfrm>
          <a:prstGeom prst="rect">
            <a:avLst/>
          </a:prstGeom>
          <a:noFill/>
          <a:ln>
            <a:noFill/>
          </a:ln>
        </p:spPr>
        <p:txBody>
          <a:bodyPr anchorCtr="0" anchor="t" bIns="80475" lIns="80475" spcFirstLastPara="1" rIns="80475" wrap="square" tIns="80475">
            <a:spAutoFit/>
          </a:bodyPr>
          <a:lstStyle/>
          <a:p>
            <a:pPr indent="0" lvl="0" marL="0" rtl="0" algn="l">
              <a:spcBef>
                <a:spcPts val="0"/>
              </a:spcBef>
              <a:spcAft>
                <a:spcPts val="0"/>
              </a:spcAft>
              <a:buNone/>
            </a:pPr>
            <a:r>
              <a:rPr b="1" lang="en" sz="1409">
                <a:latin typeface="Spectral"/>
                <a:ea typeface="Spectral"/>
                <a:cs typeface="Spectral"/>
                <a:sym typeface="Spectral"/>
              </a:rPr>
              <a:t>41</a:t>
            </a:r>
            <a:r>
              <a:rPr b="1" lang="en" sz="1409">
                <a:latin typeface="Spectral"/>
                <a:ea typeface="Spectral"/>
                <a:cs typeface="Spectral"/>
                <a:sym typeface="Spectral"/>
              </a:rPr>
              <a:t> </a:t>
            </a:r>
            <a:r>
              <a:rPr b="1" lang="en" sz="1409">
                <a:latin typeface="Spectral"/>
                <a:ea typeface="Spectral"/>
                <a:cs typeface="Spectral"/>
                <a:sym typeface="Spectral"/>
              </a:rPr>
              <a:t>participating organizations so far:</a:t>
            </a:r>
            <a:endParaRPr b="1" sz="1409">
              <a:latin typeface="Spectral"/>
              <a:ea typeface="Spectral"/>
              <a:cs typeface="Spectral"/>
              <a:sym typeface="Spectral"/>
            </a:endParaRPr>
          </a:p>
          <a:p>
            <a:pPr indent="0" lvl="0" marL="0" rtl="0" algn="l">
              <a:lnSpc>
                <a:spcPct val="115000"/>
              </a:lnSpc>
              <a:spcBef>
                <a:spcPts val="0"/>
              </a:spcBef>
              <a:spcAft>
                <a:spcPts val="0"/>
              </a:spcAft>
              <a:buNone/>
            </a:pPr>
            <a:r>
              <a:t/>
            </a:r>
            <a:endParaRPr sz="880">
              <a:latin typeface="Spectral"/>
              <a:ea typeface="Spectral"/>
              <a:cs typeface="Spectral"/>
              <a:sym typeface="Spectral"/>
            </a:endParaRPr>
          </a:p>
        </p:txBody>
      </p:sp>
      <p:sp>
        <p:nvSpPr>
          <p:cNvPr id="136" name="Google Shape;136;p20"/>
          <p:cNvSpPr txBox="1"/>
          <p:nvPr/>
        </p:nvSpPr>
        <p:spPr>
          <a:xfrm>
            <a:off x="735525" y="1373450"/>
            <a:ext cx="3738000" cy="3180900"/>
          </a:xfrm>
          <a:prstGeom prst="rect">
            <a:avLst/>
          </a:prstGeom>
          <a:noFill/>
          <a:ln>
            <a:noFill/>
          </a:ln>
        </p:spPr>
        <p:txBody>
          <a:bodyPr anchorCtr="0" anchor="t" bIns="80475" lIns="80475" spcFirstLastPara="1" rIns="80475" wrap="square" tIns="80475">
            <a:spAutoFit/>
          </a:bodyPr>
          <a:lstStyle/>
          <a:p>
            <a:pPr indent="0" lvl="0" marL="0" rtl="0" algn="l">
              <a:spcBef>
                <a:spcPts val="0"/>
              </a:spcBef>
              <a:spcAft>
                <a:spcPts val="0"/>
              </a:spcAft>
              <a:buClr>
                <a:schemeClr val="dk1"/>
              </a:buClr>
              <a:buSzPts val="968"/>
              <a:buFont typeface="Arial"/>
              <a:buNone/>
            </a:pPr>
            <a:r>
              <a:rPr lang="en" sz="980">
                <a:latin typeface="Spectral"/>
                <a:ea typeface="Spectral"/>
                <a:cs typeface="Spectral"/>
                <a:sym typeface="Spectral"/>
              </a:rPr>
              <a:t>American Craft Council</a:t>
            </a:r>
            <a:endParaRPr sz="980">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latin typeface="Spectral"/>
                <a:ea typeface="Spectral"/>
                <a:cs typeface="Spectral"/>
                <a:sym typeface="Spectral"/>
              </a:rPr>
              <a:t>American Folk Art Museum</a:t>
            </a:r>
            <a:endParaRPr sz="980">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latin typeface="Spectral"/>
                <a:ea typeface="Spectral"/>
                <a:cs typeface="Spectral"/>
                <a:sym typeface="Spectral"/>
              </a:rPr>
              <a:t>Amon Carter Museum of American Art</a:t>
            </a:r>
            <a:endParaRPr sz="980">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latin typeface="Spectral"/>
                <a:ea typeface="Spectral"/>
                <a:cs typeface="Spectral"/>
                <a:sym typeface="Spectral"/>
              </a:rPr>
              <a:t>ART | library deco</a:t>
            </a:r>
            <a:endParaRPr sz="980">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latin typeface="Spectral"/>
                <a:ea typeface="Spectral"/>
                <a:cs typeface="Spectral"/>
                <a:sym typeface="Spectral"/>
              </a:rPr>
              <a:t>Art Gallery of Ontario</a:t>
            </a:r>
            <a:endParaRPr sz="980">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latin typeface="Spectral"/>
                <a:ea typeface="Spectral"/>
                <a:cs typeface="Spectral"/>
                <a:sym typeface="Spectral"/>
              </a:rPr>
              <a:t>Art Institute of Chicago</a:t>
            </a:r>
            <a:endParaRPr sz="980">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latin typeface="Spectral"/>
                <a:ea typeface="Spectral"/>
                <a:cs typeface="Spectral"/>
                <a:sym typeface="Spectral"/>
              </a:rPr>
              <a:t>Artexte</a:t>
            </a:r>
            <a:endParaRPr sz="980">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latin typeface="Spectral"/>
                <a:ea typeface="Spectral"/>
                <a:cs typeface="Spectral"/>
                <a:sym typeface="Spectral"/>
              </a:rPr>
              <a:t>Bibliothèque et Archives nationales du Québec (BAnQ)</a:t>
            </a:r>
            <a:endParaRPr sz="980">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latin typeface="Spectral"/>
                <a:ea typeface="Spectral"/>
                <a:cs typeface="Spectral"/>
                <a:sym typeface="Spectral"/>
              </a:rPr>
              <a:t>Birmingham Museum of Art</a:t>
            </a:r>
            <a:endParaRPr sz="980">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latin typeface="Spectral"/>
                <a:ea typeface="Spectral"/>
                <a:cs typeface="Spectral"/>
                <a:sym typeface="Spectral"/>
              </a:rPr>
              <a:t>Cleveland Museum of Art</a:t>
            </a:r>
            <a:endParaRPr sz="980">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latin typeface="Spectral"/>
                <a:ea typeface="Spectral"/>
                <a:cs typeface="Spectral"/>
                <a:sym typeface="Spectral"/>
              </a:rPr>
              <a:t>Detroit Institute of Arts</a:t>
            </a:r>
            <a:endParaRPr sz="980">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latin typeface="Spectral"/>
                <a:ea typeface="Spectral"/>
                <a:cs typeface="Spectral"/>
                <a:sym typeface="Spectral"/>
              </a:rPr>
              <a:t>Emily Carr University of Art + Design</a:t>
            </a:r>
            <a:endParaRPr sz="980">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latin typeface="Spectral"/>
                <a:ea typeface="Spectral"/>
                <a:cs typeface="Spectral"/>
                <a:sym typeface="Spectral"/>
              </a:rPr>
              <a:t>Fashion Institute of Technology - SUNY</a:t>
            </a:r>
            <a:endParaRPr sz="980">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latin typeface="Spectral"/>
                <a:ea typeface="Spectral"/>
                <a:cs typeface="Spectral"/>
                <a:sym typeface="Spectral"/>
              </a:rPr>
              <a:t>Getty Research Institute (Getty Library)</a:t>
            </a:r>
            <a:endParaRPr sz="980">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latin typeface="Spectral"/>
                <a:ea typeface="Spectral"/>
                <a:cs typeface="Spectral"/>
                <a:sym typeface="Spectral"/>
              </a:rPr>
              <a:t>Harvard University - Fine Arts Library</a:t>
            </a:r>
            <a:endParaRPr sz="980">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latin typeface="Spectral"/>
                <a:ea typeface="Spectral"/>
                <a:cs typeface="Spectral"/>
                <a:sym typeface="Spectral"/>
              </a:rPr>
              <a:t>Harvard University - Graduate School of Design</a:t>
            </a:r>
            <a:endParaRPr sz="980">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latin typeface="Spectral"/>
                <a:ea typeface="Spectral"/>
                <a:cs typeface="Spectral"/>
                <a:sym typeface="Spectral"/>
              </a:rPr>
              <a:t>Indianapolis Museum of Art at Newfields</a:t>
            </a:r>
            <a:endParaRPr sz="980">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latin typeface="Spectral"/>
                <a:ea typeface="Spectral"/>
                <a:cs typeface="Spectral"/>
                <a:sym typeface="Spectral"/>
              </a:rPr>
              <a:t>Leonardo / ISAST</a:t>
            </a:r>
            <a:endParaRPr sz="980">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Los Angeles County Museum of Art (LACMA)</a:t>
            </a:r>
            <a:endParaRPr sz="98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Maryland Institute College of Art (MICA)</a:t>
            </a:r>
            <a:endParaRPr sz="980">
              <a:latin typeface="Spectral"/>
              <a:ea typeface="Spectral"/>
              <a:cs typeface="Spectral"/>
              <a:sym typeface="Spectral"/>
            </a:endParaRPr>
          </a:p>
        </p:txBody>
      </p:sp>
      <p:sp>
        <p:nvSpPr>
          <p:cNvPr id="137" name="Google Shape;137;p20"/>
          <p:cNvSpPr txBox="1"/>
          <p:nvPr/>
        </p:nvSpPr>
        <p:spPr>
          <a:xfrm>
            <a:off x="4617300" y="1262383"/>
            <a:ext cx="3975300" cy="3331800"/>
          </a:xfrm>
          <a:prstGeom prst="rect">
            <a:avLst/>
          </a:prstGeom>
          <a:noFill/>
          <a:ln>
            <a:noFill/>
          </a:ln>
        </p:spPr>
        <p:txBody>
          <a:bodyPr anchorCtr="0" anchor="t" bIns="80475" lIns="80475" spcFirstLastPara="1" rIns="80475" wrap="square" tIns="80475">
            <a:spAutoFit/>
          </a:bodyPr>
          <a:lstStyle/>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Museum of Contemporary Art Chicago</a:t>
            </a:r>
            <a:endParaRPr sz="98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Museum of Contemporary Art of Georgia (MOCA GA)</a:t>
            </a:r>
            <a:endParaRPr sz="98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National Gallery of Art Library</a:t>
            </a:r>
            <a:endParaRPr sz="98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National Gallery of Canada</a:t>
            </a:r>
            <a:endParaRPr sz="98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New York Art Resources Consortium (NYARC)</a:t>
            </a:r>
            <a:endParaRPr sz="98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Oklahoma State University</a:t>
            </a:r>
            <a:endParaRPr sz="98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Philadelphia Museum of Art</a:t>
            </a:r>
            <a:endParaRPr sz="98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Rhode Island School of Design</a:t>
            </a:r>
            <a:endParaRPr sz="98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Rungh Cultural Society</a:t>
            </a:r>
            <a:endParaRPr sz="98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San Francisco Museum of Modern Art (SF MOMA)</a:t>
            </a:r>
            <a:endParaRPr sz="98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Smithsonian Libraries and Archives</a:t>
            </a:r>
            <a:endParaRPr sz="98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Smithsonian Institution - Archives of American Art</a:t>
            </a:r>
            <a:endParaRPr sz="98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Sterling and Francine Clark Art Institute Library</a:t>
            </a:r>
            <a:endParaRPr sz="98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The Clyfford Still Museum</a:t>
            </a:r>
            <a:endParaRPr sz="98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The Corning Museum of Glass</a:t>
            </a:r>
            <a:endParaRPr sz="98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The Menil Collection</a:t>
            </a:r>
            <a:endParaRPr sz="98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The Metropolitan Museum of Art</a:t>
            </a:r>
            <a:endParaRPr sz="98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The Nelson-Atkins Museum of Art, Spencer Reference Library</a:t>
            </a:r>
            <a:endParaRPr sz="98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University of Hawaii at Manoa, Hamilton Library</a:t>
            </a:r>
            <a:endParaRPr sz="980">
              <a:solidFill>
                <a:schemeClr val="dk1"/>
              </a:solidFill>
              <a:latin typeface="Spectral"/>
              <a:ea typeface="Spectral"/>
              <a:cs typeface="Spectral"/>
              <a:sym typeface="Spectral"/>
            </a:endParaRPr>
          </a:p>
          <a:p>
            <a:pPr indent="0" lvl="0" marL="0" rtl="0" algn="l">
              <a:spcBef>
                <a:spcPts val="0"/>
              </a:spcBef>
              <a:spcAft>
                <a:spcPts val="0"/>
              </a:spcAft>
              <a:buClr>
                <a:schemeClr val="dk1"/>
              </a:buClr>
              <a:buSzPts val="968"/>
              <a:buFont typeface="Arial"/>
              <a:buNone/>
            </a:pPr>
            <a:r>
              <a:rPr lang="en" sz="980">
                <a:solidFill>
                  <a:schemeClr val="dk1"/>
                </a:solidFill>
                <a:latin typeface="Spectral"/>
                <a:ea typeface="Spectral"/>
                <a:cs typeface="Spectral"/>
                <a:sym typeface="Spectral"/>
              </a:rPr>
              <a:t>University of North Carolina, Greensboro</a:t>
            </a:r>
            <a:endParaRPr sz="980">
              <a:solidFill>
                <a:schemeClr val="dk1"/>
              </a:solidFill>
              <a:latin typeface="Spectral"/>
              <a:ea typeface="Spectral"/>
              <a:cs typeface="Spectral"/>
              <a:sym typeface="Spectral"/>
            </a:endParaRPr>
          </a:p>
          <a:p>
            <a:pPr indent="0" lvl="0" marL="0" rtl="0" algn="l">
              <a:spcBef>
                <a:spcPts val="0"/>
              </a:spcBef>
              <a:spcAft>
                <a:spcPts val="0"/>
              </a:spcAft>
              <a:buNone/>
            </a:pPr>
            <a:r>
              <a:rPr lang="en" sz="980">
                <a:solidFill>
                  <a:schemeClr val="dk1"/>
                </a:solidFill>
                <a:latin typeface="Spectral"/>
                <a:ea typeface="Spectral"/>
                <a:cs typeface="Spectral"/>
                <a:sym typeface="Spectral"/>
              </a:rPr>
              <a:t>Walker Art Center</a:t>
            </a:r>
            <a:endParaRPr sz="980">
              <a:latin typeface="Spectral"/>
              <a:ea typeface="Spectral"/>
              <a:cs typeface="Spectral"/>
              <a:sym typeface="Spectr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grpSp>
        <p:nvGrpSpPr>
          <p:cNvPr id="142" name="Google Shape;142;p21"/>
          <p:cNvGrpSpPr/>
          <p:nvPr/>
        </p:nvGrpSpPr>
        <p:grpSpPr>
          <a:xfrm>
            <a:off x="551400" y="497200"/>
            <a:ext cx="8041187" cy="4113275"/>
            <a:chOff x="0" y="-38100"/>
            <a:chExt cx="4274726" cy="2186517"/>
          </a:xfrm>
        </p:grpSpPr>
        <p:sp>
          <p:nvSpPr>
            <p:cNvPr id="143" name="Google Shape;143;p21"/>
            <p:cNvSpPr/>
            <p:nvPr/>
          </p:nvSpPr>
          <p:spPr>
            <a:xfrm>
              <a:off x="0" y="-19050"/>
              <a:ext cx="4274726" cy="2167467"/>
            </a:xfrm>
            <a:custGeom>
              <a:rect b="b" l="l" r="r" t="t"/>
              <a:pathLst>
                <a:path extrusionOk="0" h="2167467" w="4274726">
                  <a:moveTo>
                    <a:pt x="34511" y="0"/>
                  </a:moveTo>
                  <a:lnTo>
                    <a:pt x="4240215" y="0"/>
                  </a:lnTo>
                  <a:cubicBezTo>
                    <a:pt x="4249368" y="0"/>
                    <a:pt x="4258146" y="3636"/>
                    <a:pt x="4264618" y="10108"/>
                  </a:cubicBezTo>
                  <a:cubicBezTo>
                    <a:pt x="4271090" y="16580"/>
                    <a:pt x="4274726" y="25358"/>
                    <a:pt x="4274726" y="34511"/>
                  </a:cubicBezTo>
                  <a:lnTo>
                    <a:pt x="4274726" y="2132956"/>
                  </a:lnTo>
                  <a:cubicBezTo>
                    <a:pt x="4274726" y="2142109"/>
                    <a:pt x="4271090" y="2150887"/>
                    <a:pt x="4264618" y="2157359"/>
                  </a:cubicBezTo>
                  <a:cubicBezTo>
                    <a:pt x="4258146" y="2163831"/>
                    <a:pt x="4249368" y="2167467"/>
                    <a:pt x="4240215" y="2167467"/>
                  </a:cubicBezTo>
                  <a:lnTo>
                    <a:pt x="34511" y="2167467"/>
                  </a:lnTo>
                  <a:cubicBezTo>
                    <a:pt x="25358" y="2167467"/>
                    <a:pt x="16580" y="2163831"/>
                    <a:pt x="10108" y="2157359"/>
                  </a:cubicBezTo>
                  <a:cubicBezTo>
                    <a:pt x="3636" y="2150887"/>
                    <a:pt x="0" y="2142109"/>
                    <a:pt x="0" y="2132956"/>
                  </a:cubicBezTo>
                  <a:lnTo>
                    <a:pt x="0" y="34511"/>
                  </a:lnTo>
                  <a:cubicBezTo>
                    <a:pt x="0" y="25358"/>
                    <a:pt x="3636" y="16580"/>
                    <a:pt x="10108" y="10108"/>
                  </a:cubicBezTo>
                  <a:cubicBezTo>
                    <a:pt x="16580" y="3636"/>
                    <a:pt x="25358" y="0"/>
                    <a:pt x="34511" y="0"/>
                  </a:cubicBezTo>
                  <a:close/>
                </a:path>
              </a:pathLst>
            </a:custGeom>
            <a:solidFill>
              <a:srgbClr val="F3F6FA"/>
            </a:solidFill>
            <a:ln>
              <a:noFill/>
            </a:ln>
          </p:spPr>
          <p:txBody>
            <a:bodyPr anchorCtr="0" anchor="ctr" bIns="68275" lIns="68275" spcFirstLastPara="1" rIns="68275" wrap="square" tIns="68275">
              <a:noAutofit/>
            </a:bodyPr>
            <a:lstStyle/>
            <a:p>
              <a:pPr indent="0" lvl="0" marL="0" rtl="0" algn="l">
                <a:spcBef>
                  <a:spcPts val="0"/>
                </a:spcBef>
                <a:spcAft>
                  <a:spcPts val="0"/>
                </a:spcAft>
                <a:buNone/>
              </a:pPr>
              <a:r>
                <a:t/>
              </a:r>
              <a:endParaRPr/>
            </a:p>
          </p:txBody>
        </p:sp>
        <p:sp>
          <p:nvSpPr>
            <p:cNvPr id="144" name="Google Shape;144;p21"/>
            <p:cNvSpPr txBox="1"/>
            <p:nvPr/>
          </p:nvSpPr>
          <p:spPr>
            <a:xfrm>
              <a:off x="0" y="-38100"/>
              <a:ext cx="812700" cy="850800"/>
            </a:xfrm>
            <a:prstGeom prst="rect">
              <a:avLst/>
            </a:prstGeom>
            <a:noFill/>
            <a:ln>
              <a:noFill/>
            </a:ln>
          </p:spPr>
          <p:txBody>
            <a:bodyPr anchorCtr="0" anchor="ctr" bIns="37950" lIns="37950" spcFirstLastPara="1" rIns="37950" wrap="square" tIns="37950">
              <a:noAutofit/>
            </a:bodyPr>
            <a:lstStyle/>
            <a:p>
              <a:pPr indent="0" lvl="0" marL="0" marR="0" rtl="0" algn="ctr">
                <a:lnSpc>
                  <a:spcPct val="147722"/>
                </a:lnSpc>
                <a:spcBef>
                  <a:spcPts val="0"/>
                </a:spcBef>
                <a:spcAft>
                  <a:spcPts val="0"/>
                </a:spcAft>
                <a:buNone/>
              </a:pPr>
              <a:r>
                <a:t/>
              </a:r>
              <a:endParaRPr b="0" i="0" sz="1344" u="none" cap="none" strike="noStrike">
                <a:solidFill>
                  <a:schemeClr val="dk1"/>
                </a:solidFill>
                <a:latin typeface="Calibri"/>
                <a:ea typeface="Calibri"/>
                <a:cs typeface="Calibri"/>
                <a:sym typeface="Calibri"/>
              </a:endParaRPr>
            </a:p>
          </p:txBody>
        </p:sp>
      </p:grpSp>
      <p:sp>
        <p:nvSpPr>
          <p:cNvPr id="145" name="Google Shape;145;p21"/>
          <p:cNvSpPr txBox="1"/>
          <p:nvPr/>
        </p:nvSpPr>
        <p:spPr>
          <a:xfrm>
            <a:off x="1095000" y="497200"/>
            <a:ext cx="6954000" cy="61380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Font typeface="Open Sans"/>
              <a:buNone/>
            </a:pPr>
            <a:r>
              <a:rPr b="1" lang="en" sz="2500">
                <a:latin typeface="Spectral"/>
                <a:ea typeface="Spectral"/>
                <a:cs typeface="Spectral"/>
                <a:sym typeface="Spectral"/>
              </a:rPr>
              <a:t>Collection Topics</a:t>
            </a:r>
            <a:endParaRPr b="1" i="0" sz="2500" u="none" cap="none" strike="noStrike">
              <a:solidFill>
                <a:srgbClr val="000000"/>
              </a:solidFill>
              <a:latin typeface="Spectral"/>
              <a:ea typeface="Spectral"/>
              <a:cs typeface="Spectral"/>
              <a:sym typeface="Spectral"/>
            </a:endParaRPr>
          </a:p>
        </p:txBody>
      </p:sp>
      <p:graphicFrame>
        <p:nvGraphicFramePr>
          <p:cNvPr id="146" name="Google Shape;146;p21"/>
          <p:cNvGraphicFramePr/>
          <p:nvPr/>
        </p:nvGraphicFramePr>
        <p:xfrm>
          <a:off x="693150" y="1111033"/>
          <a:ext cx="3000000" cy="3000000"/>
        </p:xfrm>
        <a:graphic>
          <a:graphicData uri="http://schemas.openxmlformats.org/drawingml/2006/table">
            <a:tbl>
              <a:tblPr>
                <a:noFill/>
                <a:tableStyleId>{83C3AD15-7150-42E8-ACC4-776122860BA6}</a:tableStyleId>
              </a:tblPr>
              <a:tblGrid>
                <a:gridCol w="1415950"/>
                <a:gridCol w="3209225"/>
              </a:tblGrid>
              <a:tr h="448000">
                <a:tc>
                  <a:txBody>
                    <a:bodyPr/>
                    <a:lstStyle/>
                    <a:p>
                      <a:pPr indent="0" lvl="0" marL="0" rtl="0" algn="l">
                        <a:lnSpc>
                          <a:spcPct val="115000"/>
                        </a:lnSpc>
                        <a:spcBef>
                          <a:spcPts val="0"/>
                        </a:spcBef>
                        <a:spcAft>
                          <a:spcPts val="0"/>
                        </a:spcAft>
                        <a:buNone/>
                      </a:pPr>
                      <a:r>
                        <a:rPr b="1" lang="en" sz="1100" u="sng">
                          <a:latin typeface="Spectral"/>
                          <a:ea typeface="Spectral"/>
                          <a:cs typeface="Spectral"/>
                          <a:sym typeface="Spectral"/>
                        </a:rPr>
                        <a:t>Collection Name</a:t>
                      </a:r>
                      <a:endParaRPr b="1" sz="1100" u="sng">
                        <a:latin typeface="Spectral"/>
                        <a:ea typeface="Spectral"/>
                        <a:cs typeface="Spectral"/>
                        <a:sym typeface="Spectral"/>
                      </a:endParaRPr>
                    </a:p>
                    <a:p>
                      <a:pPr indent="0" lvl="0" marL="0" rtl="0" algn="l">
                        <a:lnSpc>
                          <a:spcPct val="115000"/>
                        </a:lnSpc>
                        <a:spcBef>
                          <a:spcPts val="0"/>
                        </a:spcBef>
                        <a:spcAft>
                          <a:spcPts val="0"/>
                        </a:spcAft>
                        <a:buNone/>
                      </a:pPr>
                      <a:r>
                        <a:t/>
                      </a:r>
                      <a:endParaRPr b="1" sz="1100" u="sng">
                        <a:latin typeface="Spectral"/>
                        <a:ea typeface="Spectral"/>
                        <a:cs typeface="Spectral"/>
                        <a:sym typeface="Spectral"/>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100" u="sng">
                          <a:latin typeface="Spectral"/>
                          <a:ea typeface="Spectral"/>
                          <a:cs typeface="Spectral"/>
                          <a:sym typeface="Spectral"/>
                        </a:rPr>
                        <a:t>Description</a:t>
                      </a:r>
                      <a:endParaRPr b="1" sz="1100" u="sng">
                        <a:latin typeface="Spectral"/>
                        <a:ea typeface="Spectral"/>
                        <a:cs typeface="Spectral"/>
                        <a:sym typeface="Spectral"/>
                      </a:endParaRPr>
                    </a:p>
                    <a:p>
                      <a:pPr indent="0" lvl="0" marL="0" rtl="0" algn="l">
                        <a:lnSpc>
                          <a:spcPct val="115000"/>
                        </a:lnSpc>
                        <a:spcBef>
                          <a:spcPts val="0"/>
                        </a:spcBef>
                        <a:spcAft>
                          <a:spcPts val="0"/>
                        </a:spcAft>
                        <a:buNone/>
                      </a:pPr>
                      <a:r>
                        <a:t/>
                      </a:r>
                      <a:endParaRPr b="1" sz="1100" u="sng">
                        <a:latin typeface="Spectral"/>
                        <a:ea typeface="Spectral"/>
                        <a:cs typeface="Spectral"/>
                        <a:sym typeface="Spectral"/>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07300">
                <a:tc>
                  <a:txBody>
                    <a:bodyPr/>
                    <a:lstStyle/>
                    <a:p>
                      <a:pPr indent="0" lvl="0" marL="0" rtl="0" algn="l">
                        <a:lnSpc>
                          <a:spcPct val="115000"/>
                        </a:lnSpc>
                        <a:spcBef>
                          <a:spcPts val="0"/>
                        </a:spcBef>
                        <a:spcAft>
                          <a:spcPts val="0"/>
                        </a:spcAft>
                        <a:buNone/>
                      </a:pPr>
                      <a:r>
                        <a:rPr b="1" lang="en" sz="1000">
                          <a:latin typeface="Spectral"/>
                          <a:ea typeface="Spectral"/>
                          <a:cs typeface="Spectral"/>
                          <a:sym typeface="Spectral"/>
                        </a:rPr>
                        <a:t>Art Criticism</a:t>
                      </a:r>
                      <a:endParaRPr b="1" sz="1000">
                        <a:latin typeface="Spectral"/>
                        <a:ea typeface="Spectral"/>
                        <a:cs typeface="Spectral"/>
                        <a:sym typeface="Spectral"/>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latin typeface="Spectral"/>
                          <a:ea typeface="Spectral"/>
                          <a:cs typeface="Spectral"/>
                          <a:sym typeface="Spectral"/>
                        </a:rPr>
                        <a:t>Web-based content and blogs providing critical discussion and evaluation of works of art.</a:t>
                      </a:r>
                      <a:endParaRPr sz="1000">
                        <a:latin typeface="Spectral"/>
                        <a:ea typeface="Spectral"/>
                        <a:cs typeface="Spectral"/>
                        <a:sym typeface="Spectral"/>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07300">
                <a:tc>
                  <a:txBody>
                    <a:bodyPr/>
                    <a:lstStyle/>
                    <a:p>
                      <a:pPr indent="0" lvl="0" marL="0" rtl="0" algn="l">
                        <a:lnSpc>
                          <a:spcPct val="115000"/>
                        </a:lnSpc>
                        <a:spcBef>
                          <a:spcPts val="0"/>
                        </a:spcBef>
                        <a:spcAft>
                          <a:spcPts val="0"/>
                        </a:spcAft>
                        <a:buNone/>
                      </a:pPr>
                      <a:r>
                        <a:rPr b="1" lang="en" sz="1000">
                          <a:latin typeface="Spectral"/>
                          <a:ea typeface="Spectral"/>
                          <a:cs typeface="Spectral"/>
                          <a:sym typeface="Spectral"/>
                        </a:rPr>
                        <a:t>Art Fairs and Events</a:t>
                      </a:r>
                      <a:endParaRPr b="1" sz="1000">
                        <a:latin typeface="Spectral"/>
                        <a:ea typeface="Spectral"/>
                        <a:cs typeface="Spectral"/>
                        <a:sym typeface="Spectral"/>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latin typeface="Spectral"/>
                          <a:ea typeface="Spectral"/>
                          <a:cs typeface="Spectral"/>
                          <a:sym typeface="Spectral"/>
                        </a:rPr>
                        <a:t>International fairs and events specializing in the exhibition and sale of art.</a:t>
                      </a:r>
                      <a:endParaRPr sz="1000">
                        <a:latin typeface="Spectral"/>
                        <a:ea typeface="Spectral"/>
                        <a:cs typeface="Spectral"/>
                        <a:sym typeface="Spectral"/>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24000">
                <a:tc>
                  <a:txBody>
                    <a:bodyPr/>
                    <a:lstStyle/>
                    <a:p>
                      <a:pPr indent="0" lvl="0" marL="0" rtl="0" algn="l">
                        <a:lnSpc>
                          <a:spcPct val="115000"/>
                        </a:lnSpc>
                        <a:spcBef>
                          <a:spcPts val="0"/>
                        </a:spcBef>
                        <a:spcAft>
                          <a:spcPts val="0"/>
                        </a:spcAft>
                        <a:buNone/>
                      </a:pPr>
                      <a:r>
                        <a:rPr b="1" lang="en" sz="1000">
                          <a:latin typeface="Spectral"/>
                          <a:ea typeface="Spectral"/>
                          <a:cs typeface="Spectral"/>
                          <a:sym typeface="Spectral"/>
                        </a:rPr>
                        <a:t>Art Galleries</a:t>
                      </a:r>
                      <a:endParaRPr b="1" sz="1000">
                        <a:latin typeface="Spectral"/>
                        <a:ea typeface="Spectral"/>
                        <a:cs typeface="Spectral"/>
                        <a:sym typeface="Spectral"/>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latin typeface="Spectral"/>
                          <a:ea typeface="Spectral"/>
                          <a:cs typeface="Spectral"/>
                          <a:sym typeface="Spectral"/>
                        </a:rPr>
                        <a:t>Art galleries, gallery exhibitions, and art dealers.</a:t>
                      </a:r>
                      <a:endParaRPr sz="1000">
                        <a:latin typeface="Spectral"/>
                        <a:ea typeface="Spectral"/>
                        <a:cs typeface="Spectral"/>
                        <a:sym typeface="Spectral"/>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08800">
                <a:tc>
                  <a:txBody>
                    <a:bodyPr/>
                    <a:lstStyle/>
                    <a:p>
                      <a:pPr indent="0" lvl="0" marL="0" rtl="0" algn="l">
                        <a:lnSpc>
                          <a:spcPct val="115000"/>
                        </a:lnSpc>
                        <a:spcBef>
                          <a:spcPts val="0"/>
                        </a:spcBef>
                        <a:spcAft>
                          <a:spcPts val="0"/>
                        </a:spcAft>
                        <a:buNone/>
                      </a:pPr>
                      <a:r>
                        <a:rPr b="1" lang="en" sz="1000">
                          <a:latin typeface="Spectral"/>
                          <a:ea typeface="Spectral"/>
                          <a:cs typeface="Spectral"/>
                          <a:sym typeface="Spectral"/>
                        </a:rPr>
                        <a:t>Art History/Scholarship</a:t>
                      </a:r>
                      <a:endParaRPr b="1" sz="1000">
                        <a:latin typeface="Spectral"/>
                        <a:ea typeface="Spectral"/>
                        <a:cs typeface="Spectral"/>
                        <a:sym typeface="Spectral"/>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latin typeface="Spectral"/>
                          <a:ea typeface="Spectral"/>
                          <a:cs typeface="Spectral"/>
                          <a:sym typeface="Spectral"/>
                        </a:rPr>
                        <a:t>Web resources and documentation related to the study of art and scholarship in art history.</a:t>
                      </a:r>
                      <a:endParaRPr sz="1000">
                        <a:latin typeface="Spectral"/>
                        <a:ea typeface="Spectral"/>
                        <a:cs typeface="Spectral"/>
                        <a:sym typeface="Spectral"/>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07300">
                <a:tc>
                  <a:txBody>
                    <a:bodyPr/>
                    <a:lstStyle/>
                    <a:p>
                      <a:pPr indent="0" lvl="0" marL="0" rtl="0" algn="l">
                        <a:lnSpc>
                          <a:spcPct val="115000"/>
                        </a:lnSpc>
                        <a:spcBef>
                          <a:spcPts val="0"/>
                        </a:spcBef>
                        <a:spcAft>
                          <a:spcPts val="0"/>
                        </a:spcAft>
                        <a:buNone/>
                      </a:pPr>
                      <a:r>
                        <a:rPr b="1" lang="en" sz="1000">
                          <a:latin typeface="Spectral"/>
                          <a:ea typeface="Spectral"/>
                          <a:cs typeface="Spectral"/>
                          <a:sym typeface="Spectral"/>
                        </a:rPr>
                        <a:t>Artists Websites</a:t>
                      </a:r>
                      <a:endParaRPr b="1" sz="1000">
                        <a:latin typeface="Spectral"/>
                        <a:ea typeface="Spectral"/>
                        <a:cs typeface="Spectral"/>
                        <a:sym typeface="Spectral"/>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latin typeface="Spectral"/>
                          <a:ea typeface="Spectral"/>
                          <a:cs typeface="Spectral"/>
                          <a:sym typeface="Spectral"/>
                        </a:rPr>
                        <a:t>Websites created by individual artists and/or estates to showcase their artworks and biographies.</a:t>
                      </a:r>
                      <a:endParaRPr sz="1000">
                        <a:latin typeface="Spectral"/>
                        <a:ea typeface="Spectral"/>
                        <a:cs typeface="Spectral"/>
                        <a:sym typeface="Spectral"/>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07300">
                <a:tc>
                  <a:txBody>
                    <a:bodyPr/>
                    <a:lstStyle/>
                    <a:p>
                      <a:pPr indent="0" lvl="0" marL="0" rtl="0" algn="l">
                        <a:lnSpc>
                          <a:spcPct val="115000"/>
                        </a:lnSpc>
                        <a:spcBef>
                          <a:spcPts val="0"/>
                        </a:spcBef>
                        <a:spcAft>
                          <a:spcPts val="0"/>
                        </a:spcAft>
                        <a:buNone/>
                      </a:pPr>
                      <a:r>
                        <a:rPr b="1" lang="en" sz="1000">
                          <a:latin typeface="Spectral"/>
                          <a:ea typeface="Spectral"/>
                          <a:cs typeface="Spectral"/>
                          <a:sym typeface="Spectral"/>
                        </a:rPr>
                        <a:t>Arts Education</a:t>
                      </a:r>
                      <a:endParaRPr b="1" sz="1000">
                        <a:latin typeface="Spectral"/>
                        <a:ea typeface="Spectral"/>
                        <a:cs typeface="Spectral"/>
                        <a:sym typeface="Spectral"/>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latin typeface="Spectral"/>
                          <a:ea typeface="Spectral"/>
                          <a:cs typeface="Spectral"/>
                          <a:sym typeface="Spectral"/>
                        </a:rPr>
                        <a:t>Web-based educational materials and programs for artists.</a:t>
                      </a:r>
                      <a:endParaRPr sz="1000">
                        <a:latin typeface="Spectral"/>
                        <a:ea typeface="Spectral"/>
                        <a:cs typeface="Spectral"/>
                        <a:sym typeface="Spectral"/>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07300">
                <a:tc>
                  <a:txBody>
                    <a:bodyPr/>
                    <a:lstStyle/>
                    <a:p>
                      <a:pPr indent="0" lvl="0" marL="0" rtl="0" algn="l">
                        <a:lnSpc>
                          <a:spcPct val="115000"/>
                        </a:lnSpc>
                        <a:spcBef>
                          <a:spcPts val="0"/>
                        </a:spcBef>
                        <a:spcAft>
                          <a:spcPts val="0"/>
                        </a:spcAft>
                        <a:buNone/>
                      </a:pPr>
                      <a:r>
                        <a:rPr b="1" lang="en" sz="1000">
                          <a:latin typeface="Spectral"/>
                          <a:ea typeface="Spectral"/>
                          <a:cs typeface="Spectral"/>
                          <a:sym typeface="Spectral"/>
                        </a:rPr>
                        <a:t>Arts Organizations</a:t>
                      </a:r>
                      <a:endParaRPr b="1" sz="1000">
                        <a:latin typeface="Spectral"/>
                        <a:ea typeface="Spectral"/>
                        <a:cs typeface="Spectral"/>
                        <a:sym typeface="Spectral"/>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latin typeface="Spectral"/>
                          <a:ea typeface="Spectral"/>
                          <a:cs typeface="Spectral"/>
                          <a:sym typeface="Spectral"/>
                        </a:rPr>
                        <a:t>Organizations, museums, and artist-run centers that focus on community arts and empowerment.</a:t>
                      </a:r>
                      <a:endParaRPr sz="1000">
                        <a:latin typeface="Spectral"/>
                        <a:ea typeface="Spectral"/>
                        <a:cs typeface="Spectral"/>
                        <a:sym typeface="Spectral"/>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31150">
                <a:tc>
                  <a:txBody>
                    <a:bodyPr/>
                    <a:lstStyle/>
                    <a:p>
                      <a:pPr indent="0" lvl="0" marL="0" rtl="0" algn="l">
                        <a:lnSpc>
                          <a:spcPct val="115000"/>
                        </a:lnSpc>
                        <a:spcBef>
                          <a:spcPts val="0"/>
                        </a:spcBef>
                        <a:spcAft>
                          <a:spcPts val="0"/>
                        </a:spcAft>
                        <a:buNone/>
                      </a:pPr>
                      <a:r>
                        <a:rPr b="1" lang="en" sz="1000">
                          <a:latin typeface="Spectral"/>
                          <a:ea typeface="Spectral"/>
                          <a:cs typeface="Spectral"/>
                          <a:sym typeface="Spectral"/>
                        </a:rPr>
                        <a:t>Auction Houses</a:t>
                      </a:r>
                      <a:endParaRPr b="1" sz="1000">
                        <a:latin typeface="Spectral"/>
                        <a:ea typeface="Spectral"/>
                        <a:cs typeface="Spectral"/>
                        <a:sym typeface="Spectral"/>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latin typeface="Spectral"/>
                          <a:ea typeface="Spectral"/>
                          <a:cs typeface="Spectral"/>
                          <a:sym typeface="Spectral"/>
                        </a:rPr>
                        <a:t>Auction houses and catalogs that specialize in arts.</a:t>
                      </a:r>
                      <a:endParaRPr sz="1000">
                        <a:latin typeface="Spectral"/>
                        <a:ea typeface="Spectral"/>
                        <a:cs typeface="Spectral"/>
                        <a:sym typeface="Spectral"/>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pic>
        <p:nvPicPr>
          <p:cNvPr id="147" name="Google Shape;147;p21"/>
          <p:cNvPicPr preferRelativeResize="0"/>
          <p:nvPr/>
        </p:nvPicPr>
        <p:blipFill>
          <a:blip r:embed="rId4">
            <a:alphaModFix/>
          </a:blip>
          <a:stretch>
            <a:fillRect/>
          </a:stretch>
        </p:blipFill>
        <p:spPr>
          <a:xfrm>
            <a:off x="5695300" y="1621936"/>
            <a:ext cx="2586825" cy="2168591"/>
          </a:xfrm>
          <a:prstGeom prst="rect">
            <a:avLst/>
          </a:prstGeom>
          <a:noFill/>
          <a:ln>
            <a:noFill/>
          </a:ln>
          <a:effectLst>
            <a:outerShdw blurRad="300038"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